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408" r:id="rId2"/>
    <p:sldId id="402" r:id="rId3"/>
    <p:sldId id="300" r:id="rId4"/>
    <p:sldId id="301" r:id="rId5"/>
    <p:sldId id="30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8" d="100"/>
          <a:sy n="88" d="100"/>
        </p:scale>
        <p:origin x="2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48F5D-2B47-45F7-92EB-AA8BB13D3474}" type="datetimeFigureOut">
              <a:rPr lang="en-GB" smtClean="0"/>
              <a:t>06/01/2021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8A71A-A5D4-4F51-B72F-13249D410241}" type="slidenum">
              <a:rPr lang="en-GB" smtClean="0"/>
              <a:t>‹#›</a:t>
            </a:fld>
            <a:endParaRPr lang="en-GB"/>
          </a:p>
        </p:txBody>
      </p:sp>
    </p:spTree>
    <p:extLst>
      <p:ext uri="{BB962C8B-B14F-4D97-AF65-F5344CB8AC3E}">
        <p14:creationId xmlns:p14="http://schemas.microsoft.com/office/powerpoint/2010/main" val="155634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34CC-315D-4F76-95A1-B8F8D3F09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E9766A-1DC8-47F1-98AC-FCE6703F1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4963C9-CB8D-42A3-9C5D-E992669DFFDF}"/>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AE2B434A-7538-4AEF-9D57-A886CBDC0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E499-BCB1-4C14-899B-9A82C5E4F090}"/>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87874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C2C1-DC10-45EC-9EF5-64083B61A0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4C092C-4D45-417E-A585-A9237CF9DD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7E694C-647A-4919-B6ED-F34F3469202A}"/>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2EB50058-7678-476D-86CB-8A0974969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DFB-DDE0-4902-ABFB-94C94C26CD38}"/>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89666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3EB4F4-11A1-41C9-839C-46618C4B57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D6738-D925-4BD0-B116-411CA1CA0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BA717-B8EA-4DAF-83E2-0A6E77390CCD}"/>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F926B98B-20BB-4A6E-AFD6-C53075DE5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343A6-95A0-40E6-9932-1AC224B8F2AD}"/>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4995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6BBCAB1-70DB-4DCA-B93C-10C549409C79}" type="slidenum">
              <a:rPr lang="en-GB"/>
              <a:pPr>
                <a:defRPr/>
              </a:pPr>
              <a:t>‹#›</a:t>
            </a:fld>
            <a:endParaRPr lang="en-GB"/>
          </a:p>
        </p:txBody>
      </p:sp>
    </p:spTree>
    <p:extLst>
      <p:ext uri="{BB962C8B-B14F-4D97-AF65-F5344CB8AC3E}">
        <p14:creationId xmlns:p14="http://schemas.microsoft.com/office/powerpoint/2010/main" val="225514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99BE8-6FE4-4231-8EA7-57AEBE7D4D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A49F7-A3CB-4EA6-908F-F4A1AD372F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32150-5CB9-460E-BE69-E3467DF45C54}"/>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B9056592-27E2-4E78-8426-CFBC57F71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2DBF3-61A5-4997-B82F-1CDB0AFE059C}"/>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17248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37E-6E95-4D33-8F1D-5F8B73913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44CED-75E8-4EC9-9C9E-1298C5DA5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39F69-615D-4371-9FD3-3BE779F3E79F}"/>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3D334B14-C463-4A5C-AEA7-7F2115C54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0817A-8F6E-4712-881D-CF904315E62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513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9BF-C18C-402E-AC0E-405E53F519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9C938A-162F-422A-BF86-CE58B302EC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31CC43-1D03-42DF-86A4-A9107FC071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632752-4AF3-447E-9779-EC6BDA745D56}"/>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0EAA4846-896F-4154-A6DC-451E725A08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ADF672-37C0-4A42-9796-F675F31461FF}"/>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49984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38E7-72AA-4C18-8DB3-660C36DA3F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B9A70-4CF5-44B3-A664-543BE6D6C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4B7499-5937-4B0D-B184-A94EBF85C1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934E03-EB48-4B45-8288-E509BF97D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170401-2B6B-4F62-8325-BD98DCDCA7E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DF22F-02AA-433D-8F81-F0D8042300C6}"/>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8" name="Footer Placeholder 7">
            <a:extLst>
              <a:ext uri="{FF2B5EF4-FFF2-40B4-BE49-F238E27FC236}">
                <a16:creationId xmlns:a16="http://schemas.microsoft.com/office/drawing/2014/main" id="{1C5DF593-8F14-4BFC-B37F-7F665F249E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2171D7-8215-4F64-9DB0-67D13392D063}"/>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35980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ED32-8F89-4107-A2D4-D7AB2AA371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9AAB08-0679-4E14-B6F6-00478D84A09B}"/>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4" name="Footer Placeholder 3">
            <a:extLst>
              <a:ext uri="{FF2B5EF4-FFF2-40B4-BE49-F238E27FC236}">
                <a16:creationId xmlns:a16="http://schemas.microsoft.com/office/drawing/2014/main" id="{0903E64E-3DDC-48BC-8A68-17FC90DE9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9B6FAC-0663-4499-AF5D-2A49180A3BB5}"/>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58222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FB6BA-BB44-49C5-BF98-80198B515EE0}"/>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3" name="Footer Placeholder 2">
            <a:extLst>
              <a:ext uri="{FF2B5EF4-FFF2-40B4-BE49-F238E27FC236}">
                <a16:creationId xmlns:a16="http://schemas.microsoft.com/office/drawing/2014/main" id="{86CE8A3E-92FD-4E7D-A4E5-A91E29A3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96C27E-1BE7-4790-9A40-FED968D8B5FB}"/>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1439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56E4-676E-49D5-907B-11608E003B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A8E135-EE27-4B51-94F9-24EEDDCF6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4D2018-9994-43CE-A3EA-59BBF0A67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A8B03-BBFA-48FB-B7FA-A03EEB2A17C9}"/>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659B50EA-C163-40C2-A393-DF1398E7E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227A4-FC18-4879-9EB3-82C5DF656C21}"/>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795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F981E-EFC2-41A6-848D-2E18072251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952FB0-312A-45F6-8BE9-027A5FF575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49939-AF98-4CDD-A5AB-B2507FB95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D9F78E-B5FC-421E-977E-F075EF678145}"/>
              </a:ext>
            </a:extLst>
          </p:cNvPr>
          <p:cNvSpPr>
            <a:spLocks noGrp="1"/>
          </p:cNvSpPr>
          <p:nvPr>
            <p:ph type="dt" sz="half" idx="10"/>
          </p:nvPr>
        </p:nvSpPr>
        <p:spPr/>
        <p:txBody>
          <a:bodyPr/>
          <a:lstStyle/>
          <a:p>
            <a:fld id="{7F203444-8370-481A-A5F3-2BB7F148C24F}" type="datetimeFigureOut">
              <a:rPr lang="en-GB" smtClean="0"/>
              <a:t>06/01/2021</a:t>
            </a:fld>
            <a:endParaRPr lang="en-GB"/>
          </a:p>
        </p:txBody>
      </p:sp>
      <p:sp>
        <p:nvSpPr>
          <p:cNvPr id="6" name="Footer Placeholder 5">
            <a:extLst>
              <a:ext uri="{FF2B5EF4-FFF2-40B4-BE49-F238E27FC236}">
                <a16:creationId xmlns:a16="http://schemas.microsoft.com/office/drawing/2014/main" id="{48A8E82D-8554-4715-98FC-7DD8383F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EFDAC6-91BB-4C08-9557-4D4FAFCE6424}"/>
              </a:ext>
            </a:extLst>
          </p:cNvPr>
          <p:cNvSpPr>
            <a:spLocks noGrp="1"/>
          </p:cNvSpPr>
          <p:nvPr>
            <p:ph type="sldNum" sz="quarter" idx="12"/>
          </p:nvPr>
        </p:nvSpPr>
        <p:spPr/>
        <p:txBody>
          <a:bodyPr/>
          <a:lstStyle/>
          <a:p>
            <a:fld id="{5F227DFB-065E-4291-9838-DE345A026CD3}" type="slidenum">
              <a:rPr lang="en-GB" smtClean="0"/>
              <a:t>‹#›</a:t>
            </a:fld>
            <a:endParaRPr lang="en-GB"/>
          </a:p>
        </p:txBody>
      </p:sp>
    </p:spTree>
    <p:extLst>
      <p:ext uri="{BB962C8B-B14F-4D97-AF65-F5344CB8AC3E}">
        <p14:creationId xmlns:p14="http://schemas.microsoft.com/office/powerpoint/2010/main" val="228257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D02DDD-B826-4DB4-8BF6-E6F52F78E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E203F8-FD8B-4E04-82B0-A6063D5F5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73BC7F-1BD6-415C-A268-70614E8346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03444-8370-481A-A5F3-2BB7F148C24F}" type="datetimeFigureOut">
              <a:rPr lang="en-GB" smtClean="0"/>
              <a:t>06/01/2021</a:t>
            </a:fld>
            <a:endParaRPr lang="en-GB"/>
          </a:p>
        </p:txBody>
      </p:sp>
      <p:sp>
        <p:nvSpPr>
          <p:cNvPr id="5" name="Footer Placeholder 4">
            <a:extLst>
              <a:ext uri="{FF2B5EF4-FFF2-40B4-BE49-F238E27FC236}">
                <a16:creationId xmlns:a16="http://schemas.microsoft.com/office/drawing/2014/main" id="{1C9F7FE7-5FB3-463A-ACFC-9D0F53672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03EFED-9DF8-4FDD-B08A-81BE9B103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27DFB-065E-4291-9838-DE345A026CD3}" type="slidenum">
              <a:rPr lang="en-GB" smtClean="0"/>
              <a:t>‹#›</a:t>
            </a:fld>
            <a:endParaRPr lang="en-GB"/>
          </a:p>
        </p:txBody>
      </p:sp>
    </p:spTree>
    <p:extLst>
      <p:ext uri="{BB962C8B-B14F-4D97-AF65-F5344CB8AC3E}">
        <p14:creationId xmlns:p14="http://schemas.microsoft.com/office/powerpoint/2010/main" val="67219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E88B-BAA4-4A4A-A961-5C8CC508FD56}"/>
              </a:ext>
            </a:extLst>
          </p:cNvPr>
          <p:cNvSpPr>
            <a:spLocks noGrp="1"/>
          </p:cNvSpPr>
          <p:nvPr>
            <p:ph type="title"/>
          </p:nvPr>
        </p:nvSpPr>
        <p:spPr/>
        <p:txBody>
          <a:bodyPr/>
          <a:lstStyle/>
          <a:p>
            <a:pPr algn="ctr"/>
            <a:endParaRPr lang="en-GB" b="1" u="sng" dirty="0"/>
          </a:p>
        </p:txBody>
      </p:sp>
      <p:sp>
        <p:nvSpPr>
          <p:cNvPr id="3" name="Content Placeholder 2">
            <a:extLst>
              <a:ext uri="{FF2B5EF4-FFF2-40B4-BE49-F238E27FC236}">
                <a16:creationId xmlns:a16="http://schemas.microsoft.com/office/drawing/2014/main" id="{70A88A7C-094D-4CDB-AF9A-78CE3B09525A}"/>
              </a:ext>
            </a:extLst>
          </p:cNvPr>
          <p:cNvSpPr>
            <a:spLocks noGrp="1"/>
          </p:cNvSpPr>
          <p:nvPr>
            <p:ph idx="1"/>
          </p:nvPr>
        </p:nvSpPr>
        <p:spPr>
          <a:xfrm>
            <a:off x="1063669" y="1838151"/>
            <a:ext cx="10515600" cy="4351338"/>
          </a:xfrm>
        </p:spPr>
        <p:txBody>
          <a:bodyPr>
            <a:normAutofit/>
          </a:bodyPr>
          <a:lstStyle/>
          <a:p>
            <a:pPr marL="0" indent="0">
              <a:buNone/>
            </a:pPr>
            <a:r>
              <a:rPr lang="en-GB" sz="6000" dirty="0"/>
              <a:t>LESSON 2</a:t>
            </a:r>
          </a:p>
        </p:txBody>
      </p:sp>
      <p:pic>
        <p:nvPicPr>
          <p:cNvPr id="1026" name="Picture 2" descr="Heroes by Robert Cormier | Waterstones">
            <a:extLst>
              <a:ext uri="{FF2B5EF4-FFF2-40B4-BE49-F238E27FC236}">
                <a16:creationId xmlns:a16="http://schemas.microsoft.com/office/drawing/2014/main" id="{992AFDA0-3296-4531-8ADB-CC93B300B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239" y="1536526"/>
            <a:ext cx="3368262" cy="5162087"/>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8EFB300F-0A1D-4883-908C-1CFE0316F7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10590651"/>
      </p:ext>
    </p:extLst>
  </p:cSld>
  <p:clrMapOvr>
    <a:masterClrMapping/>
  </p:clrMapOvr>
  <mc:AlternateContent xmlns:mc="http://schemas.openxmlformats.org/markup-compatibility/2006">
    <mc:Choice xmlns:p14="http://schemas.microsoft.com/office/powerpoint/2010/main" Requires="p14">
      <p:transition spd="slow" p14:dur="2000" advTm="31067"/>
    </mc:Choice>
    <mc:Fallback>
      <p:transition spd="slow" advTm="310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98783" y="2311235"/>
            <a:ext cx="8520113" cy="3416320"/>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r>
              <a:rPr lang="en-GB" altLang="en-US" sz="1800" dirty="0"/>
              <a:t>1. Find the sentence ‘I stare at the final proof that Nicole has gone away’ (page 10). How does the writer move from one time period to another here?</a:t>
            </a:r>
          </a:p>
          <a:p>
            <a:pPr eaLnBrk="1" hangingPunct="1"/>
            <a:endParaRPr lang="en-GB" altLang="en-US" sz="1800" dirty="0"/>
          </a:p>
          <a:p>
            <a:pPr eaLnBrk="1" hangingPunct="1"/>
            <a:r>
              <a:rPr lang="en-GB" altLang="en-US" sz="1800" dirty="0"/>
              <a:t>2. In the page following this (page 11), what is suggested about Nicole, and how she changed after Francis left?</a:t>
            </a:r>
          </a:p>
          <a:p>
            <a:pPr eaLnBrk="1" hangingPunct="1"/>
            <a:endParaRPr lang="en-GB" altLang="en-US" sz="1800" dirty="0"/>
          </a:p>
          <a:p>
            <a:pPr eaLnBrk="1" hangingPunct="1"/>
            <a:r>
              <a:rPr lang="en-GB" altLang="en-US" sz="1800" dirty="0"/>
              <a:t>3. In the section beginning ‘I can never trace the moment …’ (page 15), how does the writer move from one time period to another?</a:t>
            </a:r>
          </a:p>
          <a:p>
            <a:pPr eaLnBrk="1" hangingPunct="1"/>
            <a:endParaRPr lang="en-GB" altLang="en-US" sz="1800" dirty="0"/>
          </a:p>
          <a:p>
            <a:pPr eaLnBrk="1" hangingPunct="1"/>
            <a:r>
              <a:rPr lang="en-GB" altLang="en-US" sz="1800" dirty="0"/>
              <a:t>4. In the section beginning ‘I don’t want to think about them’ (page 15), in what ways is it suggested that the soldiers are not heroes? How is it suggested that war is brutal and nasty rather than heroic?</a:t>
            </a:r>
          </a:p>
        </p:txBody>
      </p:sp>
      <p:sp>
        <p:nvSpPr>
          <p:cNvPr id="258051" name="Text Box 3"/>
          <p:cNvSpPr txBox="1">
            <a:spLocks noChangeArrowheads="1"/>
          </p:cNvSpPr>
          <p:nvPr/>
        </p:nvSpPr>
        <p:spPr bwMode="auto">
          <a:xfrm>
            <a:off x="1524000" y="1"/>
            <a:ext cx="9144000" cy="19208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4000" b="1" dirty="0"/>
              <a:t>Re-cap starter: Chapter Three</a:t>
            </a:r>
          </a:p>
          <a:p>
            <a:pPr algn="ctr">
              <a:defRPr/>
            </a:pPr>
            <a:r>
              <a:rPr lang="en-GB" sz="4000" b="1" dirty="0"/>
              <a:t>Comprehension Questions</a:t>
            </a:r>
          </a:p>
          <a:p>
            <a:pPr algn="ctr">
              <a:lnSpc>
                <a:spcPct val="80000"/>
              </a:lnSpc>
              <a:spcBef>
                <a:spcPct val="20000"/>
              </a:spcBef>
              <a:defRPr/>
            </a:pPr>
            <a:endParaRPr lang="en-GB" sz="4000" b="1" dirty="0">
              <a:solidFill>
                <a:srgbClr val="FF3300"/>
              </a:solidFill>
              <a:effectLst>
                <a:outerShdw blurRad="38100" dist="38100" dir="2700000" algn="tl">
                  <a:srgbClr val="000000"/>
                </a:outerShdw>
              </a:effectLst>
              <a:latin typeface="Trebuchet MS" pitchFamily="34" charset="0"/>
            </a:endParaRPr>
          </a:p>
        </p:txBody>
      </p:sp>
      <p:sp>
        <p:nvSpPr>
          <p:cNvPr id="4" name="TextBox 3">
            <a:extLst>
              <a:ext uri="{FF2B5EF4-FFF2-40B4-BE49-F238E27FC236}">
                <a16:creationId xmlns:a16="http://schemas.microsoft.com/office/drawing/2014/main" id="{051AE31B-8244-4BE0-AF3A-415C891C77A8}"/>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Do Now</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EA208660-61D1-401E-9C50-1B32418E31F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22973627"/>
      </p:ext>
    </p:extLst>
  </p:cSld>
  <p:clrMapOvr>
    <a:masterClrMapping/>
  </p:clrMapOvr>
  <mc:AlternateContent xmlns:mc="http://schemas.openxmlformats.org/markup-compatibility/2006">
    <mc:Choice xmlns:p14="http://schemas.microsoft.com/office/powerpoint/2010/main" Requires="p14">
      <p:transition spd="slow" p14:dur="2000" advTm="629860"/>
    </mc:Choice>
    <mc:Fallback>
      <p:transition spd="slow" advTm="629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a:t>Now read Chapter 4 (page 17-20).</a:t>
            </a:r>
          </a:p>
        </p:txBody>
      </p:sp>
      <p:sp>
        <p:nvSpPr>
          <p:cNvPr id="3" name="Content Placeholder 2"/>
          <p:cNvSpPr>
            <a:spLocks noGrp="1"/>
          </p:cNvSpPr>
          <p:nvPr>
            <p:ph idx="1"/>
          </p:nvPr>
        </p:nvSpPr>
        <p:spPr>
          <a:xfrm>
            <a:off x="1981200" y="1600201"/>
            <a:ext cx="8229600" cy="3340968"/>
          </a:xfrm>
        </p:spPr>
        <p:style>
          <a:lnRef idx="2">
            <a:schemeClr val="accent3"/>
          </a:lnRef>
          <a:fillRef idx="1">
            <a:schemeClr val="lt1"/>
          </a:fillRef>
          <a:effectRef idx="0">
            <a:schemeClr val="accent3"/>
          </a:effectRef>
          <a:fontRef idx="minor">
            <a:schemeClr val="dk1"/>
          </a:fontRef>
        </p:style>
        <p:txBody>
          <a:bodyPr/>
          <a:lstStyle/>
          <a:p>
            <a:pPr>
              <a:spcBef>
                <a:spcPct val="50000"/>
              </a:spcBef>
            </a:pPr>
            <a:r>
              <a:rPr lang="en-GB" altLang="en-US" dirty="0">
                <a:latin typeface="Trebuchet MS" pitchFamily="34" charset="0"/>
              </a:rPr>
              <a:t>Why is the Wreck Centre so important to Francis?</a:t>
            </a:r>
          </a:p>
          <a:p>
            <a:pPr>
              <a:spcBef>
                <a:spcPct val="50000"/>
              </a:spcBef>
            </a:pPr>
            <a:r>
              <a:rPr lang="en-GB" altLang="en-US" dirty="0">
                <a:latin typeface="Trebuchet MS" pitchFamily="34" charset="0"/>
              </a:rPr>
              <a:t>What was the GI Bill?</a:t>
            </a:r>
          </a:p>
          <a:p>
            <a:pPr>
              <a:spcBef>
                <a:spcPct val="50000"/>
              </a:spcBef>
            </a:pPr>
            <a:r>
              <a:rPr lang="en-GB" altLang="en-US" dirty="0">
                <a:latin typeface="Trebuchet MS" pitchFamily="34" charset="0"/>
              </a:rPr>
              <a:t>Why was Arthur Rivier famous in Frenchtown before the war?</a:t>
            </a:r>
            <a:endParaRPr lang="en-GB" altLang="en-US" dirty="0">
              <a:solidFill>
                <a:schemeClr val="accent2"/>
              </a:solidFill>
              <a:latin typeface="Trebuchet MS" pitchFamily="34" charset="0"/>
            </a:endParaRPr>
          </a:p>
          <a:p>
            <a:pPr marL="0" indent="0">
              <a:buNone/>
            </a:pPr>
            <a:endParaRPr lang="en-GB"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536" y="4797153"/>
            <a:ext cx="22860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864" y="5055865"/>
            <a:ext cx="2479942" cy="16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01" y="4546298"/>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129156" y="1690688"/>
            <a:ext cx="2354957"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dirty="0"/>
              <a:t>The  legislation provided a range of benefits for returning World War II veterans, including funding for college, home loans and unemployment insurance.</a:t>
            </a:r>
          </a:p>
          <a:p>
            <a:pPr algn="ctr"/>
            <a:r>
              <a:rPr lang="en-GB" sz="1200" dirty="0"/>
              <a:t>GI = ‘Government issue’</a:t>
            </a:r>
          </a:p>
        </p:txBody>
      </p:sp>
      <p:sp>
        <p:nvSpPr>
          <p:cNvPr id="8" name="TextBox 7">
            <a:extLst>
              <a:ext uri="{FF2B5EF4-FFF2-40B4-BE49-F238E27FC236}">
                <a16:creationId xmlns:a16="http://schemas.microsoft.com/office/drawing/2014/main" id="{8FB89D43-ED0D-48D0-A05D-2D1CE05C5985}"/>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5" name="Audio 4">
            <a:hlinkClick r:id="" action="ppaction://media"/>
            <a:extLst>
              <a:ext uri="{FF2B5EF4-FFF2-40B4-BE49-F238E27FC236}">
                <a16:creationId xmlns:a16="http://schemas.microsoft.com/office/drawing/2014/main" id="{0E84277D-F8D9-453A-9903-636D4F9F3DC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30645574"/>
      </p:ext>
    </p:extLst>
  </p:cSld>
  <p:clrMapOvr>
    <a:masterClrMapping/>
  </p:clrMapOvr>
  <mc:AlternateContent xmlns:mc="http://schemas.openxmlformats.org/markup-compatibility/2006">
    <mc:Choice xmlns:p14="http://schemas.microsoft.com/office/powerpoint/2010/main" Requires="p14">
      <p:transition spd="slow" p14:dur="2000" advTm="29142"/>
    </mc:Choice>
    <mc:Fallback>
      <p:transition spd="slow" advTm="29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76201"/>
            <a:ext cx="9144000" cy="639763"/>
          </a:xfrm>
        </p:spPr>
        <p:txBody>
          <a:bodyPr>
            <a:normAutofit fontScale="90000"/>
          </a:bodyPr>
          <a:lstStyle/>
          <a:p>
            <a:pPr eaLnBrk="1" hangingPunct="1"/>
            <a:r>
              <a:rPr lang="en-GB" altLang="en-US" sz="4000" b="1" dirty="0"/>
              <a:t>Before and After</a:t>
            </a:r>
          </a:p>
        </p:txBody>
      </p:sp>
      <p:sp>
        <p:nvSpPr>
          <p:cNvPr id="51203" name="Rectangle 3"/>
          <p:cNvSpPr>
            <a:spLocks noGrp="1" noChangeArrowheads="1"/>
          </p:cNvSpPr>
          <p:nvPr>
            <p:ph type="body" sz="half" idx="1"/>
          </p:nvPr>
        </p:nvSpPr>
        <p:spPr>
          <a:xfrm>
            <a:off x="1703389" y="762000"/>
            <a:ext cx="8785225" cy="1066800"/>
          </a:xfrm>
        </p:spPr>
        <p:txBody>
          <a:bodyPr/>
          <a:lstStyle/>
          <a:p>
            <a:pPr marL="0" indent="0">
              <a:buNone/>
            </a:pPr>
            <a:r>
              <a:rPr lang="en-GB" altLang="en-US" dirty="0"/>
              <a:t>In chapter four Francis meets an old friend, Arthur Rivier. How has Arthur changed since the war?</a:t>
            </a:r>
          </a:p>
        </p:txBody>
      </p:sp>
      <p:graphicFrame>
        <p:nvGraphicFramePr>
          <p:cNvPr id="274436" name="Group 4"/>
          <p:cNvGraphicFramePr>
            <a:graphicFrameLocks noGrp="1"/>
          </p:cNvGraphicFramePr>
          <p:nvPr>
            <p:ph sz="half" idx="2"/>
            <p:extLst/>
          </p:nvPr>
        </p:nvGraphicFramePr>
        <p:xfrm>
          <a:off x="1774825" y="1916113"/>
          <a:ext cx="8743950" cy="3776662"/>
        </p:xfrm>
        <a:graphic>
          <a:graphicData uri="http://schemas.openxmlformats.org/drawingml/2006/table">
            <a:tbl>
              <a:tblPr>
                <a:tableStyleId>{35758FB7-9AC5-4552-8A53-C91805E547FA}</a:tableStyleId>
              </a:tblPr>
              <a:tblGrid>
                <a:gridCol w="4351338">
                  <a:extLst>
                    <a:ext uri="{9D8B030D-6E8A-4147-A177-3AD203B41FA5}">
                      <a16:colId xmlns:a16="http://schemas.microsoft.com/office/drawing/2014/main" val="20000"/>
                    </a:ext>
                  </a:extLst>
                </a:gridCol>
                <a:gridCol w="439261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Before the war</a:t>
                      </a:r>
                      <a:endParaRPr kumimoji="0" lang="en-GB" sz="1800" b="1"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After the war</a:t>
                      </a:r>
                      <a:endParaRPr kumimoji="0" lang="en-GB" sz="1800" b="1"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0"/>
                  </a:ext>
                </a:extLst>
              </a:tr>
              <a:tr h="33432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‘a star first baseman for the Frenchtown Tigers.’</a:t>
                      </a:r>
                      <a:endParaRPr kumimoji="0" lang="en-GB" sz="1800" b="0" i="0" u="none" strike="noStrike" cap="none" normalizeH="0" baseline="0" dirty="0">
                        <a:ln>
                          <a:noFill/>
                        </a:ln>
                        <a:solidFill>
                          <a:schemeClr val="tx1"/>
                        </a:solidFill>
                        <a:effectLst/>
                        <a:latin typeface="+mn-lt"/>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u="none" strike="noStrike" cap="none" normalizeH="0" baseline="0" dirty="0">
                          <a:ln>
                            <a:noFill/>
                          </a:ln>
                          <a:effectLst/>
                        </a:rPr>
                        <a:t>‘His eyes are bleary and bloodshot’</a:t>
                      </a:r>
                      <a:endParaRPr kumimoji="0" lang="en-GB" sz="1800" b="0" i="0" u="none" strike="noStrike" cap="none" normalizeH="0" baseline="0" dirty="0">
                        <a:ln>
                          <a:noFill/>
                        </a:ln>
                        <a:solidFill>
                          <a:schemeClr val="tx1"/>
                        </a:solidFill>
                        <a:effectLst/>
                        <a:latin typeface="+mn-lt"/>
                        <a:cs typeface="Arial" charset="0"/>
                      </a:endParaRPr>
                    </a:p>
                  </a:txBody>
                  <a:tcPr horzOverflow="overflow"/>
                </a:tc>
                <a:extLst>
                  <a:ext uri="{0D108BD9-81ED-4DB2-BD59-A6C34878D82A}">
                    <a16:rowId xmlns:a16="http://schemas.microsoft.com/office/drawing/2014/main" val="10001"/>
                  </a:ext>
                </a:extLst>
              </a:tr>
            </a:tbl>
          </a:graphicData>
        </a:graphic>
      </p:graphicFrame>
      <p:sp>
        <p:nvSpPr>
          <p:cNvPr id="51215" name="Rectangle 15"/>
          <p:cNvSpPr>
            <a:spLocks noChangeArrowheads="1"/>
          </p:cNvSpPr>
          <p:nvPr/>
        </p:nvSpPr>
        <p:spPr bwMode="auto">
          <a:xfrm>
            <a:off x="1774825" y="5805265"/>
            <a:ext cx="8713788" cy="792386"/>
          </a:xfrm>
          <a:prstGeom prst="rect">
            <a:avLst/>
          </a:prstGeom>
          <a:ln/>
        </p:spPr>
        <p:style>
          <a:lnRef idx="0">
            <a:schemeClr val="accent5"/>
          </a:lnRef>
          <a:fillRef idx="3">
            <a:schemeClr val="accent5"/>
          </a:fillRef>
          <a:effectRef idx="3">
            <a:schemeClr val="accent5"/>
          </a:effectRef>
          <a:fontRef idx="minor">
            <a:schemeClr val="lt1"/>
          </a:fontRef>
        </p:style>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lnSpc>
                <a:spcPct val="80000"/>
              </a:lnSpc>
              <a:spcBef>
                <a:spcPct val="20000"/>
              </a:spcBef>
            </a:pPr>
            <a:r>
              <a:rPr lang="en-GB" altLang="en-US" sz="2000" dirty="0">
                <a:latin typeface="+mj-lt"/>
              </a:rPr>
              <a:t>Why do you think Cormier includes this character?  </a:t>
            </a:r>
          </a:p>
          <a:p>
            <a:pPr algn="ctr" eaLnBrk="1" hangingPunct="1">
              <a:lnSpc>
                <a:spcPct val="80000"/>
              </a:lnSpc>
              <a:spcBef>
                <a:spcPct val="20000"/>
              </a:spcBef>
            </a:pPr>
            <a:r>
              <a:rPr lang="en-GB" altLang="en-US" sz="2000" dirty="0">
                <a:latin typeface="+mj-lt"/>
              </a:rPr>
              <a:t>What could his story represent?</a:t>
            </a:r>
            <a:endParaRPr lang="en-GB" altLang="en-US" sz="2400" b="1" dirty="0">
              <a:latin typeface="+mj-lt"/>
            </a:endParaRPr>
          </a:p>
        </p:txBody>
      </p:sp>
      <p:sp>
        <p:nvSpPr>
          <p:cNvPr id="6" name="TextBox 5">
            <a:extLst>
              <a:ext uri="{FF2B5EF4-FFF2-40B4-BE49-F238E27FC236}">
                <a16:creationId xmlns:a16="http://schemas.microsoft.com/office/drawing/2014/main" id="{746D8574-3C21-4F3F-A533-6C05CF3CAE63}"/>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Reading Activity</a:t>
            </a:r>
          </a:p>
        </p:txBody>
      </p:sp>
      <p:pic>
        <p:nvPicPr>
          <p:cNvPr id="2" name="Audio 1">
            <a:hlinkClick r:id="" action="ppaction://media"/>
            <a:extLst>
              <a:ext uri="{FF2B5EF4-FFF2-40B4-BE49-F238E27FC236}">
                <a16:creationId xmlns:a16="http://schemas.microsoft.com/office/drawing/2014/main" id="{873E0484-F7C7-4C57-B0F8-3B5A3EB2ED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08730368"/>
      </p:ext>
    </p:extLst>
  </p:cSld>
  <p:clrMapOvr>
    <a:masterClrMapping/>
  </p:clrMapOvr>
  <mc:AlternateContent xmlns:mc="http://schemas.openxmlformats.org/markup-compatibility/2006">
    <mc:Choice xmlns:p14="http://schemas.microsoft.com/office/powerpoint/2010/main" Requires="p14">
      <p:transition spd="slow" p14:dur="2000" advTm="953080"/>
    </mc:Choice>
    <mc:Fallback>
      <p:transition spd="slow" advTm="953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703389" y="908721"/>
            <a:ext cx="8785225" cy="1150937"/>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nSpc>
                <a:spcPct val="80000"/>
              </a:lnSpc>
              <a:buNone/>
            </a:pPr>
            <a:r>
              <a:rPr lang="en-GB" altLang="en-US" sz="2400" dirty="0"/>
              <a:t>In the novel Cormier presents different types of heroes.  Francis is a decorated war hero and Arthur was a sporting hero before the war.  However in chapter four Francis says that he is not the hero that others think he is.</a:t>
            </a:r>
          </a:p>
        </p:txBody>
      </p:sp>
      <p:sp>
        <p:nvSpPr>
          <p:cNvPr id="52227" name="Text Box 3"/>
          <p:cNvSpPr txBox="1">
            <a:spLocks noChangeArrowheads="1"/>
          </p:cNvSpPr>
          <p:nvPr/>
        </p:nvSpPr>
        <p:spPr bwMode="auto">
          <a:xfrm>
            <a:off x="1847851" y="-26988"/>
            <a:ext cx="8569325" cy="762001"/>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eaLnBrk="1" hangingPunct="1">
              <a:spcBef>
                <a:spcPct val="50000"/>
              </a:spcBef>
            </a:pPr>
            <a:r>
              <a:rPr lang="en-GB" altLang="en-US" sz="4400" b="1" dirty="0">
                <a:latin typeface="+mj-lt"/>
              </a:rPr>
              <a:t>Heroism</a:t>
            </a:r>
          </a:p>
        </p:txBody>
      </p:sp>
      <p:sp>
        <p:nvSpPr>
          <p:cNvPr id="52228" name="Rectangle 4"/>
          <p:cNvSpPr>
            <a:spLocks noChangeArrowheads="1"/>
          </p:cNvSpPr>
          <p:nvPr/>
        </p:nvSpPr>
        <p:spPr bwMode="auto">
          <a:xfrm>
            <a:off x="1774825" y="2133600"/>
            <a:ext cx="8713788" cy="4464050"/>
          </a:xfrm>
          <a:prstGeom prst="rect">
            <a:avLst/>
          </a:prstGeom>
          <a:ln/>
        </p:spPr>
        <p:style>
          <a:lnRef idx="1">
            <a:schemeClr val="accent3"/>
          </a:lnRef>
          <a:fillRef idx="2">
            <a:schemeClr val="accent3"/>
          </a:fillRef>
          <a:effectRef idx="1">
            <a:schemeClr val="accent3"/>
          </a:effectRef>
          <a:fontRef idx="minor">
            <a:schemeClr val="dk1"/>
          </a:fontRef>
        </p:style>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eaLnBrk="1" hangingPunct="1">
              <a:lnSpc>
                <a:spcPct val="80000"/>
              </a:lnSpc>
              <a:spcBef>
                <a:spcPct val="20000"/>
              </a:spcBef>
              <a:buFontTx/>
              <a:buChar char="•"/>
            </a:pPr>
            <a:r>
              <a:rPr lang="en-GB" altLang="en-US" sz="3200" dirty="0">
                <a:latin typeface="+mn-lt"/>
              </a:rPr>
              <a:t>What does he mean by this?</a:t>
            </a:r>
          </a:p>
          <a:p>
            <a:pPr eaLnBrk="1" hangingPunct="1">
              <a:lnSpc>
                <a:spcPct val="80000"/>
              </a:lnSpc>
              <a:spcBef>
                <a:spcPct val="20000"/>
              </a:spcBef>
              <a:buFontTx/>
              <a:buChar char="•"/>
            </a:pPr>
            <a:r>
              <a:rPr lang="en-GB" altLang="en-US" sz="3200" dirty="0">
                <a:latin typeface="+mn-lt"/>
              </a:rPr>
              <a:t>What does this reveal about Francis’s self esteem?</a:t>
            </a:r>
          </a:p>
          <a:p>
            <a:pPr eaLnBrk="1" hangingPunct="1">
              <a:lnSpc>
                <a:spcPct val="80000"/>
              </a:lnSpc>
              <a:spcBef>
                <a:spcPct val="20000"/>
              </a:spcBef>
              <a:buFontTx/>
              <a:buChar char="•"/>
            </a:pPr>
            <a:r>
              <a:rPr lang="en-GB" altLang="en-US" sz="3200" dirty="0">
                <a:latin typeface="+mn-lt"/>
              </a:rPr>
              <a:t>Why doesn’t Francis join in the drinking and conversation?</a:t>
            </a:r>
          </a:p>
          <a:p>
            <a:pPr eaLnBrk="1" hangingPunct="1">
              <a:lnSpc>
                <a:spcPct val="80000"/>
              </a:lnSpc>
              <a:spcBef>
                <a:spcPct val="20000"/>
              </a:spcBef>
              <a:buFontTx/>
              <a:buChar char="•"/>
            </a:pPr>
            <a:r>
              <a:rPr lang="en-GB" altLang="en-US" sz="3200" dirty="0">
                <a:latin typeface="+mn-lt"/>
              </a:rPr>
              <a:t>What is the topic of conversation in the St Jude club?</a:t>
            </a:r>
          </a:p>
          <a:p>
            <a:pPr eaLnBrk="1" hangingPunct="1">
              <a:lnSpc>
                <a:spcPct val="80000"/>
              </a:lnSpc>
              <a:spcBef>
                <a:spcPct val="20000"/>
              </a:spcBef>
              <a:buFontTx/>
              <a:buChar char="•"/>
            </a:pPr>
            <a:r>
              <a:rPr lang="en-GB" altLang="en-US" sz="3200" dirty="0">
                <a:latin typeface="+mn-lt"/>
              </a:rPr>
              <a:t>What are Francis’s plans for the future?</a:t>
            </a:r>
          </a:p>
          <a:p>
            <a:pPr eaLnBrk="1" hangingPunct="1">
              <a:lnSpc>
                <a:spcPct val="80000"/>
              </a:lnSpc>
              <a:spcBef>
                <a:spcPct val="20000"/>
              </a:spcBef>
              <a:buFontTx/>
              <a:buChar char="•"/>
            </a:pPr>
            <a:r>
              <a:rPr lang="en-GB" altLang="en-US" sz="3200" dirty="0">
                <a:latin typeface="+mn-lt"/>
              </a:rPr>
              <a:t>What could this suggest?</a:t>
            </a:r>
          </a:p>
        </p:txBody>
      </p:sp>
      <p:sp>
        <p:nvSpPr>
          <p:cNvPr id="5" name="TextBox 4">
            <a:extLst>
              <a:ext uri="{FF2B5EF4-FFF2-40B4-BE49-F238E27FC236}">
                <a16:creationId xmlns:a16="http://schemas.microsoft.com/office/drawing/2014/main" id="{F8EB23EC-3C84-4C53-B67B-D3F05BDD558B}"/>
              </a:ext>
            </a:extLst>
          </p:cNvPr>
          <p:cNvSpPr txBox="1"/>
          <p:nvPr/>
        </p:nvSpPr>
        <p:spPr>
          <a:xfrm rot="16200000">
            <a:off x="-3075058" y="3075058"/>
            <a:ext cx="6858002" cy="707886"/>
          </a:xfrm>
          <a:prstGeom prst="rect">
            <a:avLst/>
          </a:prstGeom>
          <a:solidFill>
            <a:schemeClr val="accent6">
              <a:lumMod val="75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Checking Understanding</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pic>
        <p:nvPicPr>
          <p:cNvPr id="2" name="Audio 1">
            <a:hlinkClick r:id="" action="ppaction://media"/>
            <a:extLst>
              <a:ext uri="{FF2B5EF4-FFF2-40B4-BE49-F238E27FC236}">
                <a16:creationId xmlns:a16="http://schemas.microsoft.com/office/drawing/2014/main" id="{D15D8508-5D03-4EA8-8630-2CB23FD2D5A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255342"/>
      </p:ext>
    </p:extLst>
  </p:cSld>
  <p:clrMapOvr>
    <a:masterClrMapping/>
  </p:clrMapOvr>
  <mc:AlternateContent xmlns:mc="http://schemas.openxmlformats.org/markup-compatibility/2006">
    <mc:Choice xmlns:p14="http://schemas.microsoft.com/office/powerpoint/2010/main" Requires="p14">
      <p:transition spd="slow" p14:dur="2000" advTm="641780"/>
    </mc:Choice>
    <mc:Fallback>
      <p:transition spd="slow" advTm="6417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377</Words>
  <Application>Microsoft Office PowerPoint</Application>
  <PresentationFormat>Widescreen</PresentationFormat>
  <Paragraphs>36</Paragraphs>
  <Slides>5</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Trebuchet MS</vt:lpstr>
      <vt:lpstr>Office Theme</vt:lpstr>
      <vt:lpstr>PowerPoint Presentation</vt:lpstr>
      <vt:lpstr>PowerPoint Presentation</vt:lpstr>
      <vt:lpstr>Now read Chapter 4 (page 17-20).</vt:lpstr>
      <vt:lpstr>Before and After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Allen</dc:creator>
  <cp:lastModifiedBy>A Allen</cp:lastModifiedBy>
  <cp:revision>13</cp:revision>
  <dcterms:created xsi:type="dcterms:W3CDTF">2021-01-06T14:18:18Z</dcterms:created>
  <dcterms:modified xsi:type="dcterms:W3CDTF">2021-01-06T16:08:13Z</dcterms:modified>
</cp:coreProperties>
</file>