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7" r:id="rId2"/>
    <p:sldId id="283" r:id="rId3"/>
    <p:sldId id="407" r:id="rId4"/>
    <p:sldId id="406" r:id="rId5"/>
    <p:sldId id="28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0" d="100"/>
          <a:sy n="90" d="100"/>
        </p:scale>
        <p:origin x="1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48F5D-2B47-45F7-92EB-AA8BB13D3474}" type="datetimeFigureOut">
              <a:rPr lang="en-GB" smtClean="0"/>
              <a:t>08/01/2021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8A71A-A5D4-4F51-B72F-13249D410241}" type="slidenum">
              <a:rPr lang="en-GB" smtClean="0"/>
              <a:t>‹#›</a:t>
            </a:fld>
            <a:endParaRPr lang="en-GB"/>
          </a:p>
        </p:txBody>
      </p:sp>
    </p:spTree>
    <p:extLst>
      <p:ext uri="{BB962C8B-B14F-4D97-AF65-F5344CB8AC3E}">
        <p14:creationId xmlns:p14="http://schemas.microsoft.com/office/powerpoint/2010/main" val="155634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1687" indent="-285264" eaLnBrk="0" hangingPunct="0">
              <a:defRPr sz="1000">
                <a:solidFill>
                  <a:schemeClr val="tx1"/>
                </a:solidFill>
                <a:latin typeface="Arial" charset="0"/>
                <a:cs typeface="Arial" charset="0"/>
              </a:defRPr>
            </a:lvl2pPr>
            <a:lvl3pPr marL="1141057" indent="-228211" eaLnBrk="0" hangingPunct="0">
              <a:defRPr sz="1000">
                <a:solidFill>
                  <a:schemeClr val="tx1"/>
                </a:solidFill>
                <a:latin typeface="Arial" charset="0"/>
                <a:cs typeface="Arial" charset="0"/>
              </a:defRPr>
            </a:lvl3pPr>
            <a:lvl4pPr marL="1597480" indent="-228211" eaLnBrk="0" hangingPunct="0">
              <a:defRPr sz="1000">
                <a:solidFill>
                  <a:schemeClr val="tx1"/>
                </a:solidFill>
                <a:latin typeface="Arial" charset="0"/>
                <a:cs typeface="Arial" charset="0"/>
              </a:defRPr>
            </a:lvl4pPr>
            <a:lvl5pPr marL="2053902" indent="-228211" eaLnBrk="0" hangingPunct="0">
              <a:defRPr sz="1000">
                <a:solidFill>
                  <a:schemeClr val="tx1"/>
                </a:solidFill>
                <a:latin typeface="Arial" charset="0"/>
                <a:cs typeface="Arial" charset="0"/>
              </a:defRPr>
            </a:lvl5pPr>
            <a:lvl6pPr marL="2510325" indent="-228211" eaLnBrk="0" fontAlgn="base" hangingPunct="0">
              <a:spcBef>
                <a:spcPct val="0"/>
              </a:spcBef>
              <a:spcAft>
                <a:spcPct val="0"/>
              </a:spcAft>
              <a:defRPr sz="1000">
                <a:solidFill>
                  <a:schemeClr val="tx1"/>
                </a:solidFill>
                <a:latin typeface="Arial" charset="0"/>
                <a:cs typeface="Arial" charset="0"/>
              </a:defRPr>
            </a:lvl6pPr>
            <a:lvl7pPr marL="2966748" indent="-228211" eaLnBrk="0" fontAlgn="base" hangingPunct="0">
              <a:spcBef>
                <a:spcPct val="0"/>
              </a:spcBef>
              <a:spcAft>
                <a:spcPct val="0"/>
              </a:spcAft>
              <a:defRPr sz="1000">
                <a:solidFill>
                  <a:schemeClr val="tx1"/>
                </a:solidFill>
                <a:latin typeface="Arial" charset="0"/>
                <a:cs typeface="Arial" charset="0"/>
              </a:defRPr>
            </a:lvl7pPr>
            <a:lvl8pPr marL="3423171" indent="-228211" eaLnBrk="0" fontAlgn="base" hangingPunct="0">
              <a:spcBef>
                <a:spcPct val="0"/>
              </a:spcBef>
              <a:spcAft>
                <a:spcPct val="0"/>
              </a:spcAft>
              <a:defRPr sz="1000">
                <a:solidFill>
                  <a:schemeClr val="tx1"/>
                </a:solidFill>
                <a:latin typeface="Arial" charset="0"/>
                <a:cs typeface="Arial" charset="0"/>
              </a:defRPr>
            </a:lvl8pPr>
            <a:lvl9pPr marL="3879593" indent="-228211" eaLnBrk="0" fontAlgn="base" hangingPunct="0">
              <a:spcBef>
                <a:spcPct val="0"/>
              </a:spcBef>
              <a:spcAft>
                <a:spcPct val="0"/>
              </a:spcAft>
              <a:defRPr sz="10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D27E991-0AC4-4B3F-AC21-7F9849787FA0}" type="slidenum">
              <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3664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34CC-315D-4F76-95A1-B8F8D3F09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E9766A-1DC8-47F1-98AC-FCE6703F1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4963C9-CB8D-42A3-9C5D-E992669DFFDF}"/>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AE2B434A-7538-4AEF-9D57-A886CBDC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CE499-BCB1-4C14-899B-9A82C5E4F090}"/>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87874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2C1-DC10-45EC-9EF5-64083B61A0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4C092C-4D45-417E-A585-A9237CF9DD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7E694C-647A-4919-B6ED-F34F3469202A}"/>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2EB50058-7678-476D-86CB-8A0974969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12DFB-DDE0-4902-ABFB-94C94C26CD38}"/>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89666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EB4F4-11A1-41C9-839C-46618C4B57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5D6738-D925-4BD0-B116-411CA1CA08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BA717-B8EA-4DAF-83E2-0A6E77390CCD}"/>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F926B98B-20BB-4A6E-AFD6-C53075DE56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343A6-95A0-40E6-9932-1AC224B8F2AD}"/>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4995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6BBCAB1-70DB-4DCA-B93C-10C549409C79}" type="slidenum">
              <a:rPr lang="en-GB"/>
              <a:pPr>
                <a:defRPr/>
              </a:pPr>
              <a:t>‹#›</a:t>
            </a:fld>
            <a:endParaRPr lang="en-GB"/>
          </a:p>
        </p:txBody>
      </p:sp>
    </p:spTree>
    <p:extLst>
      <p:ext uri="{BB962C8B-B14F-4D97-AF65-F5344CB8AC3E}">
        <p14:creationId xmlns:p14="http://schemas.microsoft.com/office/powerpoint/2010/main" val="225514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9BE8-6FE4-4231-8EA7-57AEBE7D4D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A49F7-A3CB-4EA6-908F-F4A1AD372F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32150-5CB9-460E-BE69-E3467DF45C54}"/>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B9056592-27E2-4E78-8426-CFBC57F71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E2DBF3-61A5-4997-B82F-1CDB0AFE059C}"/>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17248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137E-6E95-4D33-8F1D-5F8B73913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644CED-75E8-4EC9-9C9E-1298C5DA5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39F69-615D-4371-9FD3-3BE779F3E79F}"/>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3D334B14-C463-4A5C-AEA7-7F2115C54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0817A-8F6E-4712-881D-CF904315E62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1318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A9BF-C18C-402E-AC0E-405E53F519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C938A-162F-422A-BF86-CE58B302EC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31CC43-1D03-42DF-86A4-A9107FC071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632752-4AF3-447E-9779-EC6BDA745D56}"/>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6" name="Footer Placeholder 5">
            <a:extLst>
              <a:ext uri="{FF2B5EF4-FFF2-40B4-BE49-F238E27FC236}">
                <a16:creationId xmlns:a16="http://schemas.microsoft.com/office/drawing/2014/main" id="{0EAA4846-896F-4154-A6DC-451E725A08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DF672-37C0-4A42-9796-F675F31461FF}"/>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49984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38E7-72AA-4C18-8DB3-660C36DA3F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B9A70-4CF5-44B3-A664-543BE6D6C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4B7499-5937-4B0D-B184-A94EBF85C1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934E03-EB48-4B45-8288-E509BF97D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170401-2B6B-4F62-8325-BD98DCDCA7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EDF22F-02AA-433D-8F81-F0D8042300C6}"/>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8" name="Footer Placeholder 7">
            <a:extLst>
              <a:ext uri="{FF2B5EF4-FFF2-40B4-BE49-F238E27FC236}">
                <a16:creationId xmlns:a16="http://schemas.microsoft.com/office/drawing/2014/main" id="{1C5DF593-8F14-4BFC-B37F-7F665F249E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2171D7-8215-4F64-9DB0-67D13392D063}"/>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359801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ED32-8F89-4107-A2D4-D7AB2AA371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9AAB08-0679-4E14-B6F6-00478D84A09B}"/>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4" name="Footer Placeholder 3">
            <a:extLst>
              <a:ext uri="{FF2B5EF4-FFF2-40B4-BE49-F238E27FC236}">
                <a16:creationId xmlns:a16="http://schemas.microsoft.com/office/drawing/2014/main" id="{0903E64E-3DDC-48BC-8A68-17FC90DE9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9B6FAC-0663-4499-AF5D-2A49180A3BB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58222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FB6BA-BB44-49C5-BF98-80198B515EE0}"/>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3" name="Footer Placeholder 2">
            <a:extLst>
              <a:ext uri="{FF2B5EF4-FFF2-40B4-BE49-F238E27FC236}">
                <a16:creationId xmlns:a16="http://schemas.microsoft.com/office/drawing/2014/main" id="{86CE8A3E-92FD-4E7D-A4E5-A91E29A3B8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96C27E-1BE7-4790-9A40-FED968D8B5FB}"/>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439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56E4-676E-49D5-907B-11608E003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8E135-EE27-4B51-94F9-24EEDDCF6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4D2018-9994-43CE-A3EA-59BBF0A67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A8B03-BBFA-48FB-B7FA-A03EEB2A17C9}"/>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6" name="Footer Placeholder 5">
            <a:extLst>
              <a:ext uri="{FF2B5EF4-FFF2-40B4-BE49-F238E27FC236}">
                <a16:creationId xmlns:a16="http://schemas.microsoft.com/office/drawing/2014/main" id="{659B50EA-C163-40C2-A393-DF1398E7E0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227A4-FC18-4879-9EB3-82C5DF656C21}"/>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795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981E-EFC2-41A6-848D-2E1807225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952FB0-312A-45F6-8BE9-027A5FF57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F49939-AF98-4CDD-A5AB-B2507FB95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D9F78E-B5FC-421E-977E-F075EF678145}"/>
              </a:ext>
            </a:extLst>
          </p:cNvPr>
          <p:cNvSpPr>
            <a:spLocks noGrp="1"/>
          </p:cNvSpPr>
          <p:nvPr>
            <p:ph type="dt" sz="half" idx="10"/>
          </p:nvPr>
        </p:nvSpPr>
        <p:spPr/>
        <p:txBody>
          <a:bodyPr/>
          <a:lstStyle/>
          <a:p>
            <a:fld id="{7F203444-8370-481A-A5F3-2BB7F148C24F}" type="datetimeFigureOut">
              <a:rPr lang="en-GB" smtClean="0"/>
              <a:t>08/01/2021</a:t>
            </a:fld>
            <a:endParaRPr lang="en-GB"/>
          </a:p>
        </p:txBody>
      </p:sp>
      <p:sp>
        <p:nvSpPr>
          <p:cNvPr id="6" name="Footer Placeholder 5">
            <a:extLst>
              <a:ext uri="{FF2B5EF4-FFF2-40B4-BE49-F238E27FC236}">
                <a16:creationId xmlns:a16="http://schemas.microsoft.com/office/drawing/2014/main" id="{48A8E82D-8554-4715-98FC-7DD8383FF8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FDAC6-91BB-4C08-9557-4D4FAFCE6424}"/>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28257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02DDD-B826-4DB4-8BF6-E6F52F78E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E203F8-FD8B-4E04-82B0-A6063D5F5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3BC7F-1BD6-415C-A268-70614E834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03444-8370-481A-A5F3-2BB7F148C24F}" type="datetimeFigureOut">
              <a:rPr lang="en-GB" smtClean="0"/>
              <a:t>08/01/2021</a:t>
            </a:fld>
            <a:endParaRPr lang="en-GB"/>
          </a:p>
        </p:txBody>
      </p:sp>
      <p:sp>
        <p:nvSpPr>
          <p:cNvPr id="5" name="Footer Placeholder 4">
            <a:extLst>
              <a:ext uri="{FF2B5EF4-FFF2-40B4-BE49-F238E27FC236}">
                <a16:creationId xmlns:a16="http://schemas.microsoft.com/office/drawing/2014/main" id="{1C9F7FE7-5FB3-463A-ACFC-9D0F53672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03EFED-9DF8-4FDD-B08A-81BE9B103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27DFB-065E-4291-9838-DE345A026CD3}" type="slidenum">
              <a:rPr lang="en-GB" smtClean="0"/>
              <a:t>‹#›</a:t>
            </a:fld>
            <a:endParaRPr lang="en-GB"/>
          </a:p>
        </p:txBody>
      </p:sp>
    </p:spTree>
    <p:extLst>
      <p:ext uri="{BB962C8B-B14F-4D97-AF65-F5344CB8AC3E}">
        <p14:creationId xmlns:p14="http://schemas.microsoft.com/office/powerpoint/2010/main" val="67219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E88B-BAA4-4A4A-A961-5C8CC508FD56}"/>
              </a:ext>
            </a:extLst>
          </p:cNvPr>
          <p:cNvSpPr>
            <a:spLocks noGrp="1"/>
          </p:cNvSpPr>
          <p:nvPr>
            <p:ph type="title"/>
          </p:nvPr>
        </p:nvSpPr>
        <p:spPr/>
        <p:txBody>
          <a:bodyPr/>
          <a:lstStyle/>
          <a:p>
            <a:pPr algn="ctr"/>
            <a:r>
              <a:rPr lang="en-GB" b="1" u="sng" dirty="0"/>
              <a:t>Week Commencing: Monday 11</a:t>
            </a:r>
            <a:r>
              <a:rPr lang="en-GB" b="1" u="sng" baseline="30000" dirty="0"/>
              <a:t>th</a:t>
            </a:r>
            <a:r>
              <a:rPr lang="en-GB" b="1" u="sng" dirty="0"/>
              <a:t> January </a:t>
            </a:r>
          </a:p>
        </p:txBody>
      </p:sp>
      <p:sp>
        <p:nvSpPr>
          <p:cNvPr id="3" name="Content Placeholder 2">
            <a:extLst>
              <a:ext uri="{FF2B5EF4-FFF2-40B4-BE49-F238E27FC236}">
                <a16:creationId xmlns:a16="http://schemas.microsoft.com/office/drawing/2014/main" id="{70A88A7C-094D-4CDB-AF9A-78CE3B09525A}"/>
              </a:ext>
            </a:extLst>
          </p:cNvPr>
          <p:cNvSpPr>
            <a:spLocks noGrp="1"/>
          </p:cNvSpPr>
          <p:nvPr>
            <p:ph idx="1"/>
          </p:nvPr>
        </p:nvSpPr>
        <p:spPr>
          <a:xfrm>
            <a:off x="1063669" y="1838151"/>
            <a:ext cx="10515600" cy="4351338"/>
          </a:xfrm>
        </p:spPr>
        <p:txBody>
          <a:bodyPr>
            <a:normAutofit/>
          </a:bodyPr>
          <a:lstStyle/>
          <a:p>
            <a:pPr marL="0" indent="0">
              <a:buNone/>
            </a:pPr>
            <a:r>
              <a:rPr lang="en-GB" sz="6000" dirty="0"/>
              <a:t>LESSON 1</a:t>
            </a:r>
          </a:p>
        </p:txBody>
      </p:sp>
      <p:pic>
        <p:nvPicPr>
          <p:cNvPr id="1026" name="Picture 2" descr="Heroes by Robert Cormier | Waterstones">
            <a:extLst>
              <a:ext uri="{FF2B5EF4-FFF2-40B4-BE49-F238E27FC236}">
                <a16:creationId xmlns:a16="http://schemas.microsoft.com/office/drawing/2014/main" id="{992AFDA0-3296-4531-8ADB-CC93B300B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239" y="1536526"/>
            <a:ext cx="3368262" cy="516208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A51A6E61-E3FB-404A-B3A4-268EC99747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45737902"/>
      </p:ext>
    </p:extLst>
  </p:cSld>
  <p:clrMapOvr>
    <a:masterClrMapping/>
  </p:clrMapOvr>
  <mc:AlternateContent xmlns:mc="http://schemas.openxmlformats.org/markup-compatibility/2006" xmlns:p14="http://schemas.microsoft.com/office/powerpoint/2010/main">
    <mc:Choice Requires="p14">
      <p:transition spd="slow" p14:dur="2000" advTm="29476"/>
    </mc:Choice>
    <mc:Fallback xmlns="">
      <p:transition spd="slow" advTm="29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175992" y="1734565"/>
            <a:ext cx="1067363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buFontTx/>
              <a:buAutoNum type="arabicPeriod"/>
            </a:pPr>
            <a:r>
              <a:rPr lang="en-GB" altLang="en-US" sz="2400" dirty="0"/>
              <a:t>At the beginning of this chapter, how does the writer show that this is the beginning of the action of the book, in terms of time?</a:t>
            </a:r>
          </a:p>
          <a:p>
            <a:pPr eaLnBrk="1" hangingPunct="1">
              <a:buFontTx/>
              <a:buAutoNum type="arabicPeriod"/>
            </a:pPr>
            <a:endParaRPr lang="en-GB" altLang="en-US" sz="2400" dirty="0"/>
          </a:p>
          <a:p>
            <a:pPr eaLnBrk="1" hangingPunct="1"/>
            <a:r>
              <a:rPr lang="en-GB" altLang="en-US" sz="2400" dirty="0"/>
              <a:t>2. How does the first description of Nicole establish her character? Look carefully at the words used about her in the paragraph beginning ‘Nicole Renard was small and slender’.</a:t>
            </a:r>
          </a:p>
          <a:p>
            <a:pPr eaLnBrk="1" hangingPunct="1"/>
            <a:endParaRPr lang="en-GB" altLang="en-US" sz="2400" dirty="0"/>
          </a:p>
          <a:p>
            <a:pPr eaLnBrk="1" hangingPunct="1"/>
            <a:r>
              <a:rPr lang="en-GB" altLang="en-US" sz="2400" dirty="0"/>
              <a:t>3. In the five paragraphs that follow the sentence ‘I knelt there like a knight at her feet’, how does the writer describe Francis’s words and actions to show that he is very young here?</a:t>
            </a:r>
          </a:p>
          <a:p>
            <a:pPr eaLnBrk="1" hangingPunct="1"/>
            <a:endParaRPr lang="en-GB" altLang="en-US" sz="2400" dirty="0"/>
          </a:p>
          <a:p>
            <a:pPr eaLnBrk="1" hangingPunct="1"/>
            <a:r>
              <a:rPr lang="en-GB" altLang="en-US" sz="2400" dirty="0"/>
              <a:t>4. Look at the paragraph beginning ‘I was so startled by her voice’. How does the author show that Francis is very young here?</a:t>
            </a:r>
          </a:p>
        </p:txBody>
      </p:sp>
      <p:sp>
        <p:nvSpPr>
          <p:cNvPr id="257030" name="Text Box 6"/>
          <p:cNvSpPr txBox="1">
            <a:spLocks noChangeArrowheads="1"/>
          </p:cNvSpPr>
          <p:nvPr/>
        </p:nvSpPr>
        <p:spPr bwMode="auto">
          <a:xfrm>
            <a:off x="1593992" y="233899"/>
            <a:ext cx="9144000" cy="132343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GB" sz="4000" b="1" dirty="0"/>
              <a:t>Chapter Two</a:t>
            </a:r>
          </a:p>
          <a:p>
            <a:pPr algn="ctr">
              <a:defRPr/>
            </a:pPr>
            <a:r>
              <a:rPr lang="en-GB" sz="4000" b="1" dirty="0">
                <a:effectLst>
                  <a:outerShdw blurRad="38100" dist="38100" dir="2700000" algn="tl">
                    <a:srgbClr val="000000"/>
                  </a:outerShdw>
                </a:effectLst>
                <a:latin typeface="Trebuchet MS" pitchFamily="34" charset="0"/>
              </a:rPr>
              <a:t>Answer the following questions.</a:t>
            </a:r>
            <a:endParaRPr lang="en-GB" sz="4000" b="1" dirty="0"/>
          </a:p>
        </p:txBody>
      </p:sp>
      <p:sp>
        <p:nvSpPr>
          <p:cNvPr id="4" name="TextBox 3">
            <a:extLst>
              <a:ext uri="{FF2B5EF4-FFF2-40B4-BE49-F238E27FC236}">
                <a16:creationId xmlns:a16="http://schemas.microsoft.com/office/drawing/2014/main" id="{C022A0DD-DE96-4557-8217-2AFD636F5287}"/>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2" name="Audio 1">
            <a:hlinkClick r:id="" action="ppaction://media"/>
            <a:extLst>
              <a:ext uri="{FF2B5EF4-FFF2-40B4-BE49-F238E27FC236}">
                <a16:creationId xmlns:a16="http://schemas.microsoft.com/office/drawing/2014/main" id="{BF19D820-2C60-4CC4-9D5E-F76229DCC8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53360024"/>
      </p:ext>
    </p:extLst>
  </p:cSld>
  <p:clrMapOvr>
    <a:masterClrMapping/>
  </p:clrMapOvr>
  <mc:AlternateContent xmlns:mc="http://schemas.openxmlformats.org/markup-compatibility/2006" xmlns:p14="http://schemas.microsoft.com/office/powerpoint/2010/main">
    <mc:Choice Requires="p14">
      <p:transition spd="slow" p14:dur="2000" advTm="652130"/>
    </mc:Choice>
    <mc:Fallback xmlns="">
      <p:transition spd="slow" advTm="652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4978400" y="2410970"/>
            <a:ext cx="7522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marL="0" indent="0" eaLnBrk="1" hangingPunct="1"/>
            <a:r>
              <a:rPr lang="en-GB" altLang="en-US" sz="2400" dirty="0"/>
              <a:t>You now need to read Chapter 3 (pages 10-16).</a:t>
            </a:r>
          </a:p>
        </p:txBody>
      </p:sp>
      <p:sp>
        <p:nvSpPr>
          <p:cNvPr id="257030" name="Text Box 6"/>
          <p:cNvSpPr txBox="1">
            <a:spLocks noChangeArrowheads="1"/>
          </p:cNvSpPr>
          <p:nvPr/>
        </p:nvSpPr>
        <p:spPr bwMode="auto">
          <a:xfrm>
            <a:off x="1343471" y="175365"/>
            <a:ext cx="9144000" cy="9233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GB" sz="5400" b="1" dirty="0"/>
              <a:t>Chapter THREE</a:t>
            </a:r>
            <a:endParaRPr lang="en-GB" sz="4000" b="1" dirty="0"/>
          </a:p>
        </p:txBody>
      </p:sp>
      <p:sp>
        <p:nvSpPr>
          <p:cNvPr id="4" name="TextBox 3">
            <a:extLst>
              <a:ext uri="{FF2B5EF4-FFF2-40B4-BE49-F238E27FC236}">
                <a16:creationId xmlns:a16="http://schemas.microsoft.com/office/drawing/2014/main" id="{C022A0DD-DE96-4557-8217-2AFD636F5287}"/>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Reading Activity</a:t>
            </a:r>
          </a:p>
        </p:txBody>
      </p:sp>
      <p:pic>
        <p:nvPicPr>
          <p:cNvPr id="2050" name="Picture 2" descr="Heroes by Robert Cormier">
            <a:extLst>
              <a:ext uri="{FF2B5EF4-FFF2-40B4-BE49-F238E27FC236}">
                <a16:creationId xmlns:a16="http://schemas.microsoft.com/office/drawing/2014/main" id="{E02E874F-DF32-4333-A6E6-D6D8C5374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1" y="1492972"/>
            <a:ext cx="3198812" cy="4776304"/>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3AB7ECBD-5CE3-4506-B04B-636F50E8C6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34854569"/>
      </p:ext>
    </p:extLst>
  </p:cSld>
  <p:clrMapOvr>
    <a:masterClrMapping/>
  </p:clrMapOvr>
  <mc:AlternateContent xmlns:mc="http://schemas.openxmlformats.org/markup-compatibility/2006" xmlns:p14="http://schemas.microsoft.com/office/powerpoint/2010/main">
    <mc:Choice Requires="p14">
      <p:transition spd="slow" p14:dur="2000" advTm="13400"/>
    </mc:Choice>
    <mc:Fallback xmlns="">
      <p:transition spd="slow" advTm="13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945881" y="-428350"/>
            <a:ext cx="11484113" cy="1718531"/>
          </a:xfrm>
        </p:spPr>
        <p:txBody>
          <a:bodyPr>
            <a:normAutofit fontScale="92500" lnSpcReduction="20000"/>
          </a:bodyPr>
          <a:lstStyle/>
          <a:p>
            <a:pPr marL="0" indent="0">
              <a:buNone/>
            </a:pPr>
            <a:endParaRPr lang="en-GB" altLang="en-US" sz="2000" dirty="0"/>
          </a:p>
          <a:p>
            <a:pPr marL="0" indent="0">
              <a:buNone/>
            </a:pPr>
            <a:endParaRPr lang="en-GB" altLang="en-US" sz="2000" dirty="0"/>
          </a:p>
          <a:p>
            <a:pPr marL="0" indent="0">
              <a:buNone/>
            </a:pPr>
            <a:r>
              <a:rPr lang="en-GB" altLang="en-US" sz="2900" dirty="0"/>
              <a:t>In a nightmare Francis re-lives a terrible experience from the war.  How does Robert Cormier use imagery to convey the horror of war? Pick out quotes and annotate language used by Cormier to create such a vivid memory.</a:t>
            </a:r>
          </a:p>
        </p:txBody>
      </p:sp>
      <p:sp>
        <p:nvSpPr>
          <p:cNvPr id="4" name="TextBox 3">
            <a:extLst>
              <a:ext uri="{FF2B5EF4-FFF2-40B4-BE49-F238E27FC236}">
                <a16:creationId xmlns:a16="http://schemas.microsoft.com/office/drawing/2014/main" id="{191369B6-EA05-496A-8252-501A3964BCEF}"/>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Mastery</a:t>
            </a:r>
          </a:p>
        </p:txBody>
      </p:sp>
      <p:sp>
        <p:nvSpPr>
          <p:cNvPr id="5" name="Content Placeholder 2">
            <a:extLst>
              <a:ext uri="{FF2B5EF4-FFF2-40B4-BE49-F238E27FC236}">
                <a16:creationId xmlns:a16="http://schemas.microsoft.com/office/drawing/2014/main" id="{9DB3A48F-1029-4E7D-9C7D-AEF5AD2C318E}"/>
              </a:ext>
            </a:extLst>
          </p:cNvPr>
          <p:cNvSpPr txBox="1">
            <a:spLocks/>
          </p:cNvSpPr>
          <p:nvPr/>
        </p:nvSpPr>
        <p:spPr>
          <a:xfrm>
            <a:off x="1981200" y="1290181"/>
            <a:ext cx="8229600" cy="5649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highlight>
                  <a:srgbClr val="FFFF00"/>
                </a:highlight>
              </a:rPr>
              <a:t>I don’t want </a:t>
            </a:r>
            <a:r>
              <a:rPr lang="en-GB" sz="1600" dirty="0"/>
              <a:t>to think about them, those GIs in my platoon. </a:t>
            </a:r>
            <a:r>
              <a:rPr lang="en-GB" sz="1600" dirty="0">
                <a:highlight>
                  <a:srgbClr val="FFFF00"/>
                </a:highlight>
              </a:rPr>
              <a:t>I don’t want to recite their names. I want to forget what happened there </a:t>
            </a:r>
            <a:r>
              <a:rPr lang="en-GB" sz="1600" dirty="0"/>
              <a:t>in France but every night the recitation begins, like a litany, </a:t>
            </a:r>
            <a:r>
              <a:rPr lang="en-GB" sz="1600" dirty="0">
                <a:highlight>
                  <a:srgbClr val="FFFF00"/>
                </a:highlight>
              </a:rPr>
              <a:t>the names of the GIs like beads on a rosary. </a:t>
            </a:r>
            <a:r>
              <a:rPr lang="en-GB" sz="1600" dirty="0"/>
              <a:t>I close my eyes and see them advance in </a:t>
            </a:r>
            <a:r>
              <a:rPr lang="en-GB" sz="1600" dirty="0">
                <a:highlight>
                  <a:srgbClr val="FFFF00"/>
                </a:highlight>
              </a:rPr>
              <a:t>scattered</a:t>
            </a:r>
            <a:r>
              <a:rPr lang="en-GB" sz="1600" dirty="0"/>
              <a:t> groups through the </a:t>
            </a:r>
            <a:r>
              <a:rPr lang="en-GB" sz="1600" dirty="0">
                <a:highlight>
                  <a:srgbClr val="FFFF00"/>
                </a:highlight>
              </a:rPr>
              <a:t>abandoned village, ruined homes and debris-cluttered streets</a:t>
            </a:r>
            <a:r>
              <a:rPr lang="en-GB" sz="1600" dirty="0"/>
              <a:t>, our </a:t>
            </a:r>
            <a:r>
              <a:rPr lang="en-GB" sz="1600" dirty="0">
                <a:highlight>
                  <a:srgbClr val="FFFF00"/>
                </a:highlight>
              </a:rPr>
              <a:t>rifles ready</a:t>
            </a:r>
            <a:r>
              <a:rPr lang="en-GB" sz="1600" dirty="0"/>
              <a:t>, late afternoon </a:t>
            </a:r>
            <a:r>
              <a:rPr lang="en-GB" sz="1600" dirty="0">
                <a:highlight>
                  <a:srgbClr val="FFFF00"/>
                </a:highlight>
              </a:rPr>
              <a:t>shadows obscuring the windows and doorways </a:t>
            </a:r>
            <a:r>
              <a:rPr lang="en-GB" sz="1600" dirty="0"/>
              <a:t>and the alley entrances, and we are all tense and nervous and scared because the last village seemed peaceful and vacant until sudden gunfire from snipers erupted from those windows and doorways and cut down the advance patrol just ahead of our platoon. Now I can hear Henry Johnson’s ragged breathing and Blinky chambers whistling, between his teeth, the village too still, too quiet. ‘Jesus,’ Sonny </a:t>
            </a:r>
            <a:r>
              <a:rPr lang="en-GB" sz="1600" dirty="0" err="1"/>
              <a:t>Orlandi</a:t>
            </a:r>
            <a:r>
              <a:rPr lang="en-GB" sz="1600" dirty="0"/>
              <a:t> mutters. Jesus: meaning I’m scared and so is everybody else, clenched fists holding firearms, quiet curses floating on the air, grunts and hisses and farts, not like the war movies at the Plymouth, nobody displaying heroics or bravado. We are probably taking the final steps of our lives in this village whose name we don’t even know and other villages are waiting ahead of us and Eddie Richards asks of nobody in particular: ‘What the hell are we doing here, anyway?’ And he’s clutching his stomach because he has had diarrhoea for three days, carrying the stink with him all that time so that everybody has been avoiding his presence. Now gunfire erupts and at the same time artillery shells – theirs or ours? – boom in the air and explode around us. We run for cover, scrambling and scurrying, hitting the dirt, trying to become part of the buildings themselves but not safe anywhere. </a:t>
            </a:r>
          </a:p>
          <a:p>
            <a:pPr marL="0" indent="0">
              <a:buFont typeface="Arial" panose="020B0604020202020204" pitchFamily="34" charset="0"/>
              <a:buNone/>
            </a:pPr>
            <a:r>
              <a:rPr lang="en-GB" sz="1600" dirty="0"/>
              <a:t>I find myself in a narrow alley, groping through rising dust, and two German soldiers in white uniforms appear like grim ghosts, rifles coming up, but my automatic is too quick and the head of one of the two soldiers explodes like a ripe tomato </a:t>
            </a:r>
          </a:p>
        </p:txBody>
      </p:sp>
      <p:pic>
        <p:nvPicPr>
          <p:cNvPr id="2" name="Audio 1">
            <a:hlinkClick r:id="" action="ppaction://media"/>
            <a:extLst>
              <a:ext uri="{FF2B5EF4-FFF2-40B4-BE49-F238E27FC236}">
                <a16:creationId xmlns:a16="http://schemas.microsoft.com/office/drawing/2014/main" id="{5D99698D-6A2F-4603-B5C4-30CB0244FE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11663512"/>
      </p:ext>
    </p:extLst>
  </p:cSld>
  <p:clrMapOvr>
    <a:masterClrMapping/>
  </p:clrMapOvr>
  <mc:AlternateContent xmlns:mc="http://schemas.openxmlformats.org/markup-compatibility/2006" xmlns:p14="http://schemas.microsoft.com/office/powerpoint/2010/main">
    <mc:Choice Requires="p14">
      <p:transition spd="slow" p14:dur="2000" advTm="1146590"/>
    </mc:Choice>
    <mc:Fallback xmlns="">
      <p:transition spd="slow" advTm="1146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6" y="116632"/>
            <a:ext cx="11484113" cy="864296"/>
          </a:xfrm>
        </p:spPr>
        <p:txBody>
          <a:bodyPr>
            <a:normAutofit fontScale="90000"/>
          </a:bodyPr>
          <a:lstStyle/>
          <a:p>
            <a:r>
              <a:rPr lang="en-GB" altLang="en-US" b="1" dirty="0"/>
              <a:t>How does Robert Cormier use imagery to convey the horror of war? </a:t>
            </a:r>
            <a:endParaRPr lang="en-GB" b="1" dirty="0"/>
          </a:p>
        </p:txBody>
      </p:sp>
      <p:sp>
        <p:nvSpPr>
          <p:cNvPr id="3" name="Content Placeholder 2"/>
          <p:cNvSpPr>
            <a:spLocks noGrp="1"/>
          </p:cNvSpPr>
          <p:nvPr>
            <p:ph idx="1"/>
          </p:nvPr>
        </p:nvSpPr>
        <p:spPr>
          <a:xfrm>
            <a:off x="926926" y="1290181"/>
            <a:ext cx="11060482" cy="5451187"/>
          </a:xfrm>
        </p:spPr>
        <p:txBody>
          <a:bodyPr>
            <a:normAutofit/>
          </a:bodyPr>
          <a:lstStyle/>
          <a:p>
            <a:pPr marL="0" indent="0">
              <a:buNone/>
            </a:pPr>
            <a:r>
              <a:rPr lang="en-GB" sz="4000" dirty="0">
                <a:solidFill>
                  <a:srgbClr val="FF0000"/>
                </a:solidFill>
              </a:rPr>
              <a:t>Cormier instantly destroys the romantic image of war by offering the realism of </a:t>
            </a:r>
            <a:r>
              <a:rPr lang="en-GB" sz="4000" dirty="0">
                <a:solidFill>
                  <a:srgbClr val="0070C0"/>
                </a:solidFill>
              </a:rPr>
              <a:t>‘nobody displaying heroics or bravado.’ </a:t>
            </a:r>
            <a:r>
              <a:rPr lang="en-GB" sz="4000" dirty="0">
                <a:solidFill>
                  <a:srgbClr val="00B050"/>
                </a:solidFill>
              </a:rPr>
              <a:t>These </a:t>
            </a:r>
            <a:r>
              <a:rPr lang="en-GB" sz="4000" dirty="0">
                <a:solidFill>
                  <a:srgbClr val="FF0000"/>
                </a:solidFill>
              </a:rPr>
              <a:t> </a:t>
            </a:r>
            <a:r>
              <a:rPr lang="en-GB" sz="4000" dirty="0">
                <a:solidFill>
                  <a:srgbClr val="00B050"/>
                </a:solidFill>
              </a:rPr>
              <a:t>nouns </a:t>
            </a:r>
            <a:r>
              <a:rPr lang="en-GB" sz="4000" dirty="0">
                <a:solidFill>
                  <a:srgbClr val="7030A0"/>
                </a:solidFill>
              </a:rPr>
              <a:t>allow a reader to visualise that all the soldiers were scared and in fear.</a:t>
            </a:r>
            <a:r>
              <a:rPr lang="en-GB" sz="4000" dirty="0">
                <a:solidFill>
                  <a:srgbClr val="00B050"/>
                </a:solidFill>
              </a:rPr>
              <a:t> </a:t>
            </a:r>
            <a:r>
              <a:rPr lang="en-GB" sz="4000" dirty="0">
                <a:solidFill>
                  <a:schemeClr val="accent2">
                    <a:lumMod val="75000"/>
                  </a:schemeClr>
                </a:solidFill>
              </a:rPr>
              <a:t>It straight away dispels the myths of war and moves away from the propaganda. </a:t>
            </a:r>
          </a:p>
          <a:p>
            <a:pPr marL="0" indent="0">
              <a:buNone/>
            </a:pPr>
            <a:r>
              <a:rPr lang="en-GB" sz="4000" dirty="0">
                <a:solidFill>
                  <a:srgbClr val="FF0000"/>
                </a:solidFill>
              </a:rPr>
              <a:t>A second way that Cormier uses imagery to convey the horrors of war is with</a:t>
            </a:r>
            <a:r>
              <a:rPr lang="en-GB" sz="4000" dirty="0"/>
              <a:t> </a:t>
            </a:r>
            <a:r>
              <a:rPr lang="en-GB" sz="4000" dirty="0">
                <a:solidFill>
                  <a:srgbClr val="00B050"/>
                </a:solidFill>
              </a:rPr>
              <a:t>the use of a simile:</a:t>
            </a:r>
            <a:endParaRPr lang="en-GB" dirty="0">
              <a:solidFill>
                <a:schemeClr val="accent2"/>
              </a:solidFill>
              <a:latin typeface="Comic Sans MS" pitchFamily="66" charset="0"/>
              <a:cs typeface="Arial" charset="0"/>
            </a:endParaRPr>
          </a:p>
          <a:p>
            <a:pPr marL="0" indent="0">
              <a:buNone/>
            </a:pPr>
            <a:r>
              <a:rPr lang="en-GB" dirty="0">
                <a:solidFill>
                  <a:srgbClr val="00B050"/>
                </a:solidFill>
              </a:rPr>
              <a:t> </a:t>
            </a:r>
            <a:endParaRPr lang="en-GB" dirty="0"/>
          </a:p>
        </p:txBody>
      </p:sp>
      <p:sp>
        <p:nvSpPr>
          <p:cNvPr id="4" name="TextBox 3">
            <a:extLst>
              <a:ext uri="{FF2B5EF4-FFF2-40B4-BE49-F238E27FC236}">
                <a16:creationId xmlns:a16="http://schemas.microsoft.com/office/drawing/2014/main" id="{BD44770D-76BC-49C5-AF01-ABF3DD8C1B46}"/>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Mastery</a:t>
            </a:r>
          </a:p>
        </p:txBody>
      </p:sp>
      <p:pic>
        <p:nvPicPr>
          <p:cNvPr id="5" name="Audio 4">
            <a:hlinkClick r:id="" action="ppaction://media"/>
            <a:extLst>
              <a:ext uri="{FF2B5EF4-FFF2-40B4-BE49-F238E27FC236}">
                <a16:creationId xmlns:a16="http://schemas.microsoft.com/office/drawing/2014/main" id="{D0D0B9D7-45BE-4093-AC83-CCF267872B6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501212979"/>
      </p:ext>
    </p:extLst>
  </p:cSld>
  <p:clrMapOvr>
    <a:masterClrMapping/>
  </p:clrMapOvr>
  <mc:AlternateContent xmlns:mc="http://schemas.openxmlformats.org/markup-compatibility/2006" xmlns:p14="http://schemas.microsoft.com/office/powerpoint/2010/main">
    <mc:Choice Requires="p14">
      <p:transition spd="slow" p14:dur="2000" advTm="1017370"/>
    </mc:Choice>
    <mc:Fallback xmlns="">
      <p:transition spd="slow" advTm="1017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6|5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678</Words>
  <Application>Microsoft Office PowerPoint</Application>
  <PresentationFormat>Widescreen</PresentationFormat>
  <Paragraphs>27</Paragraphs>
  <Slides>5</Slides>
  <Notes>1</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Century Gothic</vt:lpstr>
      <vt:lpstr>Comic Sans MS</vt:lpstr>
      <vt:lpstr>Trebuchet MS</vt:lpstr>
      <vt:lpstr>Office Theme</vt:lpstr>
      <vt:lpstr>Week Commencing: Monday 11th January </vt:lpstr>
      <vt:lpstr>PowerPoint Presentation</vt:lpstr>
      <vt:lpstr>PowerPoint Presentation</vt:lpstr>
      <vt:lpstr>PowerPoint Presentation</vt:lpstr>
      <vt:lpstr>How does Robert Cormier use imagery to convey the horror of war?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Allen</dc:creator>
  <cp:lastModifiedBy>M Sparham</cp:lastModifiedBy>
  <cp:revision>14</cp:revision>
  <dcterms:created xsi:type="dcterms:W3CDTF">2021-01-06T14:18:18Z</dcterms:created>
  <dcterms:modified xsi:type="dcterms:W3CDTF">2021-01-08T15:08:41Z</dcterms:modified>
</cp:coreProperties>
</file>