
<file path=[Content_Types].xml><?xml version="1.0" encoding="utf-8"?>
<Types xmlns="http://schemas.openxmlformats.org/package/2006/content-types">
  <Default Extension="png" ContentType="image/png"/>
  <Default Extension="m4a" ContentType="audio/mp4"/>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410" r:id="rId2"/>
    <p:sldId id="343" r:id="rId3"/>
    <p:sldId id="405" r:id="rId4"/>
    <p:sldId id="406" r:id="rId5"/>
    <p:sldId id="409" r:id="rId6"/>
    <p:sldId id="404" r:id="rId7"/>
    <p:sldId id="344" r:id="rId8"/>
    <p:sldId id="345" r:id="rId9"/>
    <p:sldId id="403"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346" cy="497679"/>
          </a:xfrm>
          <a:prstGeom prst="rect">
            <a:avLst/>
          </a:prstGeom>
        </p:spPr>
        <p:txBody>
          <a:bodyPr vert="horz" lIns="91285" tIns="45642" rIns="91285" bIns="45642" rtlCol="0"/>
          <a:lstStyle>
            <a:lvl1pPr algn="l">
              <a:defRPr sz="1200"/>
            </a:lvl1pPr>
          </a:lstStyle>
          <a:p>
            <a:endParaRPr lang="en-GB"/>
          </a:p>
        </p:txBody>
      </p:sp>
      <p:sp>
        <p:nvSpPr>
          <p:cNvPr id="3" name="Date Placeholder 2"/>
          <p:cNvSpPr>
            <a:spLocks noGrp="1"/>
          </p:cNvSpPr>
          <p:nvPr>
            <p:ph type="dt" sz="quarter" idx="1"/>
          </p:nvPr>
        </p:nvSpPr>
        <p:spPr>
          <a:xfrm>
            <a:off x="3849744" y="1"/>
            <a:ext cx="2946345" cy="497679"/>
          </a:xfrm>
          <a:prstGeom prst="rect">
            <a:avLst/>
          </a:prstGeom>
        </p:spPr>
        <p:txBody>
          <a:bodyPr vert="horz" lIns="91285" tIns="45642" rIns="91285" bIns="45642" rtlCol="0"/>
          <a:lstStyle>
            <a:lvl1pPr algn="r">
              <a:defRPr sz="1200"/>
            </a:lvl1pPr>
          </a:lstStyle>
          <a:p>
            <a:fld id="{F8DB32F0-9112-4ED6-86A4-7061B777C131}" type="datetimeFigureOut">
              <a:rPr lang="en-GB" smtClean="0"/>
              <a:t>07/01/2021</a:t>
            </a:fld>
            <a:endParaRPr lang="en-GB"/>
          </a:p>
        </p:txBody>
      </p:sp>
      <p:sp>
        <p:nvSpPr>
          <p:cNvPr id="4" name="Footer Placeholder 3"/>
          <p:cNvSpPr>
            <a:spLocks noGrp="1"/>
          </p:cNvSpPr>
          <p:nvPr>
            <p:ph type="ftr" sz="quarter" idx="2"/>
          </p:nvPr>
        </p:nvSpPr>
        <p:spPr>
          <a:xfrm>
            <a:off x="1" y="9428959"/>
            <a:ext cx="2946346" cy="497679"/>
          </a:xfrm>
          <a:prstGeom prst="rect">
            <a:avLst/>
          </a:prstGeom>
        </p:spPr>
        <p:txBody>
          <a:bodyPr vert="horz" lIns="91285" tIns="45642" rIns="91285" bIns="45642" rtlCol="0" anchor="b"/>
          <a:lstStyle>
            <a:lvl1pPr algn="l">
              <a:defRPr sz="1200"/>
            </a:lvl1pPr>
          </a:lstStyle>
          <a:p>
            <a:endParaRPr lang="en-GB"/>
          </a:p>
        </p:txBody>
      </p:sp>
      <p:sp>
        <p:nvSpPr>
          <p:cNvPr id="5" name="Slide Number Placeholder 4"/>
          <p:cNvSpPr>
            <a:spLocks noGrp="1"/>
          </p:cNvSpPr>
          <p:nvPr>
            <p:ph type="sldNum" sz="quarter" idx="3"/>
          </p:nvPr>
        </p:nvSpPr>
        <p:spPr>
          <a:xfrm>
            <a:off x="3849744" y="9428959"/>
            <a:ext cx="2946345" cy="497679"/>
          </a:xfrm>
          <a:prstGeom prst="rect">
            <a:avLst/>
          </a:prstGeom>
        </p:spPr>
        <p:txBody>
          <a:bodyPr vert="horz" lIns="91285" tIns="45642" rIns="91285" bIns="45642" rtlCol="0" anchor="b"/>
          <a:lstStyle>
            <a:lvl1pPr algn="r">
              <a:defRPr sz="1200"/>
            </a:lvl1pPr>
          </a:lstStyle>
          <a:p>
            <a:fld id="{1E55943D-3A2F-4E5A-8F0F-45ED813286B7}" type="slidenum">
              <a:rPr lang="en-GB" smtClean="0"/>
              <a:t>‹#›</a:t>
            </a:fld>
            <a:endParaRPr lang="en-GB"/>
          </a:p>
        </p:txBody>
      </p:sp>
    </p:spTree>
    <p:extLst>
      <p:ext uri="{BB962C8B-B14F-4D97-AF65-F5344CB8AC3E}">
        <p14:creationId xmlns:p14="http://schemas.microsoft.com/office/powerpoint/2010/main" val="3628913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85" tIns="45642" rIns="91285" bIns="45642"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285" tIns="45642" rIns="91285" bIns="45642" rtlCol="0"/>
          <a:lstStyle>
            <a:lvl1pPr algn="r">
              <a:defRPr sz="1200"/>
            </a:lvl1pPr>
          </a:lstStyle>
          <a:p>
            <a:fld id="{5B53E1B3-B03F-49BF-83D5-4A8943C45204}" type="datetimeFigureOut">
              <a:rPr lang="en-GB" smtClean="0"/>
              <a:t>07/01/2021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85" tIns="45642" rIns="91285" bIns="45642"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285" tIns="45642" rIns="91285" bIns="456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285" tIns="45642" rIns="91285" bIns="45642"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285" tIns="45642" rIns="91285" bIns="45642" rtlCol="0" anchor="b"/>
          <a:lstStyle>
            <a:lvl1pPr algn="r">
              <a:defRPr sz="1200"/>
            </a:lvl1pPr>
          </a:lstStyle>
          <a:p>
            <a:fld id="{26276462-ACB5-4E26-A4F0-8B8C6D024ACF}" type="slidenum">
              <a:rPr lang="en-GB" smtClean="0"/>
              <a:t>‹#›</a:t>
            </a:fld>
            <a:endParaRPr lang="en-GB"/>
          </a:p>
        </p:txBody>
      </p:sp>
    </p:spTree>
    <p:extLst>
      <p:ext uri="{BB962C8B-B14F-4D97-AF65-F5344CB8AC3E}">
        <p14:creationId xmlns:p14="http://schemas.microsoft.com/office/powerpoint/2010/main" val="4275254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fld id="{527EE969-3D4E-4DA7-8118-8BF1510612C7}" type="slidenum">
              <a:rPr lang="en-GB" altLang="en-US" sz="1200"/>
              <a:pPr eaLnBrk="1" hangingPunct="1"/>
              <a:t>6</a:t>
            </a:fld>
            <a:endParaRPr lang="en-GB" altLang="en-US" sz="120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xfrm>
            <a:off x="914400" y="4724400"/>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257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fld id="{E2F765B2-EA1D-482D-BE2B-00920354B088}" type="slidenum">
              <a:rPr lang="en-GB" altLang="en-US" sz="1200"/>
              <a:pPr eaLnBrk="1" hangingPunct="1"/>
              <a:t>9</a:t>
            </a:fld>
            <a:endParaRPr lang="en-GB" altLang="en-US" sz="120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xfrm>
            <a:off x="914400" y="4724400"/>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3244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7E14B9C-3DE9-41FF-AB0A-B47E55739196}" type="datetimeFigureOut">
              <a:rPr lang="en-GB" smtClean="0"/>
              <a:t>07/01/2021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5B60E6-78CE-42D0-B3DE-49302C16381B}" type="slidenum">
              <a:rPr lang="en-GB" smtClean="0"/>
              <a:t>‹#›</a:t>
            </a:fld>
            <a:endParaRPr lang="en-GB" dirty="0"/>
          </a:p>
        </p:txBody>
      </p:sp>
    </p:spTree>
    <p:extLst>
      <p:ext uri="{BB962C8B-B14F-4D97-AF65-F5344CB8AC3E}">
        <p14:creationId xmlns:p14="http://schemas.microsoft.com/office/powerpoint/2010/main" val="1139509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E14B9C-3DE9-41FF-AB0A-B47E55739196}" type="datetimeFigureOut">
              <a:rPr lang="en-GB" smtClean="0"/>
              <a:t>07/01/2021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5B60E6-78CE-42D0-B3DE-49302C16381B}" type="slidenum">
              <a:rPr lang="en-GB" smtClean="0"/>
              <a:t>‹#›</a:t>
            </a:fld>
            <a:endParaRPr lang="en-GB" dirty="0"/>
          </a:p>
        </p:txBody>
      </p:sp>
    </p:spTree>
    <p:extLst>
      <p:ext uri="{BB962C8B-B14F-4D97-AF65-F5344CB8AC3E}">
        <p14:creationId xmlns:p14="http://schemas.microsoft.com/office/powerpoint/2010/main" val="315328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E14B9C-3DE9-41FF-AB0A-B47E55739196}" type="datetimeFigureOut">
              <a:rPr lang="en-GB" smtClean="0"/>
              <a:t>07/01/2021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5B60E6-78CE-42D0-B3DE-49302C16381B}" type="slidenum">
              <a:rPr lang="en-GB" smtClean="0"/>
              <a:t>‹#›</a:t>
            </a:fld>
            <a:endParaRPr lang="en-GB" dirty="0"/>
          </a:p>
        </p:txBody>
      </p:sp>
    </p:spTree>
    <p:extLst>
      <p:ext uri="{BB962C8B-B14F-4D97-AF65-F5344CB8AC3E}">
        <p14:creationId xmlns:p14="http://schemas.microsoft.com/office/powerpoint/2010/main" val="1482047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6BBCAB1-70DB-4DCA-B93C-10C549409C79}" type="slidenum">
              <a:rPr lang="en-GB"/>
              <a:pPr>
                <a:defRPr/>
              </a:pPr>
              <a:t>‹#›</a:t>
            </a:fld>
            <a:endParaRPr lang="en-GB"/>
          </a:p>
        </p:txBody>
      </p:sp>
    </p:spTree>
    <p:extLst>
      <p:ext uri="{BB962C8B-B14F-4D97-AF65-F5344CB8AC3E}">
        <p14:creationId xmlns:p14="http://schemas.microsoft.com/office/powerpoint/2010/main" val="386158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E14B9C-3DE9-41FF-AB0A-B47E55739196}" type="datetimeFigureOut">
              <a:rPr lang="en-GB" smtClean="0"/>
              <a:t>07/01/2021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5B60E6-78CE-42D0-B3DE-49302C16381B}" type="slidenum">
              <a:rPr lang="en-GB" smtClean="0"/>
              <a:t>‹#›</a:t>
            </a:fld>
            <a:endParaRPr lang="en-GB" dirty="0"/>
          </a:p>
        </p:txBody>
      </p:sp>
    </p:spTree>
    <p:extLst>
      <p:ext uri="{BB962C8B-B14F-4D97-AF65-F5344CB8AC3E}">
        <p14:creationId xmlns:p14="http://schemas.microsoft.com/office/powerpoint/2010/main" val="937124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14B9C-3DE9-41FF-AB0A-B47E55739196}" type="datetimeFigureOut">
              <a:rPr lang="en-GB" smtClean="0"/>
              <a:t>07/01/2021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5B60E6-78CE-42D0-B3DE-49302C16381B}" type="slidenum">
              <a:rPr lang="en-GB" smtClean="0"/>
              <a:t>‹#›</a:t>
            </a:fld>
            <a:endParaRPr lang="en-GB" dirty="0"/>
          </a:p>
        </p:txBody>
      </p:sp>
    </p:spTree>
    <p:extLst>
      <p:ext uri="{BB962C8B-B14F-4D97-AF65-F5344CB8AC3E}">
        <p14:creationId xmlns:p14="http://schemas.microsoft.com/office/powerpoint/2010/main" val="98301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7E14B9C-3DE9-41FF-AB0A-B47E55739196}" type="datetimeFigureOut">
              <a:rPr lang="en-GB" smtClean="0"/>
              <a:t>07/01/2021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75B60E6-78CE-42D0-B3DE-49302C16381B}" type="slidenum">
              <a:rPr lang="en-GB" smtClean="0"/>
              <a:t>‹#›</a:t>
            </a:fld>
            <a:endParaRPr lang="en-GB" dirty="0"/>
          </a:p>
        </p:txBody>
      </p:sp>
    </p:spTree>
    <p:extLst>
      <p:ext uri="{BB962C8B-B14F-4D97-AF65-F5344CB8AC3E}">
        <p14:creationId xmlns:p14="http://schemas.microsoft.com/office/powerpoint/2010/main" val="2361727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7E14B9C-3DE9-41FF-AB0A-B47E55739196}" type="datetimeFigureOut">
              <a:rPr lang="en-GB" smtClean="0"/>
              <a:t>07/01/2021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75B60E6-78CE-42D0-B3DE-49302C16381B}" type="slidenum">
              <a:rPr lang="en-GB" smtClean="0"/>
              <a:t>‹#›</a:t>
            </a:fld>
            <a:endParaRPr lang="en-GB" dirty="0"/>
          </a:p>
        </p:txBody>
      </p:sp>
    </p:spTree>
    <p:extLst>
      <p:ext uri="{BB962C8B-B14F-4D97-AF65-F5344CB8AC3E}">
        <p14:creationId xmlns:p14="http://schemas.microsoft.com/office/powerpoint/2010/main" val="337382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7E14B9C-3DE9-41FF-AB0A-B47E55739196}" type="datetimeFigureOut">
              <a:rPr lang="en-GB" smtClean="0"/>
              <a:t>07/01/2021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75B60E6-78CE-42D0-B3DE-49302C16381B}" type="slidenum">
              <a:rPr lang="en-GB" smtClean="0"/>
              <a:t>‹#›</a:t>
            </a:fld>
            <a:endParaRPr lang="en-GB" dirty="0"/>
          </a:p>
        </p:txBody>
      </p:sp>
    </p:spTree>
    <p:extLst>
      <p:ext uri="{BB962C8B-B14F-4D97-AF65-F5344CB8AC3E}">
        <p14:creationId xmlns:p14="http://schemas.microsoft.com/office/powerpoint/2010/main" val="1954030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14B9C-3DE9-41FF-AB0A-B47E55739196}" type="datetimeFigureOut">
              <a:rPr lang="en-GB" smtClean="0"/>
              <a:t>07/01/2021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75B60E6-78CE-42D0-B3DE-49302C16381B}" type="slidenum">
              <a:rPr lang="en-GB" smtClean="0"/>
              <a:t>‹#›</a:t>
            </a:fld>
            <a:endParaRPr lang="en-GB" dirty="0"/>
          </a:p>
        </p:txBody>
      </p:sp>
    </p:spTree>
    <p:extLst>
      <p:ext uri="{BB962C8B-B14F-4D97-AF65-F5344CB8AC3E}">
        <p14:creationId xmlns:p14="http://schemas.microsoft.com/office/powerpoint/2010/main" val="2927921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E14B9C-3DE9-41FF-AB0A-B47E55739196}" type="datetimeFigureOut">
              <a:rPr lang="en-GB" smtClean="0"/>
              <a:t>07/01/2021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75B60E6-78CE-42D0-B3DE-49302C16381B}" type="slidenum">
              <a:rPr lang="en-GB" smtClean="0"/>
              <a:t>‹#›</a:t>
            </a:fld>
            <a:endParaRPr lang="en-GB" dirty="0"/>
          </a:p>
        </p:txBody>
      </p:sp>
    </p:spTree>
    <p:extLst>
      <p:ext uri="{BB962C8B-B14F-4D97-AF65-F5344CB8AC3E}">
        <p14:creationId xmlns:p14="http://schemas.microsoft.com/office/powerpoint/2010/main" val="304141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E14B9C-3DE9-41FF-AB0A-B47E55739196}" type="datetimeFigureOut">
              <a:rPr lang="en-GB" smtClean="0"/>
              <a:t>07/01/2021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75B60E6-78CE-42D0-B3DE-49302C16381B}" type="slidenum">
              <a:rPr lang="en-GB" smtClean="0"/>
              <a:t>‹#›</a:t>
            </a:fld>
            <a:endParaRPr lang="en-GB" dirty="0"/>
          </a:p>
        </p:txBody>
      </p:sp>
    </p:spTree>
    <p:extLst>
      <p:ext uri="{BB962C8B-B14F-4D97-AF65-F5344CB8AC3E}">
        <p14:creationId xmlns:p14="http://schemas.microsoft.com/office/powerpoint/2010/main" val="927802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14B9C-3DE9-41FF-AB0A-B47E55739196}" type="datetimeFigureOut">
              <a:rPr lang="en-GB" smtClean="0"/>
              <a:t>07/01/2021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B60E6-78CE-42D0-B3DE-49302C16381B}" type="slidenum">
              <a:rPr lang="en-GB" smtClean="0"/>
              <a:t>‹#›</a:t>
            </a:fld>
            <a:endParaRPr lang="en-GB" dirty="0"/>
          </a:p>
        </p:txBody>
      </p:sp>
    </p:spTree>
    <p:extLst>
      <p:ext uri="{BB962C8B-B14F-4D97-AF65-F5344CB8AC3E}">
        <p14:creationId xmlns:p14="http://schemas.microsoft.com/office/powerpoint/2010/main" val="1524141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wmf"/><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BC9241-2F3B-4C5C-8AC6-2E7990EE729E}"/>
              </a:ext>
            </a:extLst>
          </p:cNvPr>
          <p:cNvPicPr>
            <a:picLocks noChangeAspect="1"/>
          </p:cNvPicPr>
          <p:nvPr/>
        </p:nvPicPr>
        <p:blipFill>
          <a:blip r:embed="rId4"/>
          <a:stretch>
            <a:fillRect/>
          </a:stretch>
        </p:blipFill>
        <p:spPr>
          <a:xfrm>
            <a:off x="752525" y="834927"/>
            <a:ext cx="7638950" cy="5188146"/>
          </a:xfrm>
          <a:prstGeom prst="rect">
            <a:avLst/>
          </a:prstGeom>
        </p:spPr>
      </p:pic>
      <p:pic>
        <p:nvPicPr>
          <p:cNvPr id="5" name="Audio 4">
            <a:hlinkClick r:id="" action="ppaction://media"/>
            <a:extLst>
              <a:ext uri="{FF2B5EF4-FFF2-40B4-BE49-F238E27FC236}">
                <a16:creationId xmlns:a16="http://schemas.microsoft.com/office/drawing/2014/main" id="{2C891B8E-BF9A-402C-B3E0-9E9943FAE35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517956396"/>
      </p:ext>
    </p:extLst>
  </p:cSld>
  <p:clrMapOvr>
    <a:masterClrMapping/>
  </p:clrMapOvr>
  <mc:AlternateContent xmlns:mc="http://schemas.openxmlformats.org/markup-compatibility/2006" xmlns:p14="http://schemas.microsoft.com/office/powerpoint/2010/main">
    <mc:Choice Requires="p14">
      <p:transition spd="slow" p14:dur="2000" advTm="25104"/>
    </mc:Choice>
    <mc:Fallback xmlns="">
      <p:transition spd="slow" advTm="251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Let’s read chapter 12</a:t>
            </a:r>
          </a:p>
        </p:txBody>
      </p:sp>
      <p:sp>
        <p:nvSpPr>
          <p:cNvPr id="3" name="TextBox 2">
            <a:extLst>
              <a:ext uri="{FF2B5EF4-FFF2-40B4-BE49-F238E27FC236}">
                <a16:creationId xmlns:a16="http://schemas.microsoft.com/office/drawing/2014/main" id="{878B53D3-C72B-426F-92FC-5CF8197D18BF}"/>
              </a:ext>
            </a:extLst>
          </p:cNvPr>
          <p:cNvSpPr txBox="1"/>
          <p:nvPr/>
        </p:nvSpPr>
        <p:spPr>
          <a:xfrm>
            <a:off x="1403648" y="4293096"/>
            <a:ext cx="6336704"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dirty="0"/>
              <a:t>As we read, think about the decisions each character makes and what has made them come to these decisions.</a:t>
            </a:r>
          </a:p>
        </p:txBody>
      </p:sp>
      <p:pic>
        <p:nvPicPr>
          <p:cNvPr id="4" name="Audio 3">
            <a:hlinkClick r:id="" action="ppaction://media"/>
            <a:extLst>
              <a:ext uri="{FF2B5EF4-FFF2-40B4-BE49-F238E27FC236}">
                <a16:creationId xmlns:a16="http://schemas.microsoft.com/office/drawing/2014/main" id="{9035FB95-17A0-4C54-857E-2F80483694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29612177"/>
      </p:ext>
    </p:extLst>
  </p:cSld>
  <p:clrMapOvr>
    <a:masterClrMapping/>
  </p:clrMapOvr>
  <mc:AlternateContent xmlns:mc="http://schemas.openxmlformats.org/markup-compatibility/2006" xmlns:p14="http://schemas.microsoft.com/office/powerpoint/2010/main">
    <mc:Choice Requires="p14">
      <p:transition spd="slow" p14:dur="2000" advTm="47069"/>
    </mc:Choice>
    <mc:Fallback xmlns="">
      <p:transition spd="slow" advTm="470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6C6727-FE25-42BB-B360-E9773576E5D9}"/>
              </a:ext>
            </a:extLst>
          </p:cNvPr>
          <p:cNvSpPr/>
          <p:nvPr/>
        </p:nvSpPr>
        <p:spPr>
          <a:xfrm>
            <a:off x="179512" y="188640"/>
            <a:ext cx="8784976" cy="6771084"/>
          </a:xfrm>
          <a:prstGeom prst="rect">
            <a:avLst/>
          </a:prstGeom>
        </p:spPr>
        <p:txBody>
          <a:bodyPr wrap="square">
            <a:spAutoFit/>
          </a:bodyPr>
          <a:lstStyle/>
          <a:p>
            <a:pPr algn="ctr"/>
            <a:r>
              <a:rPr lang="en-GB" sz="1400" u="sng" dirty="0"/>
              <a:t>Chapter 12</a:t>
            </a:r>
          </a:p>
          <a:p>
            <a:pPr algn="ctr"/>
            <a:endParaRPr lang="en-GB" sz="1200" u="sng" dirty="0"/>
          </a:p>
          <a:p>
            <a:r>
              <a:rPr lang="en-GB" sz="1400" dirty="0"/>
              <a:t>  A heat wave gripped Frenchtown, the heat almost visible in the air. People moved as if in a slow-motion movie, gathering on front lawns and piazzas in the evening after the shops closed, hoping for a breeze to cool them off. Men walked slowly as they went off to work in the shops as weary looking in the morning as they were late in the day after their shifts were over.</a:t>
            </a:r>
          </a:p>
          <a:p>
            <a:r>
              <a:rPr lang="en-GB" sz="1400" dirty="0"/>
              <a:t>  For three days, I haunted Sixth Street at all hours, standing across the street and looking up at the second floor of Nicole’s house, venturing sometimes into the yard, hoping that I might catch a glimpse of her coming or going or at a window. Despite the heat, the piazza on Nicole’s second-floor tenement remained vacant. The windows were open to allow cooler air to enter the tenement but no one came or went.</a:t>
            </a:r>
          </a:p>
          <a:p>
            <a:r>
              <a:rPr lang="en-GB" sz="1400" dirty="0"/>
              <a:t>  Nicole’s father left the tenement to go to the shop just before seven o’clock in the morning and returned shortly after five in the afternoon and I avoided him, kept away from the street during those times.</a:t>
            </a:r>
          </a:p>
          <a:p>
            <a:r>
              <a:rPr lang="en-GB" sz="1400" dirty="0"/>
              <a:t>  A small boy in the house across the street from Nicole’s rode his bicycle endlessly on the sidewalk and gazed at me occasionally as I waited. Finally, squinting against the sun, he asked: “Why are you here all the time?”</a:t>
            </a:r>
          </a:p>
          <a:p>
            <a:r>
              <a:rPr lang="en-GB" sz="1400" dirty="0"/>
              <a:t>  I shrugged. “Waiting.”</a:t>
            </a:r>
          </a:p>
          <a:p>
            <a:r>
              <a:rPr lang="en-GB" sz="1400" dirty="0"/>
              <a:t>  “Are you the </a:t>
            </a:r>
            <a:r>
              <a:rPr lang="en-GB" sz="1400" dirty="0" err="1"/>
              <a:t>boogeyman</a:t>
            </a:r>
            <a:r>
              <a:rPr lang="en-GB" sz="1400" dirty="0"/>
              <a:t>?” he asked, scratching his chin.</a:t>
            </a:r>
          </a:p>
          <a:p>
            <a:r>
              <a:rPr lang="en-GB" sz="1400" dirty="0"/>
              <a:t>  Yes, I wanted to say. A kind of </a:t>
            </a:r>
            <a:r>
              <a:rPr lang="en-GB" sz="1400" dirty="0" err="1"/>
              <a:t>boogeyman</a:t>
            </a:r>
            <a:r>
              <a:rPr lang="en-GB" sz="1400" dirty="0"/>
              <a:t> who does terrible things like letting his girl get hurt and attacked, purposely avoiding even in my mind that terrible word: what had actually happened to her.</a:t>
            </a:r>
          </a:p>
          <a:p>
            <a:r>
              <a:rPr lang="en-GB" sz="1400" dirty="0"/>
              <a:t>  The boy waited a moment for my reply, then </a:t>
            </a:r>
            <a:r>
              <a:rPr lang="en-GB" sz="1400" dirty="0" err="1"/>
              <a:t>pedaled</a:t>
            </a:r>
            <a:r>
              <a:rPr lang="en-GB" sz="1400" dirty="0"/>
              <a:t> back into his yard, silent as he gazed at me over his shoulder. He went into the house and did not come out again.</a:t>
            </a:r>
          </a:p>
          <a:p>
            <a:pPr algn="ctr"/>
            <a:r>
              <a:rPr lang="en-GB" sz="1400" dirty="0"/>
              <a:t>• • •</a:t>
            </a:r>
          </a:p>
          <a:p>
            <a:pPr algn="ctr"/>
            <a:endParaRPr lang="en-GB" sz="1400" dirty="0"/>
          </a:p>
          <a:p>
            <a:r>
              <a:rPr lang="en-GB" sz="1400" dirty="0"/>
              <a:t> In Laurier’s Drug Store, </a:t>
            </a:r>
            <a:r>
              <a:rPr lang="en-GB" sz="1400" dirty="0" err="1"/>
              <a:t>rumors</a:t>
            </a:r>
            <a:r>
              <a:rPr lang="en-GB" sz="1400" dirty="0"/>
              <a:t> were rampant about Larry LaSalle’s sudden departure from Frenchtown so soon after his arrival. Someone said his furlough had been </a:t>
            </a:r>
            <a:r>
              <a:rPr lang="en-GB" sz="1400" dirty="0" err="1"/>
              <a:t>canceled</a:t>
            </a:r>
            <a:r>
              <a:rPr lang="en-GB" sz="1400" dirty="0"/>
              <a:t>, that his outfit had been recalled to duty for a big push in Europe against the Nazis. There was talk of a Western Union messenger bicycling down Mechanic Street in the middle of the night, bringing a telegram to the tenement Larry LaSalle rented on Spruce Street.</a:t>
            </a:r>
          </a:p>
          <a:p>
            <a:r>
              <a:rPr lang="en-GB" sz="1400" dirty="0"/>
              <a:t>  “That wasn’t a messenger,” Mr. Laurier scoffed. “That was Crazy Joe Touraine trying to cool off from the heat of the day …”</a:t>
            </a:r>
          </a:p>
          <a:p>
            <a:r>
              <a:rPr lang="en-GB" sz="1400" dirty="0"/>
              <a:t>  I could not sleep at night. Lay on the bed and stared up at the ceiling, glad for the heat that was so relentless, as if it were part of the hell that I had earned.</a:t>
            </a:r>
          </a:p>
          <a:p>
            <a:pPr algn="ctr"/>
            <a:r>
              <a:rPr lang="en-GB" sz="1400" dirty="0"/>
              <a:t>• • •</a:t>
            </a:r>
          </a:p>
        </p:txBody>
      </p:sp>
    </p:spTree>
    <p:extLst>
      <p:ext uri="{BB962C8B-B14F-4D97-AF65-F5344CB8AC3E}">
        <p14:creationId xmlns:p14="http://schemas.microsoft.com/office/powerpoint/2010/main" val="4062869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482B53-84E9-4E31-BE98-01A55E91C48D}"/>
              </a:ext>
            </a:extLst>
          </p:cNvPr>
          <p:cNvSpPr/>
          <p:nvPr/>
        </p:nvSpPr>
        <p:spPr>
          <a:xfrm>
            <a:off x="179512" y="0"/>
            <a:ext cx="8784976" cy="7048083"/>
          </a:xfrm>
          <a:prstGeom prst="rect">
            <a:avLst/>
          </a:prstGeom>
        </p:spPr>
        <p:txBody>
          <a:bodyPr wrap="square">
            <a:spAutoFit/>
          </a:bodyPr>
          <a:lstStyle/>
          <a:p>
            <a:r>
              <a:rPr lang="en-GB" dirty="0"/>
              <a:t> </a:t>
            </a:r>
            <a:r>
              <a:rPr lang="en-GB" sz="1400" dirty="0"/>
              <a:t>Finally, on the fourth day, I saw her emerging from the hallway to the piazza on the first floor.</a:t>
            </a:r>
          </a:p>
          <a:p>
            <a:r>
              <a:rPr lang="en-GB" sz="1400" dirty="0"/>
              <a:t>  She did not move away as I came into the yard.</a:t>
            </a:r>
          </a:p>
          <a:p>
            <a:r>
              <a:rPr lang="en-GB" sz="1400" dirty="0"/>
              <a:t>  “Nicole,” I called.</a:t>
            </a:r>
          </a:p>
          <a:p>
            <a:r>
              <a:rPr lang="en-GB" sz="1400" dirty="0"/>
              <a:t>  She saw me, frowned, drew back a step, then paused, as if waiting for me to approach.</a:t>
            </a:r>
          </a:p>
          <a:p>
            <a:r>
              <a:rPr lang="en-GB" sz="1400" dirty="0"/>
              <a:t>  “Nicole.” My voice breaking, not like the days of my shyness with her but because my heart was so full it destroyed her and me as I spoke it.</a:t>
            </a:r>
          </a:p>
          <a:p>
            <a:r>
              <a:rPr lang="en-GB" sz="1400" dirty="0"/>
              <a:t>  Her eyes met mine. She didn’t say anything for a long moment and when she finally spoke, her voice was harsh.</a:t>
            </a:r>
          </a:p>
          <a:p>
            <a:r>
              <a:rPr lang="en-GB" sz="1400" dirty="0"/>
              <a:t>  “You were there all the time,” she said.</a:t>
            </a:r>
          </a:p>
          <a:p>
            <a:r>
              <a:rPr lang="en-GB" sz="1400" dirty="0"/>
              <a:t>  I couldn’t reply, could find no words to utter in my </a:t>
            </a:r>
            <a:r>
              <a:rPr lang="en-GB" sz="1400" dirty="0" err="1"/>
              <a:t>defense</a:t>
            </a:r>
            <a:r>
              <a:rPr lang="en-GB" sz="1400" dirty="0"/>
              <a:t>. Because I had no </a:t>
            </a:r>
            <a:r>
              <a:rPr lang="en-GB" sz="1400" dirty="0" err="1"/>
              <a:t>defense</a:t>
            </a:r>
            <a:r>
              <a:rPr lang="en-GB" sz="1400" dirty="0"/>
              <a:t>.</a:t>
            </a:r>
          </a:p>
          <a:p>
            <a:r>
              <a:rPr lang="en-GB" sz="1400" dirty="0"/>
              <a:t>  “You didn’t do anything.”</a:t>
            </a:r>
          </a:p>
          <a:p>
            <a:r>
              <a:rPr lang="en-GB" sz="1400" dirty="0"/>
              <a:t>  The accusation in her voice was worse than the harshness.</a:t>
            </a:r>
          </a:p>
          <a:p>
            <a:r>
              <a:rPr lang="en-GB" sz="1400" dirty="0"/>
              <a:t>  “I know.” I wasn’t sure whether I spoke those words or only thought them.</a:t>
            </a:r>
          </a:p>
          <a:p>
            <a:r>
              <a:rPr lang="en-GB" sz="1400" dirty="0"/>
              <a:t>  “You knew what he was doing, didn’t you?”</a:t>
            </a:r>
          </a:p>
          <a:p>
            <a:r>
              <a:rPr lang="en-GB" sz="1400" dirty="0"/>
              <a:t>  My head so heavy, pounding with blood, that I could barely nod in agreement.</a:t>
            </a:r>
          </a:p>
          <a:p>
            <a:r>
              <a:rPr lang="en-GB" sz="1400" dirty="0"/>
              <a:t>  Leaning against the banister, she asked: “Why didn’t you do something? Tell him to stop. Run for help. Anything.”</a:t>
            </a:r>
          </a:p>
          <a:p>
            <a:r>
              <a:rPr lang="en-GB" sz="1400" dirty="0"/>
              <a:t>  “I’m sorry,” I said, knowing how pitiful those words must sound to her.</a:t>
            </a:r>
          </a:p>
          <a:p>
            <a:r>
              <a:rPr lang="en-GB" sz="1400" dirty="0"/>
              <a:t>  She shook her head, turning away, and I couldn’t afford to let her go.</a:t>
            </a:r>
          </a:p>
          <a:p>
            <a:r>
              <a:rPr lang="en-GB" sz="1400" dirty="0"/>
              <a:t>  “Are you …,” I began to ask, but hesitated as she turned back and looked at me again. What word could I use? Are you hurt? Torn apart?</a:t>
            </a:r>
          </a:p>
          <a:p>
            <a:r>
              <a:rPr lang="en-GB" sz="1400" dirty="0"/>
              <a:t>  “Are you all right?” I asked.</a:t>
            </a:r>
          </a:p>
          <a:p>
            <a:r>
              <a:rPr lang="en-GB" sz="1400" dirty="0"/>
              <a:t>  “No, I’m not all right,” she answered, anger flashing in her eyes. “I hurt. I hurt all over.”</a:t>
            </a:r>
          </a:p>
          <a:p>
            <a:r>
              <a:rPr lang="en-GB" sz="1400" dirty="0"/>
              <a:t> I could only stand there mute, as if all my sins had been revealed and there was no forgiveness for them.</a:t>
            </a:r>
          </a:p>
          <a:p>
            <a:r>
              <a:rPr lang="en-GB" sz="1400" dirty="0"/>
              <a:t>  Finally, I asked: “What can I do?”</a:t>
            </a:r>
          </a:p>
          <a:p>
            <a:r>
              <a:rPr lang="en-GB" sz="1400" dirty="0"/>
              <a:t>  “Poor Francis,” she said at last. But no pity in her voice. Contempt, maybe, as her eyes swept me. She flung her hand in the air, a gesture of dismissal. “Go away, Francis,” she said. “Just go away.”</a:t>
            </a:r>
          </a:p>
          <a:p>
            <a:r>
              <a:rPr lang="en-GB" sz="1400" dirty="0"/>
              <a:t>  And she herself went away, pulled away from the banister, stepped into the hallway, one moment there, the next moment gone.</a:t>
            </a:r>
          </a:p>
          <a:p>
            <a:r>
              <a:rPr lang="en-GB" sz="1400" dirty="0"/>
              <a:t>  I waited for her to appear again.</a:t>
            </a:r>
          </a:p>
          <a:p>
            <a:r>
              <a:rPr lang="en-GB" sz="1400" dirty="0"/>
              <a:t>  I waited through long empty minutes.</a:t>
            </a:r>
          </a:p>
          <a:p>
            <a:r>
              <a:rPr lang="en-GB" sz="1400" dirty="0"/>
              <a:t>  Somewhere a door slammed. Later, a dog barked, a car roared by.</a:t>
            </a:r>
          </a:p>
          <a:p>
            <a:r>
              <a:rPr lang="en-GB" sz="1400" dirty="0"/>
              <a:t>  I finally went away.</a:t>
            </a:r>
          </a:p>
          <a:p>
            <a:pPr algn="ctr"/>
            <a:r>
              <a:rPr lang="en-GB" sz="1400" dirty="0"/>
              <a:t>• • •</a:t>
            </a:r>
          </a:p>
        </p:txBody>
      </p:sp>
    </p:spTree>
    <p:extLst>
      <p:ext uri="{BB962C8B-B14F-4D97-AF65-F5344CB8AC3E}">
        <p14:creationId xmlns:p14="http://schemas.microsoft.com/office/powerpoint/2010/main" val="193829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6C7C93-A73D-4259-8B58-978143231948}"/>
              </a:ext>
            </a:extLst>
          </p:cNvPr>
          <p:cNvSpPr/>
          <p:nvPr/>
        </p:nvSpPr>
        <p:spPr>
          <a:xfrm>
            <a:off x="395536" y="476672"/>
            <a:ext cx="8352928" cy="5478423"/>
          </a:xfrm>
          <a:prstGeom prst="rect">
            <a:avLst/>
          </a:prstGeom>
        </p:spPr>
        <p:txBody>
          <a:bodyPr wrap="square">
            <a:spAutoFit/>
          </a:bodyPr>
          <a:lstStyle/>
          <a:p>
            <a:r>
              <a:rPr lang="en-GB" sz="1400" dirty="0"/>
              <a:t> Later that week, I went to church after supper and slipped into Father Balthazar’s confessional, waiting there until Mr. Boudreau, the janitor, closed the doors for the night. Finally I stepped out into the old smell of burning wax and incense and walked through the shadows to the back of the church. I climbed the stairs to the choir loft and opened the door that led to the exterior of the tallest steeple. Father Balthazar had shown me the door during my altar boy days.</a:t>
            </a:r>
          </a:p>
          <a:p>
            <a:r>
              <a:rPr lang="en-GB" sz="1400" dirty="0"/>
              <a:t>I started climbing in the darkness, up the steep steps that workers climbed to repair portions of the steeple. The heat intensified and the stairs narrowed as I ascended, my heart beating heavily, my breath coming in gasps, the sound like cloth ripping.</a:t>
            </a:r>
          </a:p>
          <a:p>
            <a:r>
              <a:rPr lang="en-GB" sz="1400" dirty="0"/>
              <a:t>  Pausing to gather strength and wait for my heart and lungs to calm down a bit, I looked for the stone door that could be </a:t>
            </a:r>
            <a:r>
              <a:rPr lang="en-GB" sz="1400" dirty="0" err="1"/>
              <a:t>swiveled</a:t>
            </a:r>
            <a:r>
              <a:rPr lang="en-GB" sz="1400" dirty="0"/>
              <a:t> aside to allow access to the outer surface of the steeple. My fingers found it. Grunting, gasping, I managed to move it aside on its rusty hinges. I looked out at Frenchtown below me, the dark shapes of the three-deckers, the shadowed streets, the stars closer than I’d ever seen them as if I could reach out and pluck one of them from the sky.</a:t>
            </a:r>
          </a:p>
          <a:p>
            <a:r>
              <a:rPr lang="en-GB" sz="1400" dirty="0"/>
              <a:t>  Despite the calmness of the summer night, a gust of wind caught me by surprise, cooling the perspiration on my face and forehead. I rested there, bathing in the sudden coolness. Then peered out again, craning my neck to look down at the cement sidewalk below. How long would it take to plunge toward the sidewalk? Still staring down, I began to mumble a prayer, in French, the old Notre Père, the way the nuns had taught us, then stopped, horrified at what I was doing. Saying a prayer before committing the worst sin of all: despair. I thought of St. Jude’s Cemetery and the pitiful graves set apart from the rest, the ones who had taken their own lives and could not be buried in consecrated ground. I thought of my mother and father—could I disgrace their name this way? Did you hear what Lefty’s son did last night, jumped to his death from the steeple of St. Jude’s?</a:t>
            </a:r>
          </a:p>
          <a:p>
            <a:r>
              <a:rPr lang="en-GB" sz="1400" dirty="0"/>
              <a:t>  I could not die that way. Soldiers were dying with </a:t>
            </a:r>
            <a:r>
              <a:rPr lang="en-GB" sz="1400" dirty="0" err="1"/>
              <a:t>honor</a:t>
            </a:r>
            <a:r>
              <a:rPr lang="en-GB" sz="1400" dirty="0"/>
              <a:t> on battlefields all over the world. Noble deaths. The deaths of heroes. How could I die by leaping from a steeple?</a:t>
            </a:r>
          </a:p>
          <a:p>
            <a:r>
              <a:rPr lang="en-GB" sz="1400" dirty="0"/>
              <a:t>  The next afternoon I boarded the bus to Fort Delta, in my pocket the birth certificate I had altered to change my age, and became a soldier in the United States Army.</a:t>
            </a:r>
          </a:p>
        </p:txBody>
      </p:sp>
    </p:spTree>
    <p:extLst>
      <p:ext uri="{BB962C8B-B14F-4D97-AF65-F5344CB8AC3E}">
        <p14:creationId xmlns:p14="http://schemas.microsoft.com/office/powerpoint/2010/main" val="3816791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a:spLocks noGrp="1" noChangeArrowheads="1"/>
          </p:cNvSpPr>
          <p:nvPr>
            <p:ph type="title"/>
          </p:nvPr>
        </p:nvSpPr>
        <p:spPr>
          <a:xfrm>
            <a:off x="381000" y="228600"/>
            <a:ext cx="8534400" cy="685800"/>
          </a:xfrm>
          <a:noFill/>
        </p:spPr>
        <p:txBody>
          <a:bodyPr>
            <a:normAutofit fontScale="90000"/>
          </a:bodyPr>
          <a:lstStyle/>
          <a:p>
            <a:pPr>
              <a:spcBef>
                <a:spcPct val="50000"/>
              </a:spcBef>
            </a:pPr>
            <a:r>
              <a:rPr lang="en-GB" altLang="en-US" sz="5400" b="1" dirty="0">
                <a:latin typeface="Trebuchet MS" panose="020B0603020202020204" pitchFamily="34" charset="0"/>
              </a:rPr>
              <a:t>Religious Language</a:t>
            </a:r>
          </a:p>
        </p:txBody>
      </p:sp>
      <p:sp>
        <p:nvSpPr>
          <p:cNvPr id="95235" name="Text Box 3"/>
          <p:cNvSpPr txBox="1">
            <a:spLocks noChangeArrowheads="1"/>
          </p:cNvSpPr>
          <p:nvPr/>
        </p:nvSpPr>
        <p:spPr bwMode="auto">
          <a:xfrm>
            <a:off x="250825" y="1360488"/>
            <a:ext cx="5761038" cy="4708981"/>
          </a:xfrm>
          <a:prstGeom prst="rect">
            <a:avLst/>
          </a:prstGeom>
          <a:solidFill>
            <a:schemeClr val="accent3">
              <a:lumMod val="20000"/>
              <a:lumOff val="80000"/>
            </a:schemeClr>
          </a:solidFill>
          <a:ln>
            <a:noFill/>
          </a:ln>
        </p:spPr>
        <p:txBody>
          <a:bodyPr>
            <a:spAutoFit/>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2400" dirty="0">
                <a:latin typeface="Trebuchet MS" panose="020B0603020202020204" pitchFamily="34" charset="0"/>
              </a:rPr>
              <a:t>In Chapter 12 Francis feels guilty and blames himself for what happened to Nicole.  He believes that he should be punished and considers suicide. </a:t>
            </a:r>
          </a:p>
          <a:p>
            <a:pPr>
              <a:spcBef>
                <a:spcPct val="50000"/>
              </a:spcBef>
            </a:pPr>
            <a:r>
              <a:rPr lang="en-GB" altLang="en-US" sz="2400" dirty="0">
                <a:latin typeface="Trebuchet MS" panose="020B0603020202020204" pitchFamily="34" charset="0"/>
              </a:rPr>
              <a:t>Here Francis feels responsible for what happened and the use of religious language adds to the enormity of what Francis believes he has done.  Francis is in the depths of despair and feels that he has been condemned to hell.  Nicole’s anger and disgust only intensify his self-hatred and despair.</a:t>
            </a:r>
          </a:p>
        </p:txBody>
      </p:sp>
      <p:pic>
        <p:nvPicPr>
          <p:cNvPr id="95236" name="Picture 4" descr="MC90002253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788" y="1125538"/>
            <a:ext cx="2522537"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a:extLst>
              <a:ext uri="{FF2B5EF4-FFF2-40B4-BE49-F238E27FC236}">
                <a16:creationId xmlns:a16="http://schemas.microsoft.com/office/drawing/2014/main" id="{6CC4C96D-A126-4761-8765-79455837F4D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776372930"/>
      </p:ext>
    </p:extLst>
  </p:cSld>
  <p:clrMapOvr>
    <a:masterClrMapping/>
  </p:clrMapOvr>
  <mc:AlternateContent xmlns:mc="http://schemas.openxmlformats.org/markup-compatibility/2006" xmlns:p14="http://schemas.microsoft.com/office/powerpoint/2010/main">
    <mc:Choice Requires="p14">
      <p:transition spd="slow" p14:dur="2000" advTm="62483"/>
    </mc:Choice>
    <mc:Fallback xmlns="">
      <p:transition spd="slow" advTm="624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0" y="122238"/>
            <a:ext cx="9144000" cy="563562"/>
          </a:xfrm>
        </p:spPr>
        <p:txBody>
          <a:bodyPr>
            <a:normAutofit fontScale="90000"/>
          </a:bodyPr>
          <a:lstStyle/>
          <a:p>
            <a:pPr eaLnBrk="1" hangingPunct="1">
              <a:defRPr/>
            </a:pPr>
            <a:r>
              <a:rPr lang="en-GB" sz="4000" b="1" dirty="0">
                <a:solidFill>
                  <a:srgbClr val="FF3300"/>
                </a:solidFill>
                <a:effectLst>
                  <a:outerShdw blurRad="38100" dist="38100" dir="2700000" algn="tl">
                    <a:srgbClr val="C0C0C0"/>
                  </a:outerShdw>
                </a:effectLst>
                <a:latin typeface="Trebuchet MS" pitchFamily="34" charset="0"/>
              </a:rPr>
              <a:t> </a:t>
            </a:r>
            <a:r>
              <a:rPr lang="en-GB" sz="4800" b="1" dirty="0">
                <a:effectLst>
                  <a:outerShdw blurRad="38100" dist="38100" dir="2700000" algn="tl">
                    <a:srgbClr val="C0C0C0"/>
                  </a:outerShdw>
                </a:effectLst>
              </a:rPr>
              <a:t>Religion </a:t>
            </a:r>
          </a:p>
        </p:txBody>
      </p:sp>
      <p:sp>
        <p:nvSpPr>
          <p:cNvPr id="93187" name="Rectangle 3"/>
          <p:cNvSpPr>
            <a:spLocks noGrp="1" noChangeArrowheads="1"/>
          </p:cNvSpPr>
          <p:nvPr>
            <p:ph type="body" sz="half" idx="1"/>
          </p:nvPr>
        </p:nvSpPr>
        <p:spPr>
          <a:xfrm>
            <a:off x="-457200" y="762000"/>
            <a:ext cx="9601200" cy="990600"/>
          </a:xfrm>
        </p:spPr>
        <p:txBody>
          <a:bodyPr/>
          <a:lstStyle/>
          <a:p>
            <a:pPr algn="ctr" eaLnBrk="1" hangingPunct="1">
              <a:buFontTx/>
              <a:buNone/>
            </a:pPr>
            <a:r>
              <a:rPr lang="en-GB" altLang="en-US" sz="2800" dirty="0">
                <a:latin typeface="Trebuchet MS" pitchFamily="34" charset="0"/>
              </a:rPr>
              <a:t>	</a:t>
            </a:r>
            <a:r>
              <a:rPr lang="en-GB" altLang="en-US" sz="2800" dirty="0"/>
              <a:t>Pick out and write down vocabulary linked to religion in chapter 12</a:t>
            </a:r>
          </a:p>
        </p:txBody>
      </p:sp>
      <p:sp>
        <p:nvSpPr>
          <p:cNvPr id="93188" name="Line 4"/>
          <p:cNvSpPr>
            <a:spLocks noChangeShapeType="1"/>
          </p:cNvSpPr>
          <p:nvPr/>
        </p:nvSpPr>
        <p:spPr bwMode="auto">
          <a:xfrm flipV="1">
            <a:off x="5753681" y="1816100"/>
            <a:ext cx="914400" cy="4572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GB"/>
          </a:p>
        </p:txBody>
      </p:sp>
      <p:sp>
        <p:nvSpPr>
          <p:cNvPr id="93189" name="Line 5"/>
          <p:cNvSpPr>
            <a:spLocks noChangeShapeType="1"/>
          </p:cNvSpPr>
          <p:nvPr/>
        </p:nvSpPr>
        <p:spPr bwMode="auto">
          <a:xfrm flipV="1">
            <a:off x="5933950" y="3284984"/>
            <a:ext cx="990600"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GB"/>
          </a:p>
        </p:txBody>
      </p:sp>
      <p:sp>
        <p:nvSpPr>
          <p:cNvPr id="93191" name="Line 7"/>
          <p:cNvSpPr>
            <a:spLocks noChangeShapeType="1"/>
          </p:cNvSpPr>
          <p:nvPr/>
        </p:nvSpPr>
        <p:spPr bwMode="auto">
          <a:xfrm flipH="1" flipV="1">
            <a:off x="1259632" y="2044700"/>
            <a:ext cx="990600" cy="5334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GB"/>
          </a:p>
        </p:txBody>
      </p:sp>
      <p:sp>
        <p:nvSpPr>
          <p:cNvPr id="93192" name="Line 8"/>
          <p:cNvSpPr>
            <a:spLocks noChangeShapeType="1"/>
          </p:cNvSpPr>
          <p:nvPr/>
        </p:nvSpPr>
        <p:spPr bwMode="auto">
          <a:xfrm flipH="1">
            <a:off x="1304875" y="3717032"/>
            <a:ext cx="900113"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GB"/>
          </a:p>
        </p:txBody>
      </p:sp>
      <p:sp>
        <p:nvSpPr>
          <p:cNvPr id="93193" name="Line 9"/>
          <p:cNvSpPr>
            <a:spLocks noChangeShapeType="1"/>
          </p:cNvSpPr>
          <p:nvPr/>
        </p:nvSpPr>
        <p:spPr bwMode="auto">
          <a:xfrm flipH="1">
            <a:off x="1304875" y="4838701"/>
            <a:ext cx="1066800" cy="5334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GB"/>
          </a:p>
        </p:txBody>
      </p:sp>
      <p:pic>
        <p:nvPicPr>
          <p:cNvPr id="93194" name="Picture 18" descr="MC90023725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0326" y="1763889"/>
            <a:ext cx="2221923"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a:extLst>
              <a:ext uri="{FF2B5EF4-FFF2-40B4-BE49-F238E27FC236}">
                <a16:creationId xmlns:a16="http://schemas.microsoft.com/office/drawing/2014/main" id="{764056A8-E165-4DFB-B250-5366B35D6BC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
        <p:nvSpPr>
          <p:cNvPr id="12" name="Line 5">
            <a:extLst>
              <a:ext uri="{FF2B5EF4-FFF2-40B4-BE49-F238E27FC236}">
                <a16:creationId xmlns:a16="http://schemas.microsoft.com/office/drawing/2014/main" id="{E75FFA0B-764D-4312-BF5F-1925BF9F3A82}"/>
              </a:ext>
            </a:extLst>
          </p:cNvPr>
          <p:cNvSpPr>
            <a:spLocks noChangeShapeType="1"/>
          </p:cNvSpPr>
          <p:nvPr/>
        </p:nvSpPr>
        <p:spPr bwMode="auto">
          <a:xfrm>
            <a:off x="5590900" y="4487004"/>
            <a:ext cx="990600" cy="279648"/>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GB"/>
          </a:p>
        </p:txBody>
      </p:sp>
    </p:spTree>
    <p:extLst>
      <p:ext uri="{BB962C8B-B14F-4D97-AF65-F5344CB8AC3E}">
        <p14:creationId xmlns:p14="http://schemas.microsoft.com/office/powerpoint/2010/main" val="3687226640"/>
      </p:ext>
    </p:extLst>
  </p:cSld>
  <p:clrMapOvr>
    <a:masterClrMapping/>
  </p:clrMapOvr>
  <mc:AlternateContent xmlns:mc="http://schemas.openxmlformats.org/markup-compatibility/2006" xmlns:p14="http://schemas.microsoft.com/office/powerpoint/2010/main">
    <mc:Choice Requires="p14">
      <p:transition spd="slow" p14:dur="2000" advTm="24532"/>
    </mc:Choice>
    <mc:Fallback xmlns="">
      <p:transition spd="slow" advTm="245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0" y="122238"/>
            <a:ext cx="9144000" cy="563562"/>
          </a:xfrm>
        </p:spPr>
        <p:txBody>
          <a:bodyPr>
            <a:normAutofit fontScale="90000"/>
          </a:bodyPr>
          <a:lstStyle/>
          <a:p>
            <a:pPr eaLnBrk="1" hangingPunct="1">
              <a:defRPr/>
            </a:pPr>
            <a:r>
              <a:rPr lang="en-GB" sz="4000" b="1" dirty="0">
                <a:solidFill>
                  <a:srgbClr val="FF3300"/>
                </a:solidFill>
                <a:effectLst>
                  <a:outerShdw blurRad="38100" dist="38100" dir="2700000" algn="tl">
                    <a:srgbClr val="C0C0C0"/>
                  </a:outerShdw>
                </a:effectLst>
                <a:latin typeface="Trebuchet MS" pitchFamily="34" charset="0"/>
              </a:rPr>
              <a:t> </a:t>
            </a:r>
            <a:r>
              <a:rPr lang="en-GB" sz="4800" b="1" dirty="0">
                <a:effectLst>
                  <a:outerShdw blurRad="38100" dist="38100" dir="2700000" algn="tl">
                    <a:srgbClr val="C0C0C0"/>
                  </a:outerShdw>
                </a:effectLst>
              </a:rPr>
              <a:t>Religion </a:t>
            </a:r>
          </a:p>
        </p:txBody>
      </p:sp>
      <p:sp>
        <p:nvSpPr>
          <p:cNvPr id="94211" name="Rectangle 3"/>
          <p:cNvSpPr>
            <a:spLocks noGrp="1" noChangeArrowheads="1"/>
          </p:cNvSpPr>
          <p:nvPr>
            <p:ph type="body" sz="half" idx="1"/>
          </p:nvPr>
        </p:nvSpPr>
        <p:spPr>
          <a:xfrm>
            <a:off x="-457200" y="762000"/>
            <a:ext cx="9601200" cy="990600"/>
          </a:xfrm>
        </p:spPr>
        <p:txBody>
          <a:bodyPr>
            <a:normAutofit/>
          </a:bodyPr>
          <a:lstStyle/>
          <a:p>
            <a:pPr algn="ctr" eaLnBrk="1" hangingPunct="1">
              <a:buFontTx/>
              <a:buNone/>
            </a:pPr>
            <a:r>
              <a:rPr lang="en-GB" altLang="en-US" sz="2800" dirty="0"/>
              <a:t>	Why is this  vocabulary important in chapter 12? What does it suggest about Francis and his thoughts?</a:t>
            </a:r>
          </a:p>
        </p:txBody>
      </p:sp>
      <p:sp>
        <p:nvSpPr>
          <p:cNvPr id="94212" name="Line 4"/>
          <p:cNvSpPr>
            <a:spLocks noChangeShapeType="1"/>
          </p:cNvSpPr>
          <p:nvPr/>
        </p:nvSpPr>
        <p:spPr bwMode="auto">
          <a:xfrm flipV="1">
            <a:off x="6443663" y="2349500"/>
            <a:ext cx="914400" cy="4572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GB"/>
          </a:p>
        </p:txBody>
      </p:sp>
      <p:sp>
        <p:nvSpPr>
          <p:cNvPr id="94213" name="Line 5"/>
          <p:cNvSpPr>
            <a:spLocks noChangeShapeType="1"/>
          </p:cNvSpPr>
          <p:nvPr/>
        </p:nvSpPr>
        <p:spPr bwMode="auto">
          <a:xfrm flipV="1">
            <a:off x="5867400" y="4292600"/>
            <a:ext cx="990600"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GB"/>
          </a:p>
        </p:txBody>
      </p:sp>
      <p:sp>
        <p:nvSpPr>
          <p:cNvPr id="94214" name="Line 6"/>
          <p:cNvSpPr>
            <a:spLocks noChangeShapeType="1"/>
          </p:cNvSpPr>
          <p:nvPr/>
        </p:nvSpPr>
        <p:spPr bwMode="auto">
          <a:xfrm>
            <a:off x="6300788" y="5516563"/>
            <a:ext cx="990600" cy="3810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GB"/>
          </a:p>
        </p:txBody>
      </p:sp>
      <p:sp>
        <p:nvSpPr>
          <p:cNvPr id="94215" name="Line 7"/>
          <p:cNvSpPr>
            <a:spLocks noChangeShapeType="1"/>
          </p:cNvSpPr>
          <p:nvPr/>
        </p:nvSpPr>
        <p:spPr bwMode="auto">
          <a:xfrm flipH="1" flipV="1">
            <a:off x="1908175" y="2205038"/>
            <a:ext cx="990600" cy="5334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GB"/>
          </a:p>
        </p:txBody>
      </p:sp>
      <p:sp>
        <p:nvSpPr>
          <p:cNvPr id="94216" name="Line 8"/>
          <p:cNvSpPr>
            <a:spLocks noChangeShapeType="1"/>
          </p:cNvSpPr>
          <p:nvPr/>
        </p:nvSpPr>
        <p:spPr bwMode="auto">
          <a:xfrm flipH="1">
            <a:off x="2268538" y="4292600"/>
            <a:ext cx="755650" cy="254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GB"/>
          </a:p>
        </p:txBody>
      </p:sp>
      <p:sp>
        <p:nvSpPr>
          <p:cNvPr id="94217" name="Line 9"/>
          <p:cNvSpPr>
            <a:spLocks noChangeShapeType="1"/>
          </p:cNvSpPr>
          <p:nvPr/>
        </p:nvSpPr>
        <p:spPr bwMode="auto">
          <a:xfrm flipH="1">
            <a:off x="1979613" y="5516563"/>
            <a:ext cx="1066800" cy="5334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GB"/>
          </a:p>
        </p:txBody>
      </p:sp>
      <p:sp>
        <p:nvSpPr>
          <p:cNvPr id="94218" name="Text Box 10"/>
          <p:cNvSpPr txBox="1">
            <a:spLocks noChangeArrowheads="1"/>
          </p:cNvSpPr>
          <p:nvPr/>
        </p:nvSpPr>
        <p:spPr bwMode="auto">
          <a:xfrm>
            <a:off x="0" y="1844675"/>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1" hangingPunct="1">
              <a:spcBef>
                <a:spcPct val="50000"/>
              </a:spcBef>
            </a:pPr>
            <a:r>
              <a:rPr lang="en-GB" altLang="en-US" sz="2400" b="1" dirty="0">
                <a:latin typeface="Trebuchet MS" pitchFamily="34" charset="0"/>
              </a:rPr>
              <a:t>‘my sins’</a:t>
            </a:r>
          </a:p>
        </p:txBody>
      </p:sp>
      <p:sp>
        <p:nvSpPr>
          <p:cNvPr id="94219" name="Text Box 11"/>
          <p:cNvSpPr txBox="1">
            <a:spLocks noChangeArrowheads="1"/>
          </p:cNvSpPr>
          <p:nvPr/>
        </p:nvSpPr>
        <p:spPr bwMode="auto">
          <a:xfrm>
            <a:off x="0" y="5670550"/>
            <a:ext cx="1800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1" hangingPunct="1">
              <a:spcBef>
                <a:spcPct val="50000"/>
              </a:spcBef>
            </a:pPr>
            <a:r>
              <a:rPr lang="en-GB" altLang="en-US" sz="2400" b="1" dirty="0">
                <a:latin typeface="Trebuchet MS" pitchFamily="34" charset="0"/>
              </a:rPr>
              <a:t>‘the hell that I had earned’</a:t>
            </a:r>
          </a:p>
        </p:txBody>
      </p:sp>
      <p:sp>
        <p:nvSpPr>
          <p:cNvPr id="94220" name="Text Box 12"/>
          <p:cNvSpPr txBox="1">
            <a:spLocks noChangeArrowheads="1"/>
          </p:cNvSpPr>
          <p:nvPr/>
        </p:nvSpPr>
        <p:spPr bwMode="auto">
          <a:xfrm>
            <a:off x="0" y="4076700"/>
            <a:ext cx="2124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1" hangingPunct="1">
              <a:spcBef>
                <a:spcPct val="50000"/>
              </a:spcBef>
            </a:pPr>
            <a:r>
              <a:rPr lang="en-GB" altLang="en-US" sz="2400" b="1" dirty="0">
                <a:latin typeface="Trebuchet MS" pitchFamily="34" charset="0"/>
              </a:rPr>
              <a:t>‘no forgiveness’</a:t>
            </a:r>
          </a:p>
        </p:txBody>
      </p:sp>
      <p:sp>
        <p:nvSpPr>
          <p:cNvPr id="94221" name="Text Box 13"/>
          <p:cNvSpPr txBox="1">
            <a:spLocks noChangeArrowheads="1"/>
          </p:cNvSpPr>
          <p:nvPr/>
        </p:nvSpPr>
        <p:spPr bwMode="auto">
          <a:xfrm>
            <a:off x="7343775" y="5589588"/>
            <a:ext cx="1800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1" hangingPunct="1">
              <a:spcBef>
                <a:spcPct val="50000"/>
              </a:spcBef>
            </a:pPr>
            <a:r>
              <a:rPr lang="en-GB" altLang="en-US" sz="2400" b="1" dirty="0">
                <a:latin typeface="Trebuchet MS" pitchFamily="34" charset="0"/>
              </a:rPr>
              <a:t>‘burning wax and incense’</a:t>
            </a:r>
          </a:p>
        </p:txBody>
      </p:sp>
      <p:sp>
        <p:nvSpPr>
          <p:cNvPr id="94222" name="Text Box 14"/>
          <p:cNvSpPr txBox="1">
            <a:spLocks noChangeArrowheads="1"/>
          </p:cNvSpPr>
          <p:nvPr/>
        </p:nvSpPr>
        <p:spPr bwMode="auto">
          <a:xfrm>
            <a:off x="7019925" y="4051300"/>
            <a:ext cx="197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1" hangingPunct="1">
              <a:spcBef>
                <a:spcPct val="50000"/>
              </a:spcBef>
            </a:pPr>
            <a:r>
              <a:rPr lang="en-GB" altLang="en-US" sz="2400" b="1" dirty="0">
                <a:latin typeface="Trebuchet MS" pitchFamily="34" charset="0"/>
              </a:rPr>
              <a:t>confessional</a:t>
            </a:r>
          </a:p>
        </p:txBody>
      </p:sp>
      <p:sp>
        <p:nvSpPr>
          <p:cNvPr id="94223" name="Text Box 15"/>
          <p:cNvSpPr txBox="1">
            <a:spLocks noChangeArrowheads="1"/>
          </p:cNvSpPr>
          <p:nvPr/>
        </p:nvSpPr>
        <p:spPr bwMode="auto">
          <a:xfrm>
            <a:off x="7343775" y="1989138"/>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1" hangingPunct="1">
              <a:spcBef>
                <a:spcPct val="50000"/>
              </a:spcBef>
            </a:pPr>
            <a:r>
              <a:rPr lang="en-GB" altLang="en-US" sz="2400" b="1" dirty="0">
                <a:latin typeface="Trebuchet MS" pitchFamily="34" charset="0"/>
              </a:rPr>
              <a:t>church</a:t>
            </a:r>
          </a:p>
        </p:txBody>
      </p:sp>
      <p:pic>
        <p:nvPicPr>
          <p:cNvPr id="94224" name="Picture 16" descr="MC90023725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038" y="1557338"/>
            <a:ext cx="245268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a:extLst>
              <a:ext uri="{FF2B5EF4-FFF2-40B4-BE49-F238E27FC236}">
                <a16:creationId xmlns:a16="http://schemas.microsoft.com/office/drawing/2014/main" id="{C4B72732-3979-4DC1-879B-BD34BD1A5C8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453345673"/>
      </p:ext>
    </p:extLst>
  </p:cSld>
  <p:clrMapOvr>
    <a:masterClrMapping/>
  </p:clrMapOvr>
  <mc:AlternateContent xmlns:mc="http://schemas.openxmlformats.org/markup-compatibility/2006" xmlns:p14="http://schemas.microsoft.com/office/powerpoint/2010/main">
    <mc:Choice Requires="p14">
      <p:transition spd="slow" p14:dur="2000" advTm="39290"/>
    </mc:Choice>
    <mc:Fallback xmlns="">
      <p:transition spd="slow" advTm="392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a:spLocks noGrp="1" noChangeArrowheads="1"/>
          </p:cNvSpPr>
          <p:nvPr>
            <p:ph type="title"/>
          </p:nvPr>
        </p:nvSpPr>
        <p:spPr>
          <a:xfrm>
            <a:off x="358775" y="260648"/>
            <a:ext cx="8534400" cy="1224136"/>
          </a:xfrm>
          <a:solidFill>
            <a:schemeClr val="accent3">
              <a:lumMod val="75000"/>
            </a:schemeClr>
          </a:solidFill>
        </p:spPr>
        <p:txBody>
          <a:bodyPr>
            <a:normAutofit fontScale="90000"/>
          </a:bodyPr>
          <a:lstStyle/>
          <a:p>
            <a:pPr>
              <a:spcBef>
                <a:spcPct val="50000"/>
              </a:spcBef>
            </a:pPr>
            <a:br>
              <a:rPr lang="en-GB" sz="2700" dirty="0"/>
            </a:br>
            <a:br>
              <a:rPr lang="en-GB" sz="3100" dirty="0"/>
            </a:br>
            <a:r>
              <a:rPr lang="en-GB" sz="3100" dirty="0"/>
              <a:t>Answer these questions about Chapter 12 in as much detail as possible.</a:t>
            </a:r>
            <a:br>
              <a:rPr lang="en-GB" sz="5400" dirty="0"/>
            </a:br>
            <a:endParaRPr lang="en-GB" altLang="en-US" sz="5400" b="1" dirty="0">
              <a:latin typeface="Trebuchet MS" panose="020B0603020202020204" pitchFamily="34" charset="0"/>
            </a:endParaRPr>
          </a:p>
        </p:txBody>
      </p:sp>
      <p:sp>
        <p:nvSpPr>
          <p:cNvPr id="92163" name="Text Box 3"/>
          <p:cNvSpPr txBox="1">
            <a:spLocks noChangeArrowheads="1"/>
          </p:cNvSpPr>
          <p:nvPr/>
        </p:nvSpPr>
        <p:spPr bwMode="auto">
          <a:xfrm>
            <a:off x="358775" y="1772816"/>
            <a:ext cx="8642350" cy="4124206"/>
          </a:xfrm>
          <a:prstGeom prst="rect">
            <a:avLst/>
          </a:prstGeom>
          <a:solidFill>
            <a:schemeClr val="accent3">
              <a:lumMod val="40000"/>
              <a:lumOff val="60000"/>
            </a:schemeClr>
          </a:solidFill>
          <a:ln>
            <a:noFill/>
          </a:ln>
        </p:spPr>
        <p:txBody>
          <a:bodyPr>
            <a:spAutoFit/>
          </a:bodyPr>
          <a:lstStyle>
            <a:lvl1pPr marL="342900" indent="-342900"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spcBef>
                <a:spcPct val="50000"/>
              </a:spcBef>
            </a:pPr>
            <a:endParaRPr lang="en-GB" altLang="en-US" sz="900" b="1" dirty="0">
              <a:latin typeface="Trebuchet MS" panose="020B0603020202020204" pitchFamily="34" charset="0"/>
            </a:endParaRPr>
          </a:p>
          <a:p>
            <a:pPr>
              <a:spcBef>
                <a:spcPct val="50000"/>
              </a:spcBef>
              <a:buFontTx/>
              <a:buAutoNum type="arabicPeriod"/>
            </a:pPr>
            <a:r>
              <a:rPr lang="en-GB" altLang="en-US" sz="2300" dirty="0">
                <a:latin typeface="Trebuchet MS" panose="020B0603020202020204" pitchFamily="34" charset="0"/>
              </a:rPr>
              <a:t>What is the weather like at the start of the chapter?  Why has Cormier included this?</a:t>
            </a:r>
          </a:p>
          <a:p>
            <a:pPr>
              <a:spcBef>
                <a:spcPct val="50000"/>
              </a:spcBef>
              <a:buFontTx/>
              <a:buAutoNum type="arabicPeriod"/>
            </a:pPr>
            <a:r>
              <a:rPr lang="en-GB" altLang="en-US" sz="2300" dirty="0">
                <a:latin typeface="Trebuchet MS" panose="020B0603020202020204" pitchFamily="34" charset="0"/>
              </a:rPr>
              <a:t>What happens to Larry LaSalle?  Why?</a:t>
            </a:r>
          </a:p>
          <a:p>
            <a:pPr>
              <a:spcBef>
                <a:spcPct val="50000"/>
              </a:spcBef>
              <a:buFontTx/>
              <a:buAutoNum type="arabicPeriod"/>
            </a:pPr>
            <a:r>
              <a:rPr lang="en-GB" altLang="en-US" sz="2300" dirty="0">
                <a:latin typeface="Trebuchet MS" panose="020B0603020202020204" pitchFamily="34" charset="0"/>
              </a:rPr>
              <a:t>How does Francis feel about the events at the Wreck Centre?</a:t>
            </a:r>
          </a:p>
          <a:p>
            <a:pPr>
              <a:spcBef>
                <a:spcPct val="50000"/>
              </a:spcBef>
              <a:buFontTx/>
              <a:buAutoNum type="arabicPeriod"/>
            </a:pPr>
            <a:r>
              <a:rPr lang="en-GB" altLang="en-US" sz="2300" dirty="0">
                <a:latin typeface="Trebuchet MS" panose="020B0603020202020204" pitchFamily="34" charset="0"/>
              </a:rPr>
              <a:t>How does Nicole react when she meets Francis?  Is she right?</a:t>
            </a:r>
          </a:p>
          <a:p>
            <a:pPr>
              <a:spcBef>
                <a:spcPct val="50000"/>
              </a:spcBef>
              <a:buFontTx/>
              <a:buAutoNum type="arabicPeriod"/>
            </a:pPr>
            <a:r>
              <a:rPr lang="en-GB" altLang="en-US" sz="2300" dirty="0">
                <a:latin typeface="Trebuchet MS" panose="020B0603020202020204" pitchFamily="34" charset="0"/>
              </a:rPr>
              <a:t>What does Francis consider doing?</a:t>
            </a:r>
          </a:p>
          <a:p>
            <a:pPr>
              <a:spcBef>
                <a:spcPct val="50000"/>
              </a:spcBef>
              <a:buFontTx/>
              <a:buAutoNum type="arabicPeriod"/>
            </a:pPr>
            <a:r>
              <a:rPr lang="en-GB" altLang="en-US" sz="2300" dirty="0">
                <a:latin typeface="Trebuchet MS" panose="020B0603020202020204" pitchFamily="34" charset="0"/>
              </a:rPr>
              <a:t>What decision does Francis make?  What could be his motives for doing this?</a:t>
            </a:r>
            <a:endParaRPr lang="en-GB" altLang="en-US" sz="2300" dirty="0">
              <a:solidFill>
                <a:schemeClr val="accent2"/>
              </a:solidFill>
              <a:latin typeface="Trebuchet MS" panose="020B0603020202020204" pitchFamily="34" charset="0"/>
            </a:endParaRPr>
          </a:p>
        </p:txBody>
      </p:sp>
      <p:sp>
        <p:nvSpPr>
          <p:cNvPr id="2" name="TextBox 1">
            <a:extLst>
              <a:ext uri="{FF2B5EF4-FFF2-40B4-BE49-F238E27FC236}">
                <a16:creationId xmlns:a16="http://schemas.microsoft.com/office/drawing/2014/main" id="{FAEF2402-9BCA-4376-A725-D0F4756A3C94}"/>
              </a:ext>
            </a:extLst>
          </p:cNvPr>
          <p:cNvSpPr txBox="1"/>
          <p:nvPr/>
        </p:nvSpPr>
        <p:spPr>
          <a:xfrm>
            <a:off x="254842" y="6150082"/>
            <a:ext cx="8742265"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GB" sz="2400" dirty="0"/>
              <a:t>Please send me the work from this lesson as soon as you’ve finished.</a:t>
            </a:r>
          </a:p>
        </p:txBody>
      </p:sp>
      <p:pic>
        <p:nvPicPr>
          <p:cNvPr id="3" name="Audio 2">
            <a:hlinkClick r:id="" action="ppaction://media"/>
            <a:extLst>
              <a:ext uri="{FF2B5EF4-FFF2-40B4-BE49-F238E27FC236}">
                <a16:creationId xmlns:a16="http://schemas.microsoft.com/office/drawing/2014/main" id="{C2AB6A02-D4FF-45FE-AE43-B3E1F333DBA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071643249"/>
      </p:ext>
    </p:extLst>
  </p:cSld>
  <p:clrMapOvr>
    <a:masterClrMapping/>
  </p:clrMapOvr>
  <mc:AlternateContent xmlns:mc="http://schemas.openxmlformats.org/markup-compatibility/2006" xmlns:p14="http://schemas.microsoft.com/office/powerpoint/2010/main">
    <mc:Choice Requires="p14">
      <p:transition spd="slow" p14:dur="2000" advTm="41461"/>
    </mc:Choice>
    <mc:Fallback xmlns="">
      <p:transition spd="slow" advTm="414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9524</TotalTime>
  <Words>1806</Words>
  <Application>Microsoft Office PowerPoint</Application>
  <PresentationFormat>On-screen Show (4:3)</PresentationFormat>
  <Paragraphs>76</Paragraphs>
  <Slides>9</Slides>
  <Notes>2</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Trebuchet MS</vt:lpstr>
      <vt:lpstr>Office Theme</vt:lpstr>
      <vt:lpstr>PowerPoint Presentation</vt:lpstr>
      <vt:lpstr>Let’s read chapter 12</vt:lpstr>
      <vt:lpstr>PowerPoint Presentation</vt:lpstr>
      <vt:lpstr>PowerPoint Presentation</vt:lpstr>
      <vt:lpstr>PowerPoint Presentation</vt:lpstr>
      <vt:lpstr>Religious Language</vt:lpstr>
      <vt:lpstr> Religion </vt:lpstr>
      <vt:lpstr> Religion </vt:lpstr>
      <vt:lpstr>  Answer these questions about Chapter 12 in as much detail as possible.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Heroes by Robert Cormier</dc:title>
  <dc:creator>Deborah Weatherhead</dc:creator>
  <cp:lastModifiedBy>T Burton</cp:lastModifiedBy>
  <cp:revision>160</cp:revision>
  <cp:lastPrinted>2018-03-12T09:19:11Z</cp:lastPrinted>
  <dcterms:created xsi:type="dcterms:W3CDTF">2017-03-28T08:00:42Z</dcterms:created>
  <dcterms:modified xsi:type="dcterms:W3CDTF">2021-01-07T14:48:41Z</dcterms:modified>
</cp:coreProperties>
</file>