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411" r:id="rId2"/>
    <p:sldId id="406" r:id="rId3"/>
    <p:sldId id="408" r:id="rId4"/>
    <p:sldId id="407" r:id="rId5"/>
    <p:sldId id="409" r:id="rId6"/>
    <p:sldId id="410" r:id="rId7"/>
    <p:sldId id="289" r:id="rId8"/>
    <p:sldId id="288" r:id="rId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1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346" cy="497679"/>
          </a:xfrm>
          <a:prstGeom prst="rect">
            <a:avLst/>
          </a:prstGeom>
        </p:spPr>
        <p:txBody>
          <a:bodyPr vert="horz" lIns="91285" tIns="45642" rIns="91285" bIns="45642" rtlCol="0"/>
          <a:lstStyle>
            <a:lvl1pPr algn="l">
              <a:defRPr sz="1200"/>
            </a:lvl1pPr>
          </a:lstStyle>
          <a:p>
            <a:endParaRPr lang="en-GB"/>
          </a:p>
        </p:txBody>
      </p:sp>
      <p:sp>
        <p:nvSpPr>
          <p:cNvPr id="3" name="Date Placeholder 2"/>
          <p:cNvSpPr>
            <a:spLocks noGrp="1"/>
          </p:cNvSpPr>
          <p:nvPr>
            <p:ph type="dt" sz="quarter" idx="1"/>
          </p:nvPr>
        </p:nvSpPr>
        <p:spPr>
          <a:xfrm>
            <a:off x="3849744" y="1"/>
            <a:ext cx="2946345" cy="497679"/>
          </a:xfrm>
          <a:prstGeom prst="rect">
            <a:avLst/>
          </a:prstGeom>
        </p:spPr>
        <p:txBody>
          <a:bodyPr vert="horz" lIns="91285" tIns="45642" rIns="91285" bIns="45642" rtlCol="0"/>
          <a:lstStyle>
            <a:lvl1pPr algn="r">
              <a:defRPr sz="1200"/>
            </a:lvl1pPr>
          </a:lstStyle>
          <a:p>
            <a:fld id="{F8DB32F0-9112-4ED6-86A4-7061B777C131}" type="datetimeFigureOut">
              <a:rPr lang="en-GB" smtClean="0"/>
              <a:t>07/01/2021</a:t>
            </a:fld>
            <a:endParaRPr lang="en-GB"/>
          </a:p>
        </p:txBody>
      </p:sp>
      <p:sp>
        <p:nvSpPr>
          <p:cNvPr id="4" name="Footer Placeholder 3"/>
          <p:cNvSpPr>
            <a:spLocks noGrp="1"/>
          </p:cNvSpPr>
          <p:nvPr>
            <p:ph type="ftr" sz="quarter" idx="2"/>
          </p:nvPr>
        </p:nvSpPr>
        <p:spPr>
          <a:xfrm>
            <a:off x="1" y="9428959"/>
            <a:ext cx="2946346" cy="497679"/>
          </a:xfrm>
          <a:prstGeom prst="rect">
            <a:avLst/>
          </a:prstGeom>
        </p:spPr>
        <p:txBody>
          <a:bodyPr vert="horz" lIns="91285" tIns="45642" rIns="91285" bIns="45642" rtlCol="0" anchor="b"/>
          <a:lstStyle>
            <a:lvl1pPr algn="l">
              <a:defRPr sz="1200"/>
            </a:lvl1pPr>
          </a:lstStyle>
          <a:p>
            <a:endParaRPr lang="en-GB"/>
          </a:p>
        </p:txBody>
      </p:sp>
      <p:sp>
        <p:nvSpPr>
          <p:cNvPr id="5" name="Slide Number Placeholder 4"/>
          <p:cNvSpPr>
            <a:spLocks noGrp="1"/>
          </p:cNvSpPr>
          <p:nvPr>
            <p:ph type="sldNum" sz="quarter" idx="3"/>
          </p:nvPr>
        </p:nvSpPr>
        <p:spPr>
          <a:xfrm>
            <a:off x="3849744" y="9428959"/>
            <a:ext cx="2946345" cy="497679"/>
          </a:xfrm>
          <a:prstGeom prst="rect">
            <a:avLst/>
          </a:prstGeom>
        </p:spPr>
        <p:txBody>
          <a:bodyPr vert="horz" lIns="91285" tIns="45642" rIns="91285" bIns="45642" rtlCol="0" anchor="b"/>
          <a:lstStyle>
            <a:lvl1pPr algn="r">
              <a:defRPr sz="1200"/>
            </a:lvl1pPr>
          </a:lstStyle>
          <a:p>
            <a:fld id="{1E55943D-3A2F-4E5A-8F0F-45ED813286B7}" type="slidenum">
              <a:rPr lang="en-GB" smtClean="0"/>
              <a:t>‹#›</a:t>
            </a:fld>
            <a:endParaRPr lang="en-GB"/>
          </a:p>
        </p:txBody>
      </p:sp>
    </p:spTree>
    <p:extLst>
      <p:ext uri="{BB962C8B-B14F-4D97-AF65-F5344CB8AC3E}">
        <p14:creationId xmlns:p14="http://schemas.microsoft.com/office/powerpoint/2010/main" val="3628913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5B53E1B3-B03F-49BF-83D5-4A8943C45204}" type="datetimeFigureOut">
              <a:rPr lang="en-GB" smtClean="0"/>
              <a:t>07/01/2021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285" tIns="45642" rIns="91285" bIns="456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26276462-ACB5-4E26-A4F0-8B8C6D024ACF}" type="slidenum">
              <a:rPr lang="en-GB" smtClean="0"/>
              <a:t>‹#›</a:t>
            </a:fld>
            <a:endParaRPr lang="en-GB"/>
          </a:p>
        </p:txBody>
      </p:sp>
    </p:spTree>
    <p:extLst>
      <p:ext uri="{BB962C8B-B14F-4D97-AF65-F5344CB8AC3E}">
        <p14:creationId xmlns:p14="http://schemas.microsoft.com/office/powerpoint/2010/main" val="427525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cs typeface="Arial" charset="0"/>
              </a:defRPr>
            </a:lvl1pPr>
            <a:lvl2pPr marL="741687" indent="-285264" eaLnBrk="0" hangingPunct="0">
              <a:defRPr sz="1000">
                <a:solidFill>
                  <a:schemeClr val="tx1"/>
                </a:solidFill>
                <a:latin typeface="Arial" charset="0"/>
                <a:cs typeface="Arial" charset="0"/>
              </a:defRPr>
            </a:lvl2pPr>
            <a:lvl3pPr marL="1141057" indent="-228211" eaLnBrk="0" hangingPunct="0">
              <a:defRPr sz="1000">
                <a:solidFill>
                  <a:schemeClr val="tx1"/>
                </a:solidFill>
                <a:latin typeface="Arial" charset="0"/>
                <a:cs typeface="Arial" charset="0"/>
              </a:defRPr>
            </a:lvl3pPr>
            <a:lvl4pPr marL="1597480" indent="-228211" eaLnBrk="0" hangingPunct="0">
              <a:defRPr sz="1000">
                <a:solidFill>
                  <a:schemeClr val="tx1"/>
                </a:solidFill>
                <a:latin typeface="Arial" charset="0"/>
                <a:cs typeface="Arial" charset="0"/>
              </a:defRPr>
            </a:lvl4pPr>
            <a:lvl5pPr marL="2053902" indent="-228211" eaLnBrk="0" hangingPunct="0">
              <a:defRPr sz="1000">
                <a:solidFill>
                  <a:schemeClr val="tx1"/>
                </a:solidFill>
                <a:latin typeface="Arial" charset="0"/>
                <a:cs typeface="Arial" charset="0"/>
              </a:defRPr>
            </a:lvl5pPr>
            <a:lvl6pPr marL="2510325" indent="-228211" eaLnBrk="0" fontAlgn="base" hangingPunct="0">
              <a:spcBef>
                <a:spcPct val="0"/>
              </a:spcBef>
              <a:spcAft>
                <a:spcPct val="0"/>
              </a:spcAft>
              <a:defRPr sz="1000">
                <a:solidFill>
                  <a:schemeClr val="tx1"/>
                </a:solidFill>
                <a:latin typeface="Arial" charset="0"/>
                <a:cs typeface="Arial" charset="0"/>
              </a:defRPr>
            </a:lvl6pPr>
            <a:lvl7pPr marL="2966748" indent="-228211" eaLnBrk="0" fontAlgn="base" hangingPunct="0">
              <a:spcBef>
                <a:spcPct val="0"/>
              </a:spcBef>
              <a:spcAft>
                <a:spcPct val="0"/>
              </a:spcAft>
              <a:defRPr sz="1000">
                <a:solidFill>
                  <a:schemeClr val="tx1"/>
                </a:solidFill>
                <a:latin typeface="Arial" charset="0"/>
                <a:cs typeface="Arial" charset="0"/>
              </a:defRPr>
            </a:lvl7pPr>
            <a:lvl8pPr marL="3423171" indent="-228211" eaLnBrk="0" fontAlgn="base" hangingPunct="0">
              <a:spcBef>
                <a:spcPct val="0"/>
              </a:spcBef>
              <a:spcAft>
                <a:spcPct val="0"/>
              </a:spcAft>
              <a:defRPr sz="1000">
                <a:solidFill>
                  <a:schemeClr val="tx1"/>
                </a:solidFill>
                <a:latin typeface="Arial" charset="0"/>
                <a:cs typeface="Arial" charset="0"/>
              </a:defRPr>
            </a:lvl8pPr>
            <a:lvl9pPr marL="3879593" indent="-228211" eaLnBrk="0" fontAlgn="base" hangingPunct="0">
              <a:spcBef>
                <a:spcPct val="0"/>
              </a:spcBef>
              <a:spcAft>
                <a:spcPct val="0"/>
              </a:spcAft>
              <a:defRPr sz="1000">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27E991-0AC4-4B3F-AC21-7F9849787FA0}" type="slidenum">
              <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36648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13950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15328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482047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6BBCAB1-70DB-4DCA-B93C-10C549409C79}" type="slidenum">
              <a:rPr lang="en-GB"/>
              <a:pPr>
                <a:defRPr/>
              </a:pPr>
              <a:t>‹#›</a:t>
            </a:fld>
            <a:endParaRPr lang="en-GB"/>
          </a:p>
        </p:txBody>
      </p:sp>
    </p:spTree>
    <p:extLst>
      <p:ext uri="{BB962C8B-B14F-4D97-AF65-F5344CB8AC3E}">
        <p14:creationId xmlns:p14="http://schemas.microsoft.com/office/powerpoint/2010/main" val="386158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3712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8301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236172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37382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195403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292792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304141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E14B9C-3DE9-41FF-AB0A-B47E55739196}" type="datetimeFigureOut">
              <a:rPr lang="en-GB" smtClean="0"/>
              <a:t>07/01/2021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5B60E6-78CE-42D0-B3DE-49302C16381B}" type="slidenum">
              <a:rPr lang="en-GB" smtClean="0"/>
              <a:t>‹#›</a:t>
            </a:fld>
            <a:endParaRPr lang="en-GB" dirty="0"/>
          </a:p>
        </p:txBody>
      </p:sp>
    </p:spTree>
    <p:extLst>
      <p:ext uri="{BB962C8B-B14F-4D97-AF65-F5344CB8AC3E}">
        <p14:creationId xmlns:p14="http://schemas.microsoft.com/office/powerpoint/2010/main" val="92780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14B9C-3DE9-41FF-AB0A-B47E55739196}" type="datetimeFigureOut">
              <a:rPr lang="en-GB" smtClean="0"/>
              <a:t>07/01/2021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B60E6-78CE-42D0-B3DE-49302C16381B}" type="slidenum">
              <a:rPr lang="en-GB" smtClean="0"/>
              <a:t>‹#›</a:t>
            </a:fld>
            <a:endParaRPr lang="en-GB" dirty="0"/>
          </a:p>
        </p:txBody>
      </p:sp>
    </p:spTree>
    <p:extLst>
      <p:ext uri="{BB962C8B-B14F-4D97-AF65-F5344CB8AC3E}">
        <p14:creationId xmlns:p14="http://schemas.microsoft.com/office/powerpoint/2010/main" val="1524141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ACCDE5-9C22-4186-90F1-24A2905694D3}"/>
              </a:ext>
            </a:extLst>
          </p:cNvPr>
          <p:cNvPicPr>
            <a:picLocks noChangeAspect="1"/>
          </p:cNvPicPr>
          <p:nvPr/>
        </p:nvPicPr>
        <p:blipFill>
          <a:blip r:embed="rId4"/>
          <a:stretch>
            <a:fillRect/>
          </a:stretch>
        </p:blipFill>
        <p:spPr>
          <a:xfrm>
            <a:off x="752525" y="692696"/>
            <a:ext cx="7638950" cy="5188146"/>
          </a:xfrm>
          <a:prstGeom prst="rect">
            <a:avLst/>
          </a:prstGeom>
        </p:spPr>
      </p:pic>
      <p:pic>
        <p:nvPicPr>
          <p:cNvPr id="2" name="Audio 1">
            <a:hlinkClick r:id="" action="ppaction://media"/>
            <a:extLst>
              <a:ext uri="{FF2B5EF4-FFF2-40B4-BE49-F238E27FC236}">
                <a16:creationId xmlns:a16="http://schemas.microsoft.com/office/drawing/2014/main" id="{B4433780-3433-4694-8B3E-C1E5CE60E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2155502"/>
      </p:ext>
    </p:extLst>
  </p:cSld>
  <p:clrMapOvr>
    <a:masterClrMapping/>
  </p:clrMapOvr>
  <mc:AlternateContent xmlns:mc="http://schemas.openxmlformats.org/markup-compatibility/2006" xmlns:p14="http://schemas.microsoft.com/office/powerpoint/2010/main">
    <mc:Choice Requires="p14">
      <p:transition spd="slow" p14:dur="2000" advTm="36086"/>
    </mc:Choice>
    <mc:Fallback xmlns="">
      <p:transition spd="slow" advTm="3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76200"/>
            <a:ext cx="9144000" cy="639763"/>
          </a:xfrm>
        </p:spPr>
        <p:txBody>
          <a:bodyPr>
            <a:normAutofit fontScale="90000"/>
          </a:bodyPr>
          <a:lstStyle/>
          <a:p>
            <a:pPr eaLnBrk="1" hangingPunct="1"/>
            <a:r>
              <a:rPr lang="en-GB" altLang="en-US" sz="4000" b="1" dirty="0"/>
              <a:t>The Nightmare</a:t>
            </a:r>
          </a:p>
        </p:txBody>
      </p:sp>
      <p:sp>
        <p:nvSpPr>
          <p:cNvPr id="2" name="Rectangle 1">
            <a:extLst>
              <a:ext uri="{FF2B5EF4-FFF2-40B4-BE49-F238E27FC236}">
                <a16:creationId xmlns:a16="http://schemas.microsoft.com/office/drawing/2014/main" id="{DACF200D-E79B-4453-8D05-0E3716DB2F1B}"/>
              </a:ext>
            </a:extLst>
          </p:cNvPr>
          <p:cNvSpPr/>
          <p:nvPr/>
        </p:nvSpPr>
        <p:spPr>
          <a:xfrm>
            <a:off x="611560" y="3140968"/>
            <a:ext cx="7704856" cy="2246769"/>
          </a:xfrm>
          <a:prstGeom prst="rect">
            <a:avLst/>
          </a:prstGeom>
        </p:spPr>
        <p:txBody>
          <a:bodyPr wrap="square">
            <a:spAutoFit/>
          </a:bodyPr>
          <a:lstStyle/>
          <a:p>
            <a:endParaRPr lang="en-GB" sz="2000" dirty="0"/>
          </a:p>
          <a:p>
            <a:r>
              <a:rPr lang="en-GB" sz="2400" dirty="0"/>
              <a:t>In a nightmare Francis re-lives a terrible experience from the war. </a:t>
            </a:r>
          </a:p>
          <a:p>
            <a:endParaRPr lang="en-GB" sz="2400" dirty="0"/>
          </a:p>
          <a:p>
            <a:r>
              <a:rPr lang="en-GB" sz="2400" dirty="0"/>
              <a:t>As we read the extract on the following slide, make a note of any imagery that stands out to you.</a:t>
            </a:r>
          </a:p>
        </p:txBody>
      </p:sp>
      <p:sp>
        <p:nvSpPr>
          <p:cNvPr id="3" name="Rectangle 2">
            <a:extLst>
              <a:ext uri="{FF2B5EF4-FFF2-40B4-BE49-F238E27FC236}">
                <a16:creationId xmlns:a16="http://schemas.microsoft.com/office/drawing/2014/main" id="{96EC1964-55E0-4E30-A97D-4EB29563CC6F}"/>
              </a:ext>
            </a:extLst>
          </p:cNvPr>
          <p:cNvSpPr/>
          <p:nvPr/>
        </p:nvSpPr>
        <p:spPr>
          <a:xfrm>
            <a:off x="971600" y="1412776"/>
            <a:ext cx="7344816"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800" dirty="0"/>
              <a:t>How does Robert Cormier use imagery to convey the horror of war? </a:t>
            </a:r>
          </a:p>
        </p:txBody>
      </p:sp>
      <p:pic>
        <p:nvPicPr>
          <p:cNvPr id="4" name="Audio 3">
            <a:hlinkClick r:id="" action="ppaction://media"/>
            <a:extLst>
              <a:ext uri="{FF2B5EF4-FFF2-40B4-BE49-F238E27FC236}">
                <a16:creationId xmlns:a16="http://schemas.microsoft.com/office/drawing/2014/main" id="{8907F03A-879B-4097-BBE3-E1A0D7163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1663512"/>
      </p:ext>
    </p:extLst>
  </p:cSld>
  <p:clrMapOvr>
    <a:masterClrMapping/>
  </p:clrMapOvr>
  <mc:AlternateContent xmlns:mc="http://schemas.openxmlformats.org/markup-compatibility/2006" xmlns:p14="http://schemas.microsoft.com/office/powerpoint/2010/main">
    <mc:Choice Requires="p14">
      <p:transition spd="slow" p14:dur="2000" advTm="31752"/>
    </mc:Choice>
    <mc:Fallback xmlns="">
      <p:transition spd="slow" advTm="3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1600" dirty="0"/>
              <a:t>I don’t want to think about them, those GIs in my platoon. I don’t want to recite their names. I want to forget what happened there in France but every night the recitation begins, like a litany, the names of the GIs like beads on a rosary. I close my eyes and see them advance in scattered groups through the abandoned village, ruined homes and debris-cluttered streets, our rifles ready, late afternoon shadows obscuring the windows and doorways and the alley entrances, and we are all tense and nervous and scared because the last village seemed peaceful and vacant until sudden gunfire from snipers erupted from those windows and doorways and cut down the advance patrol just ahead of our platoon. Now I can hear Henry Johnson’s ragged breathing and </a:t>
            </a:r>
            <a:r>
              <a:rPr lang="en-GB" sz="1600" dirty="0" err="1"/>
              <a:t>Blinky</a:t>
            </a:r>
            <a:r>
              <a:rPr lang="en-GB" sz="1600" dirty="0"/>
              <a:t> chambers whistling, between his teeth, the village too still, too quiet. ‘Jesus,’ Sonny </a:t>
            </a:r>
            <a:r>
              <a:rPr lang="en-GB" sz="1600" dirty="0" err="1"/>
              <a:t>Orlandi</a:t>
            </a:r>
            <a:r>
              <a:rPr lang="en-GB" sz="1600" dirty="0"/>
              <a:t> mutters. Jesus: meaning I’m scared and so is everybody else, clenched fists holding firearms, quiet curses floating on the air, grunts and hisses and farts, not like the war movies at the Plymouth, nobody displaying heroics or bravado. We are probably taking the final steps of our lives in this village whose name we don’t even know and other villages are waiting ahead of us and Eddie Richards asks of nobody in particular: ‘What the hell are we doing here, anyway?’ And he’s clutching his stomach because he has had diarrhoea for three days, carrying the stink with him all that time so that everybody has been avoiding his presence. Now gunfire erupts and at the same time artillery shells – theirs or ours? – boom in the air and explode around us. We run for cover, scrambling and scurrying, hitting the dirt, trying to become part of the buildings themselves but not safe anywhere. </a:t>
            </a:r>
          </a:p>
          <a:p>
            <a:pPr marL="0" indent="0">
              <a:buNone/>
            </a:pPr>
            <a:r>
              <a:rPr lang="en-GB" sz="1600" dirty="0"/>
              <a:t>I find myself in a narrow alley, groping through rising dust, and two German soldiers in white uniforms appear like grim ghosts, rifles coming up, but my automatic is too quick and the head of one of the two soldiers explodes like a ripe tomato </a:t>
            </a:r>
          </a:p>
        </p:txBody>
      </p:sp>
      <p:pic>
        <p:nvPicPr>
          <p:cNvPr id="2" name="Audio 1">
            <a:hlinkClick r:id="" action="ppaction://media"/>
            <a:extLst>
              <a:ext uri="{FF2B5EF4-FFF2-40B4-BE49-F238E27FC236}">
                <a16:creationId xmlns:a16="http://schemas.microsoft.com/office/drawing/2014/main" id="{D0768C34-B35F-4342-8709-0E9480AEC9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3283505"/>
      </p:ext>
    </p:extLst>
  </p:cSld>
  <p:clrMapOvr>
    <a:masterClrMapping/>
  </p:clrMapOvr>
  <mc:AlternateContent xmlns:mc="http://schemas.openxmlformats.org/markup-compatibility/2006" xmlns:p14="http://schemas.microsoft.com/office/powerpoint/2010/main">
    <mc:Choice Requires="p14">
      <p:transition spd="slow" p14:dur="2000" advTm="9503"/>
    </mc:Choice>
    <mc:Fallback xmlns="">
      <p:transition spd="slow" advTm="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587" y="620688"/>
            <a:ext cx="8229600" cy="4248472"/>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1400" dirty="0"/>
              <a:t>I don’t want to think about them, those GIs in my platoon. I don’t want to recite their names. I want to forget what happened there in France but every night the recitation begins, </a:t>
            </a:r>
            <a:r>
              <a:rPr lang="en-GB" sz="1400" dirty="0">
                <a:solidFill>
                  <a:srgbClr val="00B050"/>
                </a:solidFill>
              </a:rPr>
              <a:t>like a litany</a:t>
            </a:r>
            <a:r>
              <a:rPr lang="en-GB" sz="1400" dirty="0"/>
              <a:t>, the names of the GIs like beads on a rosary. I close my eyes and see them advance in scattered groups through</a:t>
            </a:r>
            <a:r>
              <a:rPr lang="en-GB" sz="1400" dirty="0">
                <a:solidFill>
                  <a:srgbClr val="0070C0"/>
                </a:solidFill>
              </a:rPr>
              <a:t> the abandoned village, ruined homes and debris-cluttered streets</a:t>
            </a:r>
            <a:r>
              <a:rPr lang="en-GB" sz="1400" dirty="0"/>
              <a:t>, our </a:t>
            </a:r>
            <a:r>
              <a:rPr lang="en-GB" sz="1400" dirty="0">
                <a:solidFill>
                  <a:srgbClr val="FF0000"/>
                </a:solidFill>
              </a:rPr>
              <a:t>rifles ready</a:t>
            </a:r>
            <a:r>
              <a:rPr lang="en-GB" sz="1400" dirty="0"/>
              <a:t>, late afternoon shadows obscuring the windows and doorways and the alley entrances, and we are all tense and nervous and scared because the last village seemed peaceful and vacant until sudden gunfire from snipers erupted from those windows and doorways and cut down the advance patrol just ahead of our platoon. Now I can hear Henry Johnson’s ragged breathing and </a:t>
            </a:r>
            <a:r>
              <a:rPr lang="en-GB" sz="1400" dirty="0" err="1"/>
              <a:t>Blinky</a:t>
            </a:r>
            <a:r>
              <a:rPr lang="en-GB" sz="1400" dirty="0"/>
              <a:t> chambers whistling, between his teeth, the village too still, too quiet. ‘Jesus,’ Sonny </a:t>
            </a:r>
            <a:r>
              <a:rPr lang="en-GB" sz="1400" dirty="0" err="1"/>
              <a:t>Orlandi</a:t>
            </a:r>
            <a:r>
              <a:rPr lang="en-GB" sz="1400" dirty="0"/>
              <a:t> mutters. Jesus: meaning I’m scared and so is everybody else, clenched fists holding firearms, quiet curses floating on the air, grunts and hisses and farts, not like the war movies at the Plymouth, nobody displaying heroics or bravado. We are probably taking the final steps of our lives in this village whose name we don’t even know and other villages are waiting ahead of us and Eddie Richards asks of nobody in particular: ‘What the hell are we doing here, anyway?’ And he’s clutching his stomach because he has had diarrhoea for three days, carrying the stink with him all that time so that everybody has been avoiding his presence. Now gunfire erupts and at the same time artillery shells – </a:t>
            </a:r>
            <a:r>
              <a:rPr lang="en-GB" sz="1400" b="1" dirty="0">
                <a:solidFill>
                  <a:srgbClr val="FFC000"/>
                </a:solidFill>
              </a:rPr>
              <a:t>theirs or ours? </a:t>
            </a:r>
            <a:r>
              <a:rPr lang="en-GB" sz="1400" dirty="0"/>
              <a:t>– boom in the air and explode around us. We run for cover, scrambling and scurrying, hitting the dirt, trying to become part of the buildings themselves but not safe anywhere. </a:t>
            </a:r>
          </a:p>
          <a:p>
            <a:pPr marL="0" indent="0">
              <a:buNone/>
            </a:pPr>
            <a:r>
              <a:rPr lang="en-GB" sz="1400" dirty="0"/>
              <a:t>I find myself in a narrow alley, groping through rising dust, and two German soldiers in white uniforms appear like grim ghosts, rifles coming up, but my automatic is too quick and the head of one of the two soldiers explodes like a ripe tomato.</a:t>
            </a:r>
          </a:p>
        </p:txBody>
      </p:sp>
      <p:sp>
        <p:nvSpPr>
          <p:cNvPr id="5" name="TextBox 4">
            <a:extLst>
              <a:ext uri="{FF2B5EF4-FFF2-40B4-BE49-F238E27FC236}">
                <a16:creationId xmlns:a16="http://schemas.microsoft.com/office/drawing/2014/main" id="{F488F434-9CA0-4820-951D-135C798C61EB}"/>
              </a:ext>
            </a:extLst>
          </p:cNvPr>
          <p:cNvSpPr txBox="1"/>
          <p:nvPr/>
        </p:nvSpPr>
        <p:spPr>
          <a:xfrm>
            <a:off x="323528" y="222842"/>
            <a:ext cx="3353675" cy="646331"/>
          </a:xfrm>
          <a:prstGeom prst="rect">
            <a:avLst/>
          </a:prstGeom>
          <a:noFill/>
        </p:spPr>
        <p:txBody>
          <a:bodyPr wrap="none" rtlCol="0">
            <a:spAutoFit/>
          </a:bodyPr>
          <a:lstStyle/>
          <a:p>
            <a:r>
              <a:rPr lang="en-GB" u="sng" dirty="0"/>
              <a:t>Looking at Language – techniques</a:t>
            </a:r>
          </a:p>
          <a:p>
            <a:endParaRPr lang="en-GB" dirty="0"/>
          </a:p>
        </p:txBody>
      </p:sp>
      <p:sp>
        <p:nvSpPr>
          <p:cNvPr id="6" name="TextBox 5">
            <a:extLst>
              <a:ext uri="{FF2B5EF4-FFF2-40B4-BE49-F238E27FC236}">
                <a16:creationId xmlns:a16="http://schemas.microsoft.com/office/drawing/2014/main" id="{BEFFEE69-592F-41E3-B931-C9A2CC9A1987}"/>
              </a:ext>
            </a:extLst>
          </p:cNvPr>
          <p:cNvSpPr txBox="1"/>
          <p:nvPr/>
        </p:nvSpPr>
        <p:spPr>
          <a:xfrm>
            <a:off x="358906" y="5061181"/>
            <a:ext cx="2007344" cy="1200329"/>
          </a:xfrm>
          <a:prstGeom prst="rect">
            <a:avLst/>
          </a:prstGeom>
          <a:noFill/>
        </p:spPr>
        <p:txBody>
          <a:bodyPr wrap="none" rtlCol="0">
            <a:spAutoFit/>
          </a:bodyPr>
          <a:lstStyle/>
          <a:p>
            <a:r>
              <a:rPr lang="en-GB" dirty="0">
                <a:solidFill>
                  <a:srgbClr val="FF0000"/>
                </a:solidFill>
              </a:rPr>
              <a:t>Alliteration</a:t>
            </a:r>
          </a:p>
          <a:p>
            <a:r>
              <a:rPr lang="en-GB" dirty="0">
                <a:solidFill>
                  <a:srgbClr val="00B050"/>
                </a:solidFill>
              </a:rPr>
              <a:t>Simile</a:t>
            </a:r>
          </a:p>
          <a:p>
            <a:r>
              <a:rPr lang="en-GB" dirty="0">
                <a:solidFill>
                  <a:srgbClr val="0070C0"/>
                </a:solidFill>
              </a:rPr>
              <a:t>Triple</a:t>
            </a:r>
            <a:endParaRPr lang="en-GB" dirty="0"/>
          </a:p>
          <a:p>
            <a:r>
              <a:rPr lang="en-GB" dirty="0">
                <a:solidFill>
                  <a:srgbClr val="FFC000"/>
                </a:solidFill>
              </a:rPr>
              <a:t>Rhetorical question</a:t>
            </a:r>
          </a:p>
        </p:txBody>
      </p:sp>
      <p:pic>
        <p:nvPicPr>
          <p:cNvPr id="2" name="Audio 1">
            <a:hlinkClick r:id="" action="ppaction://media"/>
            <a:extLst>
              <a:ext uri="{FF2B5EF4-FFF2-40B4-BE49-F238E27FC236}">
                <a16:creationId xmlns:a16="http://schemas.microsoft.com/office/drawing/2014/main" id="{3FF120B6-5629-4B9E-85B2-5BA22D754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1109256"/>
      </p:ext>
    </p:extLst>
  </p:cSld>
  <p:clrMapOvr>
    <a:masterClrMapping/>
  </p:clrMapOvr>
  <mc:AlternateContent xmlns:mc="http://schemas.openxmlformats.org/markup-compatibility/2006" xmlns:p14="http://schemas.microsoft.com/office/powerpoint/2010/main">
    <mc:Choice Requires="p14">
      <p:transition spd="slow" p14:dur="2000" advTm="229442"/>
    </mc:Choice>
    <mc:Fallback xmlns="">
      <p:transition spd="slow" advTm="22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587" y="620688"/>
            <a:ext cx="8229600" cy="4248472"/>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1400" dirty="0"/>
              <a:t>I don’t want to think about them, those GIs in my platoon. I don’t want to recite their names. I want to forget what happened there in France but every night the recitation begins, </a:t>
            </a:r>
            <a:r>
              <a:rPr lang="en-GB" sz="1400" dirty="0">
                <a:solidFill>
                  <a:srgbClr val="00B050"/>
                </a:solidFill>
              </a:rPr>
              <a:t>like a litany</a:t>
            </a:r>
            <a:r>
              <a:rPr lang="en-GB" sz="1400" dirty="0"/>
              <a:t>, the names of the GIs like beads on a rosary. I close my eyes and see them advance in scattered groups through</a:t>
            </a:r>
            <a:r>
              <a:rPr lang="en-GB" sz="1400" dirty="0">
                <a:solidFill>
                  <a:srgbClr val="0070C0"/>
                </a:solidFill>
              </a:rPr>
              <a:t> the abandoned village, ruined homes and debris-cluttered streets</a:t>
            </a:r>
            <a:r>
              <a:rPr lang="en-GB" sz="1400" dirty="0"/>
              <a:t>, our </a:t>
            </a:r>
            <a:r>
              <a:rPr lang="en-GB" sz="1400" dirty="0">
                <a:solidFill>
                  <a:srgbClr val="FF0000"/>
                </a:solidFill>
              </a:rPr>
              <a:t>rifles ready</a:t>
            </a:r>
            <a:r>
              <a:rPr lang="en-GB" sz="1400" dirty="0"/>
              <a:t>, late afternoon shadows obscuring the windows and doorways and the alley entrances, and we are all tense and nervous and scared because the last village seemed peaceful and vacant until sudden gunfire from snipers erupted from those windows and doorways and cut down the advance patrol just ahead of our platoon. Now I can hear Henry Johnson’s ragged breathing and </a:t>
            </a:r>
            <a:r>
              <a:rPr lang="en-GB" sz="1400" dirty="0" err="1"/>
              <a:t>Blinky</a:t>
            </a:r>
            <a:r>
              <a:rPr lang="en-GB" sz="1400" dirty="0"/>
              <a:t> chambers whistling, between his teeth, the village too still, too quiet. ‘Jesus,’ Sonny </a:t>
            </a:r>
            <a:r>
              <a:rPr lang="en-GB" sz="1400" dirty="0" err="1"/>
              <a:t>Orlandi</a:t>
            </a:r>
            <a:r>
              <a:rPr lang="en-GB" sz="1400" dirty="0"/>
              <a:t> mutters. Jesus: meaning I’m scared and so is everybody else, clenched fists holding firearms, quiet curses floating on the air, grunts and hisses and farts, not like the war movies at the Plymouth, nobody displaying heroics or bravado. We are probably taking the final steps of our lives in this village whose name we don’t even know and other villages are waiting ahead of us and Eddie Richards asks of nobody in particular: ‘What the hell are we doing here, anyway?’ And he’s clutching his stomach because he has had diarrhoea for three days, carrying the stink with him all that time so that everybody has been avoiding his presence. Now gunfire erupts and at the same time artillery shells – </a:t>
            </a:r>
            <a:r>
              <a:rPr lang="en-GB" sz="1400" b="1" dirty="0">
                <a:solidFill>
                  <a:srgbClr val="FFC000"/>
                </a:solidFill>
              </a:rPr>
              <a:t>theirs or ours? </a:t>
            </a:r>
            <a:r>
              <a:rPr lang="en-GB" sz="1400" dirty="0"/>
              <a:t>– boom in the air and explode around us. We run for cover, scrambling and scurrying, hitting the dirt, trying to become part of the buildings themselves but not safe anywhere. </a:t>
            </a:r>
          </a:p>
          <a:p>
            <a:pPr marL="0" indent="0">
              <a:buNone/>
            </a:pPr>
            <a:r>
              <a:rPr lang="en-GB" sz="1400" dirty="0"/>
              <a:t>I find myself in a narrow alley, groping through rising dust, and two German soldiers in white uniforms appear like grim ghosts, rifles coming up, but my automatic is too quick and the head of one of the two soldiers explodes like a ripe tomato.</a:t>
            </a:r>
          </a:p>
        </p:txBody>
      </p:sp>
      <p:sp>
        <p:nvSpPr>
          <p:cNvPr id="4" name="Rectangle 3">
            <a:extLst>
              <a:ext uri="{FF2B5EF4-FFF2-40B4-BE49-F238E27FC236}">
                <a16:creationId xmlns:a16="http://schemas.microsoft.com/office/drawing/2014/main" id="{1732AA44-6836-426A-8C0F-865C7F84525A}"/>
              </a:ext>
            </a:extLst>
          </p:cNvPr>
          <p:cNvSpPr/>
          <p:nvPr/>
        </p:nvSpPr>
        <p:spPr>
          <a:xfrm>
            <a:off x="3746500" y="5199680"/>
            <a:ext cx="4572000" cy="92333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en-GB" dirty="0"/>
              <a:t>Now take a few minutes to highlight as many other examples of these techniques as you can. </a:t>
            </a:r>
          </a:p>
        </p:txBody>
      </p:sp>
      <p:sp>
        <p:nvSpPr>
          <p:cNvPr id="5" name="TextBox 4">
            <a:extLst>
              <a:ext uri="{FF2B5EF4-FFF2-40B4-BE49-F238E27FC236}">
                <a16:creationId xmlns:a16="http://schemas.microsoft.com/office/drawing/2014/main" id="{F488F434-9CA0-4820-951D-135C798C61EB}"/>
              </a:ext>
            </a:extLst>
          </p:cNvPr>
          <p:cNvSpPr txBox="1"/>
          <p:nvPr/>
        </p:nvSpPr>
        <p:spPr>
          <a:xfrm>
            <a:off x="323528" y="222842"/>
            <a:ext cx="3353675" cy="646331"/>
          </a:xfrm>
          <a:prstGeom prst="rect">
            <a:avLst/>
          </a:prstGeom>
          <a:noFill/>
        </p:spPr>
        <p:txBody>
          <a:bodyPr wrap="none" rtlCol="0">
            <a:spAutoFit/>
          </a:bodyPr>
          <a:lstStyle/>
          <a:p>
            <a:r>
              <a:rPr lang="en-GB" u="sng" dirty="0"/>
              <a:t>Looking at Language – techniques</a:t>
            </a:r>
          </a:p>
          <a:p>
            <a:endParaRPr lang="en-GB" dirty="0"/>
          </a:p>
        </p:txBody>
      </p:sp>
      <p:sp>
        <p:nvSpPr>
          <p:cNvPr id="6" name="TextBox 5">
            <a:extLst>
              <a:ext uri="{FF2B5EF4-FFF2-40B4-BE49-F238E27FC236}">
                <a16:creationId xmlns:a16="http://schemas.microsoft.com/office/drawing/2014/main" id="{BEFFEE69-592F-41E3-B931-C9A2CC9A1987}"/>
              </a:ext>
            </a:extLst>
          </p:cNvPr>
          <p:cNvSpPr txBox="1"/>
          <p:nvPr/>
        </p:nvSpPr>
        <p:spPr>
          <a:xfrm>
            <a:off x="358906" y="5061181"/>
            <a:ext cx="2007344" cy="120032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rgbClr val="FF0000"/>
                </a:solidFill>
              </a:rPr>
              <a:t>Alliteration</a:t>
            </a:r>
          </a:p>
          <a:p>
            <a:r>
              <a:rPr lang="en-GB" dirty="0">
                <a:solidFill>
                  <a:srgbClr val="00B050"/>
                </a:solidFill>
              </a:rPr>
              <a:t>Simile</a:t>
            </a:r>
          </a:p>
          <a:p>
            <a:r>
              <a:rPr lang="en-GB" dirty="0">
                <a:solidFill>
                  <a:srgbClr val="0070C0"/>
                </a:solidFill>
              </a:rPr>
              <a:t>Triple</a:t>
            </a:r>
            <a:endParaRPr lang="en-GB" dirty="0"/>
          </a:p>
          <a:p>
            <a:r>
              <a:rPr lang="en-GB" dirty="0">
                <a:solidFill>
                  <a:srgbClr val="FFC000"/>
                </a:solidFill>
              </a:rPr>
              <a:t>Rhetorical question</a:t>
            </a:r>
          </a:p>
        </p:txBody>
      </p:sp>
      <p:pic>
        <p:nvPicPr>
          <p:cNvPr id="2" name="Audio 1">
            <a:hlinkClick r:id="" action="ppaction://media"/>
            <a:extLst>
              <a:ext uri="{FF2B5EF4-FFF2-40B4-BE49-F238E27FC236}">
                <a16:creationId xmlns:a16="http://schemas.microsoft.com/office/drawing/2014/main" id="{5013349D-A5A1-415B-82F0-EC4E176E13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4535415"/>
      </p:ext>
    </p:extLst>
  </p:cSld>
  <p:clrMapOvr>
    <a:masterClrMapping/>
  </p:clrMapOvr>
  <mc:AlternateContent xmlns:mc="http://schemas.openxmlformats.org/markup-compatibility/2006" xmlns:p14="http://schemas.microsoft.com/office/powerpoint/2010/main">
    <mc:Choice Requires="p14">
      <p:transition spd="slow" p14:dur="2000" advTm="56868"/>
    </mc:Choice>
    <mc:Fallback xmlns="">
      <p:transition spd="slow" advTm="5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518202"/>
            <a:ext cx="8229600" cy="5935134"/>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1600" dirty="0"/>
              <a:t>I don’t want to think about them, those GIs in my platoon. I don’t want to recite their names. I want to forget what happened there in France but every night the recitation begins, </a:t>
            </a:r>
            <a:r>
              <a:rPr lang="en-GB" sz="1600" dirty="0">
                <a:solidFill>
                  <a:srgbClr val="00B050"/>
                </a:solidFill>
              </a:rPr>
              <a:t>like a litany, </a:t>
            </a:r>
            <a:r>
              <a:rPr lang="en-GB" sz="1600" dirty="0"/>
              <a:t>the names of the GIs </a:t>
            </a:r>
            <a:r>
              <a:rPr lang="en-GB" sz="1600" dirty="0">
                <a:solidFill>
                  <a:srgbClr val="00B050"/>
                </a:solidFill>
              </a:rPr>
              <a:t>like beads on a rosary. </a:t>
            </a:r>
            <a:r>
              <a:rPr lang="en-GB" sz="1600" dirty="0"/>
              <a:t>I close my eyes and see them advance in scattered groups through the </a:t>
            </a:r>
            <a:r>
              <a:rPr lang="en-GB" sz="1600" dirty="0">
                <a:solidFill>
                  <a:srgbClr val="00B0F0"/>
                </a:solidFill>
              </a:rPr>
              <a:t>abandoned village, ruined homes and debris-cluttered streets</a:t>
            </a:r>
            <a:r>
              <a:rPr lang="en-GB" sz="1600" dirty="0"/>
              <a:t>, our </a:t>
            </a:r>
            <a:r>
              <a:rPr lang="en-GB" sz="1600" dirty="0">
                <a:solidFill>
                  <a:srgbClr val="FF0000"/>
                </a:solidFill>
              </a:rPr>
              <a:t>rifles ready,</a:t>
            </a:r>
            <a:r>
              <a:rPr lang="en-GB" sz="1600" dirty="0"/>
              <a:t> late afternoon shadows obscuring </a:t>
            </a:r>
            <a:r>
              <a:rPr lang="en-GB" sz="1600" dirty="0">
                <a:solidFill>
                  <a:srgbClr val="00B0F0"/>
                </a:solidFill>
              </a:rPr>
              <a:t>the windows and doorways and the alley entrances</a:t>
            </a:r>
            <a:r>
              <a:rPr lang="en-GB" sz="1600" dirty="0"/>
              <a:t>, and we are all </a:t>
            </a:r>
            <a:r>
              <a:rPr lang="en-GB" sz="1600" dirty="0">
                <a:solidFill>
                  <a:srgbClr val="00B0F0"/>
                </a:solidFill>
              </a:rPr>
              <a:t>tense and nervous and scared </a:t>
            </a:r>
            <a:r>
              <a:rPr lang="en-GB" sz="1600" dirty="0"/>
              <a:t>because the last village seemed peaceful and vacant until sudden gunfire from snipers erupted from those windows and doorways and cut down the advance patrol just ahead of our platoon. Now I can hear Henry Johnson’s ragged breathing and </a:t>
            </a:r>
            <a:r>
              <a:rPr lang="en-GB" sz="1600" dirty="0" err="1"/>
              <a:t>Blinky</a:t>
            </a:r>
            <a:r>
              <a:rPr lang="en-GB" sz="1600" dirty="0"/>
              <a:t> chambers whistling, between his teeth, the village too still, too quiet. ‘Jesus,’ Sonny </a:t>
            </a:r>
            <a:r>
              <a:rPr lang="en-GB" sz="1600" dirty="0" err="1"/>
              <a:t>Orlandi</a:t>
            </a:r>
            <a:r>
              <a:rPr lang="en-GB" sz="1600" dirty="0"/>
              <a:t> mutters. Jesus: meaning I’m scared and so is everybody else, clenched fists holding firearms, quiet curses floating on the air, </a:t>
            </a:r>
            <a:r>
              <a:rPr lang="en-GB" sz="1600" dirty="0">
                <a:solidFill>
                  <a:srgbClr val="00B0F0"/>
                </a:solidFill>
              </a:rPr>
              <a:t>grunts and hisses and farts, </a:t>
            </a:r>
            <a:r>
              <a:rPr lang="en-GB" sz="1600" dirty="0">
                <a:solidFill>
                  <a:srgbClr val="00B050"/>
                </a:solidFill>
              </a:rPr>
              <a:t>not like the war movies at the Plymouth</a:t>
            </a:r>
            <a:r>
              <a:rPr lang="en-GB" sz="1600" dirty="0"/>
              <a:t>, nobody displaying heroics or bravado. We are probably taking the final steps of our lives in this village whose name we don’t even know and other villages are waiting ahead of us and Eddie Richards asks of nobody in particular:</a:t>
            </a:r>
            <a:r>
              <a:rPr lang="en-GB" sz="1600" dirty="0">
                <a:solidFill>
                  <a:srgbClr val="FFC000"/>
                </a:solidFill>
              </a:rPr>
              <a:t> ‘What the hell are we doing here, anyway?’ </a:t>
            </a:r>
            <a:r>
              <a:rPr lang="en-GB" sz="1600" dirty="0"/>
              <a:t>And he’s clutching his stomach because he has had diarrhoea for three days, carrying the stink with him all that time so that everybody has been avoiding his presence. Now gunfire erupts and at the same time artillery shells – </a:t>
            </a:r>
            <a:r>
              <a:rPr lang="en-GB" sz="1600" dirty="0">
                <a:solidFill>
                  <a:srgbClr val="FFC000"/>
                </a:solidFill>
              </a:rPr>
              <a:t>theirs or ours? </a:t>
            </a:r>
            <a:r>
              <a:rPr lang="en-GB" sz="1600" dirty="0"/>
              <a:t>– boom in the air and explode around us. We</a:t>
            </a:r>
            <a:r>
              <a:rPr lang="en-GB" sz="1600" dirty="0">
                <a:solidFill>
                  <a:srgbClr val="00B0F0"/>
                </a:solidFill>
              </a:rPr>
              <a:t> run for cover, scrambling and scurrying, hitting the dirt</a:t>
            </a:r>
            <a:r>
              <a:rPr lang="en-GB" sz="1600" dirty="0"/>
              <a:t>, trying to become part of the buildings themselves but not safe anywhere. </a:t>
            </a:r>
          </a:p>
          <a:p>
            <a:pPr marL="0" indent="0">
              <a:buNone/>
            </a:pPr>
            <a:r>
              <a:rPr lang="en-GB" sz="1600" dirty="0"/>
              <a:t>I find myself in a narrow alley, groping through rising dust, and two German soldiers in white uniforms appear </a:t>
            </a:r>
            <a:r>
              <a:rPr lang="en-GB" sz="1600" dirty="0">
                <a:solidFill>
                  <a:srgbClr val="00B050"/>
                </a:solidFill>
              </a:rPr>
              <a:t>like</a:t>
            </a:r>
            <a:r>
              <a:rPr lang="en-GB" sz="1600" dirty="0"/>
              <a:t> </a:t>
            </a:r>
            <a:r>
              <a:rPr lang="en-GB" sz="1600" dirty="0">
                <a:solidFill>
                  <a:srgbClr val="FF0000"/>
                </a:solidFill>
              </a:rPr>
              <a:t>grim ghosts</a:t>
            </a:r>
            <a:r>
              <a:rPr lang="en-GB" sz="1600" dirty="0"/>
              <a:t>, rifles coming up, but my automatic is </a:t>
            </a:r>
          </a:p>
          <a:p>
            <a:pPr marL="0" indent="0">
              <a:buNone/>
            </a:pPr>
            <a:r>
              <a:rPr lang="en-GB" sz="1600" dirty="0"/>
              <a:t>too quick and the head of one of the two soldiers </a:t>
            </a:r>
            <a:r>
              <a:rPr lang="en-GB" sz="1600" dirty="0">
                <a:solidFill>
                  <a:srgbClr val="00B050"/>
                </a:solidFill>
              </a:rPr>
              <a:t>explodes like a ripe</a:t>
            </a:r>
          </a:p>
          <a:p>
            <a:pPr marL="0" indent="0">
              <a:buNone/>
            </a:pPr>
            <a:r>
              <a:rPr lang="en-GB" sz="1600" dirty="0">
                <a:solidFill>
                  <a:srgbClr val="00B050"/>
                </a:solidFill>
              </a:rPr>
              <a:t> tomato.</a:t>
            </a:r>
          </a:p>
        </p:txBody>
      </p:sp>
      <p:sp>
        <p:nvSpPr>
          <p:cNvPr id="2" name="TextBox 1">
            <a:extLst>
              <a:ext uri="{FF2B5EF4-FFF2-40B4-BE49-F238E27FC236}">
                <a16:creationId xmlns:a16="http://schemas.microsoft.com/office/drawing/2014/main" id="{511B5B50-9C3B-4B35-8B59-8973073EA154}"/>
              </a:ext>
            </a:extLst>
          </p:cNvPr>
          <p:cNvSpPr txBox="1"/>
          <p:nvPr/>
        </p:nvSpPr>
        <p:spPr>
          <a:xfrm>
            <a:off x="323528" y="148870"/>
            <a:ext cx="7600286" cy="369332"/>
          </a:xfrm>
          <a:prstGeom prst="rect">
            <a:avLst/>
          </a:prstGeom>
          <a:noFill/>
        </p:spPr>
        <p:txBody>
          <a:bodyPr wrap="none" rtlCol="0">
            <a:spAutoFit/>
          </a:bodyPr>
          <a:lstStyle/>
          <a:p>
            <a:r>
              <a:rPr lang="en-GB" dirty="0"/>
              <a:t>Here are some of the techniques you could have had – how many did you find?</a:t>
            </a:r>
          </a:p>
        </p:txBody>
      </p:sp>
      <p:pic>
        <p:nvPicPr>
          <p:cNvPr id="5" name="Picture 4">
            <a:extLst>
              <a:ext uri="{FF2B5EF4-FFF2-40B4-BE49-F238E27FC236}">
                <a16:creationId xmlns:a16="http://schemas.microsoft.com/office/drawing/2014/main" id="{BBBF933A-C1BD-453F-9CBE-F002B536F134}"/>
              </a:ext>
            </a:extLst>
          </p:cNvPr>
          <p:cNvPicPr>
            <a:picLocks noChangeAspect="1"/>
          </p:cNvPicPr>
          <p:nvPr/>
        </p:nvPicPr>
        <p:blipFill>
          <a:blip r:embed="rId4"/>
          <a:stretch>
            <a:fillRect/>
          </a:stretch>
        </p:blipFill>
        <p:spPr>
          <a:xfrm>
            <a:off x="6372200" y="5505818"/>
            <a:ext cx="2109399" cy="1316850"/>
          </a:xfrm>
          <a:prstGeom prst="rect">
            <a:avLst/>
          </a:prstGeom>
        </p:spPr>
      </p:pic>
      <p:pic>
        <p:nvPicPr>
          <p:cNvPr id="8" name="Audio 7">
            <a:hlinkClick r:id="" action="ppaction://media"/>
            <a:extLst>
              <a:ext uri="{FF2B5EF4-FFF2-40B4-BE49-F238E27FC236}">
                <a16:creationId xmlns:a16="http://schemas.microsoft.com/office/drawing/2014/main" id="{7040F0E4-E796-4BE6-BC17-2CEA57F0EF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3521466"/>
      </p:ext>
    </p:extLst>
  </p:cSld>
  <p:clrMapOvr>
    <a:masterClrMapping/>
  </p:clrMapOvr>
  <mc:AlternateContent xmlns:mc="http://schemas.openxmlformats.org/markup-compatibility/2006" xmlns:p14="http://schemas.microsoft.com/office/powerpoint/2010/main">
    <mc:Choice Requires="p14">
      <p:transition spd="slow" p14:dur="2000" advTm="23056"/>
    </mc:Choice>
    <mc:Fallback xmlns="">
      <p:transition spd="slow" advTm="2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6" y="0"/>
            <a:ext cx="8507288" cy="1916832"/>
          </a:xfrm>
        </p:spPr>
        <p:txBody>
          <a:bodyPr>
            <a:normAutofit/>
          </a:bodyPr>
          <a:lstStyle/>
          <a:p>
            <a:r>
              <a:rPr lang="en-GB" sz="2400" dirty="0"/>
              <a:t>Task: Using your annotations write 2 </a:t>
            </a:r>
            <a:r>
              <a:rPr lang="en-GB" sz="2400" dirty="0">
                <a:solidFill>
                  <a:srgbClr val="FF0000"/>
                </a:solidFill>
              </a:rPr>
              <a:t>P.</a:t>
            </a:r>
            <a:r>
              <a:rPr lang="en-GB" sz="2400" dirty="0">
                <a:solidFill>
                  <a:schemeClr val="accent1"/>
                </a:solidFill>
              </a:rPr>
              <a:t>E.</a:t>
            </a:r>
            <a:r>
              <a:rPr lang="en-GB" sz="2400" dirty="0">
                <a:solidFill>
                  <a:srgbClr val="00B050"/>
                </a:solidFill>
              </a:rPr>
              <a:t>T.</a:t>
            </a:r>
            <a:r>
              <a:rPr lang="en-GB" sz="2400" dirty="0">
                <a:solidFill>
                  <a:srgbClr val="FFC000"/>
                </a:solidFill>
              </a:rPr>
              <a:t>E.</a:t>
            </a:r>
            <a:r>
              <a:rPr lang="en-GB" sz="2400" dirty="0">
                <a:solidFill>
                  <a:srgbClr val="7030A0"/>
                </a:solidFill>
              </a:rPr>
              <a:t>R </a:t>
            </a:r>
            <a:r>
              <a:rPr lang="en-GB" sz="2400" dirty="0"/>
              <a:t>paragraphs answering the question: </a:t>
            </a:r>
            <a:r>
              <a:rPr lang="en-GB" altLang="en-US" sz="2400" dirty="0"/>
              <a:t>How does Robert Cormier use imagery to convey the horror of war? </a:t>
            </a:r>
            <a:endParaRPr lang="en-GB" sz="2400" dirty="0"/>
          </a:p>
        </p:txBody>
      </p:sp>
      <p:pic>
        <p:nvPicPr>
          <p:cNvPr id="4" name="Picture 3">
            <a:extLst>
              <a:ext uri="{FF2B5EF4-FFF2-40B4-BE49-F238E27FC236}">
                <a16:creationId xmlns:a16="http://schemas.microsoft.com/office/drawing/2014/main" id="{CBEF1476-029F-4804-84D1-E12D7CFA105B}"/>
              </a:ext>
            </a:extLst>
          </p:cNvPr>
          <p:cNvPicPr>
            <a:picLocks noChangeAspect="1"/>
          </p:cNvPicPr>
          <p:nvPr/>
        </p:nvPicPr>
        <p:blipFill>
          <a:blip r:embed="rId5"/>
          <a:stretch>
            <a:fillRect/>
          </a:stretch>
        </p:blipFill>
        <p:spPr>
          <a:xfrm>
            <a:off x="6084168" y="2158276"/>
            <a:ext cx="2310584" cy="2109399"/>
          </a:xfrm>
          <a:prstGeom prst="rect">
            <a:avLst/>
          </a:prstGeom>
        </p:spPr>
      </p:pic>
      <p:sp>
        <p:nvSpPr>
          <p:cNvPr id="7" name="Rectangle 6">
            <a:extLst>
              <a:ext uri="{FF2B5EF4-FFF2-40B4-BE49-F238E27FC236}">
                <a16:creationId xmlns:a16="http://schemas.microsoft.com/office/drawing/2014/main" id="{4B573DF8-ABB9-4DC7-8106-A3308E06CB23}"/>
              </a:ext>
            </a:extLst>
          </p:cNvPr>
          <p:cNvSpPr/>
          <p:nvPr/>
        </p:nvSpPr>
        <p:spPr>
          <a:xfrm>
            <a:off x="1043608" y="1628800"/>
            <a:ext cx="4572000" cy="452431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0">
              <a:spcBef>
                <a:spcPct val="20000"/>
              </a:spcBef>
            </a:pPr>
            <a:r>
              <a:rPr lang="en-GB" sz="2400" b="1" dirty="0">
                <a:solidFill>
                  <a:srgbClr val="FF0000"/>
                </a:solidFill>
              </a:rPr>
              <a:t>Cormier uses imagery to convey the horrors of war with</a:t>
            </a:r>
            <a:r>
              <a:rPr lang="en-GB" sz="2400" b="1" dirty="0">
                <a:solidFill>
                  <a:prstClr val="black"/>
                </a:solidFill>
              </a:rPr>
              <a:t> </a:t>
            </a:r>
            <a:r>
              <a:rPr lang="en-GB" sz="2400" b="1" dirty="0">
                <a:solidFill>
                  <a:srgbClr val="00B050"/>
                </a:solidFill>
              </a:rPr>
              <a:t>the use of a simile: </a:t>
            </a:r>
            <a:r>
              <a:rPr lang="en-GB" sz="2400" b="1" dirty="0">
                <a:solidFill>
                  <a:srgbClr val="0070C0"/>
                </a:solidFill>
              </a:rPr>
              <a:t>‘two German soldiers in white uniforms appear like grim ghosts’.</a:t>
            </a:r>
            <a:r>
              <a:rPr lang="en-GB" sz="2400" b="1" dirty="0">
                <a:solidFill>
                  <a:prstClr val="black"/>
                </a:solidFill>
              </a:rPr>
              <a:t> </a:t>
            </a:r>
            <a:r>
              <a:rPr lang="en-GB" sz="2400" b="1" dirty="0">
                <a:solidFill>
                  <a:srgbClr val="FFC000"/>
                </a:solidFill>
              </a:rPr>
              <a:t>The </a:t>
            </a:r>
            <a:r>
              <a:rPr lang="en-GB" sz="2400" b="1" dirty="0">
                <a:solidFill>
                  <a:srgbClr val="00B050"/>
                </a:solidFill>
              </a:rPr>
              <a:t>alliteration </a:t>
            </a:r>
            <a:r>
              <a:rPr lang="en-GB" sz="2400" b="1" dirty="0">
                <a:solidFill>
                  <a:srgbClr val="0070C0"/>
                </a:solidFill>
              </a:rPr>
              <a:t>of ‘grim ghosts’</a:t>
            </a:r>
            <a:r>
              <a:rPr lang="en-GB" sz="2400" b="1" dirty="0">
                <a:solidFill>
                  <a:srgbClr val="FFC000"/>
                </a:solidFill>
              </a:rPr>
              <a:t> here immediately makes us focus on the idea of death. There’s also the </a:t>
            </a:r>
            <a:r>
              <a:rPr lang="en-GB" sz="2400" b="1" dirty="0">
                <a:solidFill>
                  <a:srgbClr val="0070C0"/>
                </a:solidFill>
              </a:rPr>
              <a:t>‘white uniforms’ </a:t>
            </a:r>
            <a:r>
              <a:rPr lang="en-GB" sz="2400" b="1" dirty="0">
                <a:solidFill>
                  <a:srgbClr val="FFC000"/>
                </a:solidFill>
              </a:rPr>
              <a:t>which adds to the idea of paleness and lack of life. </a:t>
            </a:r>
            <a:r>
              <a:rPr lang="en-GB" sz="2400" b="1" dirty="0">
                <a:solidFill>
                  <a:srgbClr val="7030A0"/>
                </a:solidFill>
              </a:rPr>
              <a:t>By this stage, the reader should be left in no doubt that there is only death here.</a:t>
            </a:r>
          </a:p>
        </p:txBody>
      </p:sp>
      <p:pic>
        <p:nvPicPr>
          <p:cNvPr id="8" name="Audio 7">
            <a:hlinkClick r:id="" action="ppaction://media"/>
            <a:extLst>
              <a:ext uri="{FF2B5EF4-FFF2-40B4-BE49-F238E27FC236}">
                <a16:creationId xmlns:a16="http://schemas.microsoft.com/office/drawing/2014/main" id="{75D12853-9328-493C-9CB8-C1ECBA4A1F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1212979"/>
      </p:ext>
    </p:extLst>
  </p:cSld>
  <p:clrMapOvr>
    <a:masterClrMapping/>
  </p:clrMapOvr>
  <mc:AlternateContent xmlns:mc="http://schemas.openxmlformats.org/markup-compatibility/2006" xmlns:p14="http://schemas.microsoft.com/office/powerpoint/2010/main">
    <mc:Choice Requires="p14">
      <p:transition spd="slow" p14:dur="2000" advTm="99602"/>
    </mc:Choice>
    <mc:Fallback xmlns="">
      <p:transition spd="slow" advTm="9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GB" dirty="0"/>
              <a:t>Some sentence starters -</a:t>
            </a:r>
          </a:p>
        </p:txBody>
      </p:sp>
      <p:sp>
        <p:nvSpPr>
          <p:cNvPr id="3" name="Content Placeholder 2"/>
          <p:cNvSpPr>
            <a:spLocks noGrp="1"/>
          </p:cNvSpPr>
          <p:nvPr>
            <p:ph idx="1"/>
          </p:nvPr>
        </p:nvSpPr>
        <p:spPr/>
        <p:txBody>
          <a:bodyPr>
            <a:normAutofit lnSpcReduction="10000"/>
          </a:bodyPr>
          <a:lstStyle/>
          <a:p>
            <a:pPr>
              <a:spcBef>
                <a:spcPct val="50000"/>
              </a:spcBef>
            </a:pPr>
            <a:r>
              <a:rPr lang="en-GB" altLang="en-US" dirty="0"/>
              <a:t>Cormier uses imagery very effectively in chapter three.</a:t>
            </a:r>
          </a:p>
          <a:p>
            <a:pPr>
              <a:spcBef>
                <a:spcPct val="50000"/>
              </a:spcBef>
            </a:pPr>
            <a:endParaRPr lang="en-GB" altLang="en-US" sz="1200" dirty="0"/>
          </a:p>
          <a:p>
            <a:pPr>
              <a:spcBef>
                <a:spcPct val="50000"/>
              </a:spcBef>
            </a:pPr>
            <a:r>
              <a:rPr lang="en-GB" altLang="en-US" dirty="0"/>
              <a:t>The phrase … creates the effect of..</a:t>
            </a:r>
          </a:p>
          <a:p>
            <a:pPr>
              <a:spcBef>
                <a:spcPct val="50000"/>
              </a:spcBef>
            </a:pPr>
            <a:endParaRPr lang="en-GB" altLang="en-US" sz="1200" dirty="0"/>
          </a:p>
          <a:p>
            <a:pPr>
              <a:spcBef>
                <a:spcPct val="50000"/>
              </a:spcBef>
            </a:pPr>
            <a:r>
              <a:rPr lang="en-GB" altLang="en-US" dirty="0"/>
              <a:t>The image … is also very powerful as it creates…</a:t>
            </a:r>
          </a:p>
          <a:p>
            <a:pPr>
              <a:spcBef>
                <a:spcPct val="50000"/>
              </a:spcBef>
            </a:pPr>
            <a:endParaRPr lang="en-GB" altLang="en-US" sz="1100" dirty="0"/>
          </a:p>
          <a:p>
            <a:pPr>
              <a:spcBef>
                <a:spcPct val="50000"/>
              </a:spcBef>
            </a:pPr>
            <a:r>
              <a:rPr lang="en-GB" altLang="en-US" dirty="0"/>
              <a:t>and the line … makes the reader feel…</a:t>
            </a:r>
          </a:p>
          <a:p>
            <a:endParaRPr lang="en-GB" dirty="0"/>
          </a:p>
        </p:txBody>
      </p:sp>
    </p:spTree>
    <p:extLst>
      <p:ext uri="{BB962C8B-B14F-4D97-AF65-F5344CB8AC3E}">
        <p14:creationId xmlns:p14="http://schemas.microsoft.com/office/powerpoint/2010/main" val="1734218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9806</TotalTime>
  <Words>1812</Words>
  <Application>Microsoft Office PowerPoint</Application>
  <PresentationFormat>On-screen Show (4:3)</PresentationFormat>
  <Paragraphs>39</Paragraphs>
  <Slides>8</Slides>
  <Notes>1</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The Nightmare</vt:lpstr>
      <vt:lpstr>PowerPoint Presentation</vt:lpstr>
      <vt:lpstr>PowerPoint Presentation</vt:lpstr>
      <vt:lpstr>PowerPoint Presentation</vt:lpstr>
      <vt:lpstr>PowerPoint Presentation</vt:lpstr>
      <vt:lpstr>Task: Using your annotations write 2 P.E.T.E.R paragraphs answering the question: How does Robert Cormier use imagery to convey the horror of war? </vt:lpstr>
      <vt:lpstr>Some sentence starters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Heroes by Robert Cormier</dc:title>
  <dc:creator>Deborah Weatherhead</dc:creator>
  <cp:lastModifiedBy>T Burton</cp:lastModifiedBy>
  <cp:revision>168</cp:revision>
  <cp:lastPrinted>2020-01-13T13:32:33Z</cp:lastPrinted>
  <dcterms:created xsi:type="dcterms:W3CDTF">2017-03-28T08:00:42Z</dcterms:created>
  <dcterms:modified xsi:type="dcterms:W3CDTF">2021-01-07T14:30:15Z</dcterms:modified>
</cp:coreProperties>
</file>