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421" r:id="rId2"/>
    <p:sldId id="422" r:id="rId3"/>
    <p:sldId id="423" r:id="rId4"/>
    <p:sldId id="268" r:id="rId5"/>
    <p:sldId id="269" r:id="rId6"/>
    <p:sldId id="412" r:id="rId7"/>
    <p:sldId id="414" r:id="rId8"/>
    <p:sldId id="417" r:id="rId9"/>
    <p:sldId id="416" r:id="rId10"/>
    <p:sldId id="418" r:id="rId11"/>
    <p:sldId id="415" r:id="rId12"/>
    <p:sldId id="419" r:id="rId13"/>
    <p:sldId id="420" r:id="rId14"/>
    <p:sldId id="270" r:id="rId1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 Burton" initials="TB" lastIdx="0" clrIdx="0">
    <p:extLst>
      <p:ext uri="{19B8F6BF-5375-455C-9EA6-DF929625EA0E}">
        <p15:presenceInfo xmlns:p15="http://schemas.microsoft.com/office/powerpoint/2012/main" userId="S-1-5-21-4158322839-3844900699-1034936089-13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81" autoAdjust="0"/>
  </p:normalViewPr>
  <p:slideViewPr>
    <p:cSldViewPr>
      <p:cViewPr varScale="1">
        <p:scale>
          <a:sx n="84" d="100"/>
          <a:sy n="84" d="100"/>
        </p:scale>
        <p:origin x="118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6346" cy="497679"/>
          </a:xfrm>
          <a:prstGeom prst="rect">
            <a:avLst/>
          </a:prstGeom>
        </p:spPr>
        <p:txBody>
          <a:bodyPr vert="horz" lIns="91285" tIns="45642" rIns="91285" bIns="45642" rtlCol="0"/>
          <a:lstStyle>
            <a:lvl1pPr algn="l">
              <a:defRPr sz="1200"/>
            </a:lvl1pPr>
          </a:lstStyle>
          <a:p>
            <a:endParaRPr lang="en-GB"/>
          </a:p>
        </p:txBody>
      </p:sp>
      <p:sp>
        <p:nvSpPr>
          <p:cNvPr id="3" name="Date Placeholder 2"/>
          <p:cNvSpPr>
            <a:spLocks noGrp="1"/>
          </p:cNvSpPr>
          <p:nvPr>
            <p:ph type="dt" sz="quarter" idx="1"/>
          </p:nvPr>
        </p:nvSpPr>
        <p:spPr>
          <a:xfrm>
            <a:off x="3849744" y="1"/>
            <a:ext cx="2946345" cy="497679"/>
          </a:xfrm>
          <a:prstGeom prst="rect">
            <a:avLst/>
          </a:prstGeom>
        </p:spPr>
        <p:txBody>
          <a:bodyPr vert="horz" lIns="91285" tIns="45642" rIns="91285" bIns="45642" rtlCol="0"/>
          <a:lstStyle>
            <a:lvl1pPr algn="r">
              <a:defRPr sz="1200"/>
            </a:lvl1pPr>
          </a:lstStyle>
          <a:p>
            <a:fld id="{F8DB32F0-9112-4ED6-86A4-7061B777C131}" type="datetimeFigureOut">
              <a:rPr lang="en-GB" smtClean="0"/>
              <a:t>07/01/2021</a:t>
            </a:fld>
            <a:endParaRPr lang="en-GB"/>
          </a:p>
        </p:txBody>
      </p:sp>
      <p:sp>
        <p:nvSpPr>
          <p:cNvPr id="4" name="Footer Placeholder 3"/>
          <p:cNvSpPr>
            <a:spLocks noGrp="1"/>
          </p:cNvSpPr>
          <p:nvPr>
            <p:ph type="ftr" sz="quarter" idx="2"/>
          </p:nvPr>
        </p:nvSpPr>
        <p:spPr>
          <a:xfrm>
            <a:off x="1" y="9428959"/>
            <a:ext cx="2946346" cy="497679"/>
          </a:xfrm>
          <a:prstGeom prst="rect">
            <a:avLst/>
          </a:prstGeom>
        </p:spPr>
        <p:txBody>
          <a:bodyPr vert="horz" lIns="91285" tIns="45642" rIns="91285" bIns="45642" rtlCol="0" anchor="b"/>
          <a:lstStyle>
            <a:lvl1pPr algn="l">
              <a:defRPr sz="1200"/>
            </a:lvl1pPr>
          </a:lstStyle>
          <a:p>
            <a:endParaRPr lang="en-GB"/>
          </a:p>
        </p:txBody>
      </p:sp>
      <p:sp>
        <p:nvSpPr>
          <p:cNvPr id="5" name="Slide Number Placeholder 4"/>
          <p:cNvSpPr>
            <a:spLocks noGrp="1"/>
          </p:cNvSpPr>
          <p:nvPr>
            <p:ph type="sldNum" sz="quarter" idx="3"/>
          </p:nvPr>
        </p:nvSpPr>
        <p:spPr>
          <a:xfrm>
            <a:off x="3849744" y="9428959"/>
            <a:ext cx="2946345" cy="497679"/>
          </a:xfrm>
          <a:prstGeom prst="rect">
            <a:avLst/>
          </a:prstGeom>
        </p:spPr>
        <p:txBody>
          <a:bodyPr vert="horz" lIns="91285" tIns="45642" rIns="91285" bIns="45642" rtlCol="0" anchor="b"/>
          <a:lstStyle>
            <a:lvl1pPr algn="r">
              <a:defRPr sz="1200"/>
            </a:lvl1pPr>
          </a:lstStyle>
          <a:p>
            <a:fld id="{1E55943D-3A2F-4E5A-8F0F-45ED813286B7}" type="slidenum">
              <a:rPr lang="en-GB" smtClean="0"/>
              <a:t>‹#›</a:t>
            </a:fld>
            <a:endParaRPr lang="en-GB"/>
          </a:p>
        </p:txBody>
      </p:sp>
    </p:spTree>
    <p:extLst>
      <p:ext uri="{BB962C8B-B14F-4D97-AF65-F5344CB8AC3E}">
        <p14:creationId xmlns:p14="http://schemas.microsoft.com/office/powerpoint/2010/main" val="36289133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285" tIns="45642" rIns="91285" bIns="45642"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285" tIns="45642" rIns="91285" bIns="45642" rtlCol="0"/>
          <a:lstStyle>
            <a:lvl1pPr algn="r">
              <a:defRPr sz="1200"/>
            </a:lvl1pPr>
          </a:lstStyle>
          <a:p>
            <a:fld id="{5B53E1B3-B03F-49BF-83D5-4A8943C45204}" type="datetimeFigureOut">
              <a:rPr lang="en-GB" smtClean="0"/>
              <a:t>07/01/2021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285" tIns="45642" rIns="91285" bIns="45642"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285" tIns="45642" rIns="91285" bIns="456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4"/>
            <a:ext cx="2945659" cy="496332"/>
          </a:xfrm>
          <a:prstGeom prst="rect">
            <a:avLst/>
          </a:prstGeom>
        </p:spPr>
        <p:txBody>
          <a:bodyPr vert="horz" lIns="91285" tIns="45642" rIns="91285" bIns="45642"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1285" tIns="45642" rIns="91285" bIns="45642" rtlCol="0" anchor="b"/>
          <a:lstStyle>
            <a:lvl1pPr algn="r">
              <a:defRPr sz="1200"/>
            </a:lvl1pPr>
          </a:lstStyle>
          <a:p>
            <a:fld id="{26276462-ACB5-4E26-A4F0-8B8C6D024ACF}" type="slidenum">
              <a:rPr lang="en-GB" smtClean="0"/>
              <a:t>‹#›</a:t>
            </a:fld>
            <a:endParaRPr lang="en-GB"/>
          </a:p>
        </p:txBody>
      </p:sp>
    </p:spTree>
    <p:extLst>
      <p:ext uri="{BB962C8B-B14F-4D97-AF65-F5344CB8AC3E}">
        <p14:creationId xmlns:p14="http://schemas.microsoft.com/office/powerpoint/2010/main" val="4275254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1139509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315328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1482047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937124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98301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2361727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337382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1954030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2927921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3041414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927802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14B9C-3DE9-41FF-AB0A-B47E55739196}" type="datetimeFigureOut">
              <a:rPr lang="en-GB" smtClean="0"/>
              <a:t>07/01/2021</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5B60E6-78CE-42D0-B3DE-49302C16381B}" type="slidenum">
              <a:rPr lang="en-GB" smtClean="0"/>
              <a:t>‹#›</a:t>
            </a:fld>
            <a:endParaRPr lang="en-GB" dirty="0"/>
          </a:p>
        </p:txBody>
      </p:sp>
    </p:spTree>
    <p:extLst>
      <p:ext uri="{BB962C8B-B14F-4D97-AF65-F5344CB8AC3E}">
        <p14:creationId xmlns:p14="http://schemas.microsoft.com/office/powerpoint/2010/main" val="1524141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FE97E2-4937-4913-912F-77FECAFB7143}"/>
              </a:ext>
            </a:extLst>
          </p:cNvPr>
          <p:cNvSpPr txBox="1"/>
          <p:nvPr/>
        </p:nvSpPr>
        <p:spPr>
          <a:xfrm>
            <a:off x="827584" y="692696"/>
            <a:ext cx="7488832" cy="501675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Before you start:</a:t>
            </a:r>
          </a:p>
          <a:p>
            <a:endParaRPr lang="en-GB" sz="2000" dirty="0"/>
          </a:p>
          <a:p>
            <a:pPr marL="285750" indent="-285750">
              <a:lnSpc>
                <a:spcPct val="200000"/>
              </a:lnSpc>
              <a:buFont typeface="Arial" panose="020B0604020202020204" pitchFamily="34" charset="0"/>
              <a:buChar char="•"/>
            </a:pPr>
            <a:r>
              <a:rPr lang="en-GB" sz="2000" dirty="0"/>
              <a:t>Are you in a quiet place where you can focus on your work?</a:t>
            </a:r>
          </a:p>
          <a:p>
            <a:pPr marL="285750" indent="-285750">
              <a:lnSpc>
                <a:spcPct val="200000"/>
              </a:lnSpc>
              <a:buFont typeface="Arial" panose="020B0604020202020204" pitchFamily="34" charset="0"/>
              <a:buChar char="•"/>
            </a:pPr>
            <a:r>
              <a:rPr lang="en-GB" sz="2000" dirty="0"/>
              <a:t>Have your turned off any distractions (TV, music etc?)</a:t>
            </a:r>
          </a:p>
          <a:p>
            <a:pPr marL="285750" indent="-285750">
              <a:lnSpc>
                <a:spcPct val="200000"/>
              </a:lnSpc>
              <a:buFont typeface="Arial" panose="020B0604020202020204" pitchFamily="34" charset="0"/>
              <a:buChar char="•"/>
            </a:pPr>
            <a:r>
              <a:rPr lang="en-GB" sz="2000" dirty="0"/>
              <a:t>Do you have something to write with/on?</a:t>
            </a:r>
          </a:p>
          <a:p>
            <a:endParaRPr lang="en-GB" sz="2000" dirty="0"/>
          </a:p>
          <a:p>
            <a:r>
              <a:rPr lang="en-GB" sz="2000" dirty="0"/>
              <a:t>If you are using Word or Google Docs, send me your completed copy at the end of the lesson. </a:t>
            </a:r>
          </a:p>
          <a:p>
            <a:endParaRPr lang="en-GB" sz="2000" dirty="0"/>
          </a:p>
          <a:p>
            <a:r>
              <a:rPr lang="en-GB" sz="2000" dirty="0"/>
              <a:t>If you are using paper and pen, take a picture of your completed work and send it to me so I can check how you’ve done.</a:t>
            </a:r>
          </a:p>
          <a:p>
            <a:endParaRPr lang="en-GB" sz="2000" dirty="0"/>
          </a:p>
          <a:p>
            <a:r>
              <a:rPr lang="en-GB" sz="2000" dirty="0"/>
              <a:t>My email address is tburton@stbedesscunthorpe.org.uk</a:t>
            </a:r>
          </a:p>
        </p:txBody>
      </p:sp>
      <p:pic>
        <p:nvPicPr>
          <p:cNvPr id="6" name="Audio 5">
            <a:hlinkClick r:id="" action="ppaction://media"/>
            <a:extLst>
              <a:ext uri="{FF2B5EF4-FFF2-40B4-BE49-F238E27FC236}">
                <a16:creationId xmlns:a16="http://schemas.microsoft.com/office/drawing/2014/main" id="{63F5AD59-DAE5-4130-8A6C-5B703F6EAE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8680450"/>
      </p:ext>
    </p:extLst>
  </p:cSld>
  <p:clrMapOvr>
    <a:masterClrMapping/>
  </p:clrMapOvr>
  <mc:AlternateContent xmlns:mc="http://schemas.openxmlformats.org/markup-compatibility/2006" xmlns:p14="http://schemas.microsoft.com/office/powerpoint/2010/main">
    <mc:Choice Requires="p14">
      <p:transition spd="slow" p14:dur="2000" advTm="56917"/>
    </mc:Choice>
    <mc:Fallback xmlns="">
      <p:transition spd="slow" advTm="56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B4A228-E839-4200-8B0A-12F84E01BDBB}"/>
              </a:ext>
            </a:extLst>
          </p:cNvPr>
          <p:cNvSpPr/>
          <p:nvPr/>
        </p:nvSpPr>
        <p:spPr>
          <a:xfrm>
            <a:off x="674514" y="614055"/>
            <a:ext cx="7704856" cy="1015663"/>
          </a:xfrm>
          <a:prstGeom prst="rect">
            <a:avLst/>
          </a:prstGeom>
        </p:spPr>
        <p:txBody>
          <a:bodyPr wrap="square">
            <a:spAutoFit/>
          </a:bodyPr>
          <a:lstStyle/>
          <a:p>
            <a:r>
              <a:rPr lang="en-GB" sz="2000" dirty="0">
                <a:solidFill>
                  <a:srgbClr val="FF0000"/>
                </a:solidFill>
              </a:rPr>
              <a:t>“I have no face.”</a:t>
            </a:r>
          </a:p>
          <a:p>
            <a:r>
              <a:rPr lang="en-GB" sz="2000" dirty="0"/>
              <a:t>A face gives identity; a reader would find this shocking. It’s a very short sentence which tells the absolute truth as Francis sees it.</a:t>
            </a:r>
          </a:p>
        </p:txBody>
      </p:sp>
      <p:sp>
        <p:nvSpPr>
          <p:cNvPr id="5" name="Rectangle 4">
            <a:extLst>
              <a:ext uri="{FF2B5EF4-FFF2-40B4-BE49-F238E27FC236}">
                <a16:creationId xmlns:a16="http://schemas.microsoft.com/office/drawing/2014/main" id="{C08309D5-A8F5-4CDC-B5EC-290946652044}"/>
              </a:ext>
            </a:extLst>
          </p:cNvPr>
          <p:cNvSpPr/>
          <p:nvPr/>
        </p:nvSpPr>
        <p:spPr>
          <a:xfrm>
            <a:off x="688184" y="1977896"/>
            <a:ext cx="8579080" cy="984885"/>
          </a:xfrm>
          <a:prstGeom prst="rect">
            <a:avLst/>
          </a:prstGeom>
        </p:spPr>
        <p:txBody>
          <a:bodyPr wrap="none">
            <a:spAutoFit/>
          </a:bodyPr>
          <a:lstStyle/>
          <a:p>
            <a:r>
              <a:rPr lang="en-GB" sz="2000" dirty="0">
                <a:solidFill>
                  <a:srgbClr val="FF0000"/>
                </a:solidFill>
              </a:rPr>
              <a:t>His ears are “just bits of dangling flesh”</a:t>
            </a:r>
          </a:p>
          <a:p>
            <a:r>
              <a:rPr lang="en-GB" sz="2000" dirty="0"/>
              <a:t>The powerful verb, ‘dangling’ helps to give a vivid picture, it is emotive language.</a:t>
            </a:r>
          </a:p>
          <a:p>
            <a:endParaRPr lang="en-GB" dirty="0"/>
          </a:p>
        </p:txBody>
      </p:sp>
      <p:sp>
        <p:nvSpPr>
          <p:cNvPr id="6" name="Rectangle 5">
            <a:extLst>
              <a:ext uri="{FF2B5EF4-FFF2-40B4-BE49-F238E27FC236}">
                <a16:creationId xmlns:a16="http://schemas.microsoft.com/office/drawing/2014/main" id="{6B5F081B-A6D3-442E-B140-8CF622BAD20B}"/>
              </a:ext>
            </a:extLst>
          </p:cNvPr>
          <p:cNvSpPr/>
          <p:nvPr/>
        </p:nvSpPr>
        <p:spPr>
          <a:xfrm>
            <a:off x="674514" y="3103650"/>
            <a:ext cx="7794972" cy="1631216"/>
          </a:xfrm>
          <a:prstGeom prst="rect">
            <a:avLst/>
          </a:prstGeom>
        </p:spPr>
        <p:txBody>
          <a:bodyPr wrap="square">
            <a:spAutoFit/>
          </a:bodyPr>
          <a:lstStyle/>
          <a:p>
            <a:r>
              <a:rPr lang="en-GB" sz="2000" dirty="0">
                <a:solidFill>
                  <a:srgbClr val="FF0000"/>
                </a:solidFill>
              </a:rPr>
              <a:t>“My nostrils are like two small caves”</a:t>
            </a:r>
          </a:p>
          <a:p>
            <a:r>
              <a:rPr lang="en-GB" sz="2000" dirty="0"/>
              <a:t>The use of a simile adds further imagery to the young soldier’s injuries. What connotations are there for the word cave? Is it scary? If someone has caved in have they given up/in?</a:t>
            </a:r>
          </a:p>
          <a:p>
            <a:endParaRPr lang="en-GB" sz="2000" dirty="0"/>
          </a:p>
        </p:txBody>
      </p:sp>
      <p:pic>
        <p:nvPicPr>
          <p:cNvPr id="2" name="Audio 1">
            <a:hlinkClick r:id="" action="ppaction://media"/>
            <a:extLst>
              <a:ext uri="{FF2B5EF4-FFF2-40B4-BE49-F238E27FC236}">
                <a16:creationId xmlns:a16="http://schemas.microsoft.com/office/drawing/2014/main" id="{40ED8A7F-D629-468F-9F71-721B3B30D5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95881160"/>
      </p:ext>
    </p:extLst>
  </p:cSld>
  <p:clrMapOvr>
    <a:masterClrMapping/>
  </p:clrMapOvr>
  <mc:AlternateContent xmlns:mc="http://schemas.openxmlformats.org/markup-compatibility/2006">
    <mc:Choice xmlns:p14="http://schemas.microsoft.com/office/powerpoint/2010/main" Requires="p14">
      <p:transition spd="slow" p14:dur="2000" advTm="71330"/>
    </mc:Choice>
    <mc:Fallback>
      <p:transition spd="slow" advTm="71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B4A228-E839-4200-8B0A-12F84E01BDBB}"/>
              </a:ext>
            </a:extLst>
          </p:cNvPr>
          <p:cNvSpPr/>
          <p:nvPr/>
        </p:nvSpPr>
        <p:spPr>
          <a:xfrm>
            <a:off x="674514" y="614055"/>
            <a:ext cx="7704856" cy="1015663"/>
          </a:xfrm>
          <a:prstGeom prst="rect">
            <a:avLst/>
          </a:prstGeom>
        </p:spPr>
        <p:txBody>
          <a:bodyPr wrap="square">
            <a:spAutoFit/>
          </a:bodyPr>
          <a:lstStyle/>
          <a:p>
            <a:r>
              <a:rPr lang="en-GB" sz="2000" dirty="0">
                <a:solidFill>
                  <a:srgbClr val="FF0000"/>
                </a:solidFill>
              </a:rPr>
              <a:t>“I have no face.”</a:t>
            </a:r>
          </a:p>
          <a:p>
            <a:r>
              <a:rPr lang="en-GB" sz="2000" dirty="0"/>
              <a:t>A face gives identity; a reader would find this shocking. It’s a very short sentence which tells the absolute truth as Francis sees it.</a:t>
            </a:r>
          </a:p>
        </p:txBody>
      </p:sp>
      <p:sp>
        <p:nvSpPr>
          <p:cNvPr id="5" name="Rectangle 4">
            <a:extLst>
              <a:ext uri="{FF2B5EF4-FFF2-40B4-BE49-F238E27FC236}">
                <a16:creationId xmlns:a16="http://schemas.microsoft.com/office/drawing/2014/main" id="{C08309D5-A8F5-4CDC-B5EC-290946652044}"/>
              </a:ext>
            </a:extLst>
          </p:cNvPr>
          <p:cNvSpPr/>
          <p:nvPr/>
        </p:nvSpPr>
        <p:spPr>
          <a:xfrm>
            <a:off x="688184" y="1977896"/>
            <a:ext cx="8579080" cy="984885"/>
          </a:xfrm>
          <a:prstGeom prst="rect">
            <a:avLst/>
          </a:prstGeom>
        </p:spPr>
        <p:txBody>
          <a:bodyPr wrap="none">
            <a:spAutoFit/>
          </a:bodyPr>
          <a:lstStyle/>
          <a:p>
            <a:r>
              <a:rPr lang="en-GB" sz="2000" dirty="0">
                <a:solidFill>
                  <a:srgbClr val="FF0000"/>
                </a:solidFill>
              </a:rPr>
              <a:t>His ears are “just bits of dangling flesh”</a:t>
            </a:r>
          </a:p>
          <a:p>
            <a:r>
              <a:rPr lang="en-GB" sz="2000" dirty="0"/>
              <a:t>The powerful verb, ‘dangling’ helps to give a vivid picture, it is emotive language.</a:t>
            </a:r>
          </a:p>
          <a:p>
            <a:endParaRPr lang="en-GB" dirty="0"/>
          </a:p>
        </p:txBody>
      </p:sp>
      <p:sp>
        <p:nvSpPr>
          <p:cNvPr id="6" name="Rectangle 5">
            <a:extLst>
              <a:ext uri="{FF2B5EF4-FFF2-40B4-BE49-F238E27FC236}">
                <a16:creationId xmlns:a16="http://schemas.microsoft.com/office/drawing/2014/main" id="{6B5F081B-A6D3-442E-B140-8CF622BAD20B}"/>
              </a:ext>
            </a:extLst>
          </p:cNvPr>
          <p:cNvSpPr/>
          <p:nvPr/>
        </p:nvSpPr>
        <p:spPr>
          <a:xfrm>
            <a:off x="674514" y="3103650"/>
            <a:ext cx="7794972" cy="1631216"/>
          </a:xfrm>
          <a:prstGeom prst="rect">
            <a:avLst/>
          </a:prstGeom>
        </p:spPr>
        <p:txBody>
          <a:bodyPr wrap="square">
            <a:spAutoFit/>
          </a:bodyPr>
          <a:lstStyle/>
          <a:p>
            <a:r>
              <a:rPr lang="en-GB" sz="2000" dirty="0">
                <a:solidFill>
                  <a:srgbClr val="FF0000"/>
                </a:solidFill>
              </a:rPr>
              <a:t>“My nostrils are like two small caves”</a:t>
            </a:r>
          </a:p>
          <a:p>
            <a:r>
              <a:rPr lang="en-GB" sz="2000" dirty="0"/>
              <a:t>The use of a simile adds further imagery to the young soldier’s injuries. What connotations are there for the word cave? Is it scary? If someone has caved in have they given up/in?</a:t>
            </a:r>
          </a:p>
          <a:p>
            <a:endParaRPr lang="en-GB" sz="2000" dirty="0"/>
          </a:p>
        </p:txBody>
      </p:sp>
      <p:sp>
        <p:nvSpPr>
          <p:cNvPr id="7" name="Rectangle 6">
            <a:extLst>
              <a:ext uri="{FF2B5EF4-FFF2-40B4-BE49-F238E27FC236}">
                <a16:creationId xmlns:a16="http://schemas.microsoft.com/office/drawing/2014/main" id="{AE196818-1E1A-45AD-B68D-E42EEF06F25A}"/>
              </a:ext>
            </a:extLst>
          </p:cNvPr>
          <p:cNvSpPr/>
          <p:nvPr/>
        </p:nvSpPr>
        <p:spPr>
          <a:xfrm>
            <a:off x="688184" y="4894982"/>
            <a:ext cx="7992887" cy="707886"/>
          </a:xfrm>
          <a:prstGeom prst="rect">
            <a:avLst/>
          </a:prstGeom>
        </p:spPr>
        <p:txBody>
          <a:bodyPr wrap="square">
            <a:spAutoFit/>
          </a:bodyPr>
          <a:lstStyle/>
          <a:p>
            <a:r>
              <a:rPr lang="en-GB" sz="2000" dirty="0">
                <a:solidFill>
                  <a:srgbClr val="FF0000"/>
                </a:solidFill>
              </a:rPr>
              <a:t>“I do have cheeks. Sort of.”</a:t>
            </a:r>
          </a:p>
          <a:p>
            <a:r>
              <a:rPr lang="en-GB" sz="2000" dirty="0"/>
              <a:t> </a:t>
            </a:r>
          </a:p>
        </p:txBody>
      </p:sp>
      <p:pic>
        <p:nvPicPr>
          <p:cNvPr id="2" name="Audio 1">
            <a:hlinkClick r:id="" action="ppaction://media"/>
            <a:extLst>
              <a:ext uri="{FF2B5EF4-FFF2-40B4-BE49-F238E27FC236}">
                <a16:creationId xmlns:a16="http://schemas.microsoft.com/office/drawing/2014/main" id="{EEC1653E-D28F-413A-A5CA-37EA334544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87797646"/>
      </p:ext>
    </p:extLst>
  </p:cSld>
  <p:clrMapOvr>
    <a:masterClrMapping/>
  </p:clrMapOvr>
  <mc:AlternateContent xmlns:mc="http://schemas.openxmlformats.org/markup-compatibility/2006">
    <mc:Choice xmlns:p14="http://schemas.microsoft.com/office/powerpoint/2010/main" Requires="p14">
      <p:transition spd="slow" p14:dur="2000" advTm="20131"/>
    </mc:Choice>
    <mc:Fallback>
      <p:transition spd="slow" advTm="20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B4A228-E839-4200-8B0A-12F84E01BDBB}"/>
              </a:ext>
            </a:extLst>
          </p:cNvPr>
          <p:cNvSpPr/>
          <p:nvPr/>
        </p:nvSpPr>
        <p:spPr>
          <a:xfrm>
            <a:off x="674514" y="614055"/>
            <a:ext cx="7704856" cy="1015663"/>
          </a:xfrm>
          <a:prstGeom prst="rect">
            <a:avLst/>
          </a:prstGeom>
        </p:spPr>
        <p:txBody>
          <a:bodyPr wrap="square">
            <a:spAutoFit/>
          </a:bodyPr>
          <a:lstStyle/>
          <a:p>
            <a:r>
              <a:rPr lang="en-GB" sz="2000" dirty="0">
                <a:solidFill>
                  <a:srgbClr val="FF0000"/>
                </a:solidFill>
              </a:rPr>
              <a:t>“I have no face.”</a:t>
            </a:r>
          </a:p>
          <a:p>
            <a:r>
              <a:rPr lang="en-GB" sz="2000" dirty="0"/>
              <a:t>A face gives identity; a reader would find this shocking. It’s a very short sentence which tells the absolute truth as Francis sees it.</a:t>
            </a:r>
          </a:p>
        </p:txBody>
      </p:sp>
      <p:sp>
        <p:nvSpPr>
          <p:cNvPr id="5" name="Rectangle 4">
            <a:extLst>
              <a:ext uri="{FF2B5EF4-FFF2-40B4-BE49-F238E27FC236}">
                <a16:creationId xmlns:a16="http://schemas.microsoft.com/office/drawing/2014/main" id="{C08309D5-A8F5-4CDC-B5EC-290946652044}"/>
              </a:ext>
            </a:extLst>
          </p:cNvPr>
          <p:cNvSpPr/>
          <p:nvPr/>
        </p:nvSpPr>
        <p:spPr>
          <a:xfrm>
            <a:off x="688184" y="1977896"/>
            <a:ext cx="8579080" cy="984885"/>
          </a:xfrm>
          <a:prstGeom prst="rect">
            <a:avLst/>
          </a:prstGeom>
        </p:spPr>
        <p:txBody>
          <a:bodyPr wrap="none">
            <a:spAutoFit/>
          </a:bodyPr>
          <a:lstStyle/>
          <a:p>
            <a:r>
              <a:rPr lang="en-GB" sz="2000" dirty="0">
                <a:solidFill>
                  <a:srgbClr val="FF0000"/>
                </a:solidFill>
              </a:rPr>
              <a:t>His ears are “just bits of dangling flesh”</a:t>
            </a:r>
          </a:p>
          <a:p>
            <a:r>
              <a:rPr lang="en-GB" sz="2000" dirty="0"/>
              <a:t>The powerful verb, ‘dangling’ helps to give a vivid picture, it is emotive language.</a:t>
            </a:r>
          </a:p>
          <a:p>
            <a:endParaRPr lang="en-GB" dirty="0"/>
          </a:p>
        </p:txBody>
      </p:sp>
      <p:sp>
        <p:nvSpPr>
          <p:cNvPr id="6" name="Rectangle 5">
            <a:extLst>
              <a:ext uri="{FF2B5EF4-FFF2-40B4-BE49-F238E27FC236}">
                <a16:creationId xmlns:a16="http://schemas.microsoft.com/office/drawing/2014/main" id="{6B5F081B-A6D3-442E-B140-8CF622BAD20B}"/>
              </a:ext>
            </a:extLst>
          </p:cNvPr>
          <p:cNvSpPr/>
          <p:nvPr/>
        </p:nvSpPr>
        <p:spPr>
          <a:xfrm>
            <a:off x="674514" y="3103650"/>
            <a:ext cx="7794972" cy="1631216"/>
          </a:xfrm>
          <a:prstGeom prst="rect">
            <a:avLst/>
          </a:prstGeom>
        </p:spPr>
        <p:txBody>
          <a:bodyPr wrap="square">
            <a:spAutoFit/>
          </a:bodyPr>
          <a:lstStyle/>
          <a:p>
            <a:r>
              <a:rPr lang="en-GB" sz="2000" dirty="0">
                <a:solidFill>
                  <a:srgbClr val="FF0000"/>
                </a:solidFill>
              </a:rPr>
              <a:t>“My nostrils are like two small caves”</a:t>
            </a:r>
          </a:p>
          <a:p>
            <a:r>
              <a:rPr lang="en-GB" sz="2000" dirty="0"/>
              <a:t>The use of a simile adds further imagery to the young soldier’s injuries. What connotations are there for the word cave? Is it scary? If someone has caved in have they given up/in?</a:t>
            </a:r>
          </a:p>
          <a:p>
            <a:endParaRPr lang="en-GB" sz="2000" dirty="0"/>
          </a:p>
        </p:txBody>
      </p:sp>
      <p:sp>
        <p:nvSpPr>
          <p:cNvPr id="7" name="Rectangle 6">
            <a:extLst>
              <a:ext uri="{FF2B5EF4-FFF2-40B4-BE49-F238E27FC236}">
                <a16:creationId xmlns:a16="http://schemas.microsoft.com/office/drawing/2014/main" id="{AE196818-1E1A-45AD-B68D-E42EEF06F25A}"/>
              </a:ext>
            </a:extLst>
          </p:cNvPr>
          <p:cNvSpPr/>
          <p:nvPr/>
        </p:nvSpPr>
        <p:spPr>
          <a:xfrm>
            <a:off x="688184" y="4894982"/>
            <a:ext cx="7992887" cy="1938992"/>
          </a:xfrm>
          <a:prstGeom prst="rect">
            <a:avLst/>
          </a:prstGeom>
        </p:spPr>
        <p:txBody>
          <a:bodyPr wrap="square">
            <a:spAutoFit/>
          </a:bodyPr>
          <a:lstStyle/>
          <a:p>
            <a:r>
              <a:rPr lang="en-GB" sz="2000" dirty="0">
                <a:solidFill>
                  <a:srgbClr val="FF0000"/>
                </a:solidFill>
              </a:rPr>
              <a:t>“I do have cheeks. Sort of.”</a:t>
            </a:r>
          </a:p>
          <a:p>
            <a:r>
              <a:rPr lang="en-GB" sz="2000" dirty="0"/>
              <a:t> The sentence forms are simple/short. ‘sort of’ is a vague term he is applying to his own statement – does he believe he has cheeks? The words are also emotive, a reader learns the reality of his feelings towards his injuries – he is unsure.</a:t>
            </a:r>
          </a:p>
          <a:p>
            <a:endParaRPr lang="en-GB" sz="2000" dirty="0"/>
          </a:p>
        </p:txBody>
      </p:sp>
      <p:pic>
        <p:nvPicPr>
          <p:cNvPr id="2" name="Audio 1">
            <a:hlinkClick r:id="" action="ppaction://media"/>
            <a:extLst>
              <a:ext uri="{FF2B5EF4-FFF2-40B4-BE49-F238E27FC236}">
                <a16:creationId xmlns:a16="http://schemas.microsoft.com/office/drawing/2014/main" id="{D08423E8-DD34-4C39-A497-1580C8EBE4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18737398"/>
      </p:ext>
    </p:extLst>
  </p:cSld>
  <p:clrMapOvr>
    <a:masterClrMapping/>
  </p:clrMapOvr>
  <mc:AlternateContent xmlns:mc="http://schemas.openxmlformats.org/markup-compatibility/2006">
    <mc:Choice xmlns:p14="http://schemas.microsoft.com/office/powerpoint/2010/main" Requires="p14">
      <p:transition spd="slow" p14:dur="2000" advTm="75426"/>
    </mc:Choice>
    <mc:Fallback>
      <p:transition spd="slow" advTm="75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0E469B-24FA-4BE1-A331-65B00EFFD258}"/>
              </a:ext>
            </a:extLst>
          </p:cNvPr>
          <p:cNvSpPr txBox="1"/>
          <p:nvPr/>
        </p:nvSpPr>
        <p:spPr>
          <a:xfrm>
            <a:off x="395536" y="332656"/>
            <a:ext cx="2949205"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GB" sz="2400" dirty="0"/>
              <a:t>Writing your response</a:t>
            </a:r>
          </a:p>
        </p:txBody>
      </p:sp>
      <p:sp>
        <p:nvSpPr>
          <p:cNvPr id="7" name="Rectangle 6">
            <a:extLst>
              <a:ext uri="{FF2B5EF4-FFF2-40B4-BE49-F238E27FC236}">
                <a16:creationId xmlns:a16="http://schemas.microsoft.com/office/drawing/2014/main" id="{1415E376-661D-455F-847C-EECBFABED955}"/>
              </a:ext>
            </a:extLst>
          </p:cNvPr>
          <p:cNvSpPr/>
          <p:nvPr/>
        </p:nvSpPr>
        <p:spPr>
          <a:xfrm>
            <a:off x="539552" y="1124744"/>
            <a:ext cx="5832648" cy="496751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spcBef>
                <a:spcPct val="20000"/>
              </a:spcBef>
            </a:pPr>
            <a:r>
              <a:rPr lang="en-GB" sz="2400" dirty="0">
                <a:solidFill>
                  <a:srgbClr val="FF0000"/>
                </a:solidFill>
              </a:rPr>
              <a:t>Firstly, the writer uses </a:t>
            </a:r>
            <a:r>
              <a:rPr lang="en-GB" sz="2400" dirty="0">
                <a:solidFill>
                  <a:srgbClr val="00B050"/>
                </a:solidFill>
              </a:rPr>
              <a:t>emotive language </a:t>
            </a:r>
            <a:r>
              <a:rPr lang="en-GB" sz="2400" dirty="0">
                <a:solidFill>
                  <a:srgbClr val="FF0000"/>
                </a:solidFill>
              </a:rPr>
              <a:t>to shock a reader</a:t>
            </a:r>
            <a:r>
              <a:rPr lang="en-GB" sz="2400" dirty="0">
                <a:solidFill>
                  <a:srgbClr val="0070C0"/>
                </a:solidFill>
              </a:rPr>
              <a:t>: ‘I have no face.’ </a:t>
            </a:r>
            <a:r>
              <a:rPr lang="en-GB" sz="2400" dirty="0">
                <a:solidFill>
                  <a:srgbClr val="7030A0"/>
                </a:solidFill>
              </a:rPr>
              <a:t>This immediately evokes empathy from a reader </a:t>
            </a:r>
            <a:r>
              <a:rPr lang="en-GB" sz="2400" dirty="0">
                <a:solidFill>
                  <a:srgbClr val="FFC000"/>
                </a:solidFill>
              </a:rPr>
              <a:t>because a face gives identity. </a:t>
            </a:r>
            <a:r>
              <a:rPr lang="en-GB" sz="2400" dirty="0">
                <a:solidFill>
                  <a:srgbClr val="7030A0"/>
                </a:solidFill>
              </a:rPr>
              <a:t>A reader will question the events that led to </a:t>
            </a:r>
            <a:r>
              <a:rPr lang="en-GB" sz="2400" dirty="0" err="1">
                <a:solidFill>
                  <a:srgbClr val="7030A0"/>
                </a:solidFill>
              </a:rPr>
              <a:t>Cassavant’s</a:t>
            </a:r>
            <a:r>
              <a:rPr lang="en-GB" sz="2400" dirty="0">
                <a:solidFill>
                  <a:srgbClr val="7030A0"/>
                </a:solidFill>
              </a:rPr>
              <a:t> injuries.</a:t>
            </a:r>
            <a:r>
              <a:rPr lang="en-GB" sz="2400" dirty="0">
                <a:solidFill>
                  <a:srgbClr val="FFC000"/>
                </a:solidFill>
              </a:rPr>
              <a:t> Furthermore, the writer has chosen to end the</a:t>
            </a:r>
            <a:r>
              <a:rPr lang="en-GB" sz="2400" dirty="0">
                <a:solidFill>
                  <a:prstClr val="black"/>
                </a:solidFill>
              </a:rPr>
              <a:t> </a:t>
            </a:r>
            <a:r>
              <a:rPr lang="en-GB" sz="2400" dirty="0">
                <a:solidFill>
                  <a:srgbClr val="00B050"/>
                </a:solidFill>
              </a:rPr>
              <a:t>compound sentence </a:t>
            </a:r>
            <a:r>
              <a:rPr lang="en-GB" sz="2400" dirty="0">
                <a:solidFill>
                  <a:srgbClr val="FFC000"/>
                </a:solidFill>
              </a:rPr>
              <a:t>with this horrifying information to leave a lasting impression.</a:t>
            </a:r>
          </a:p>
          <a:p>
            <a:pPr lvl="0">
              <a:spcBef>
                <a:spcPct val="20000"/>
              </a:spcBef>
            </a:pPr>
            <a:r>
              <a:rPr lang="en-GB" sz="2400" dirty="0">
                <a:solidFill>
                  <a:srgbClr val="FF0000"/>
                </a:solidFill>
              </a:rPr>
              <a:t>A second way that a reader is made to feel sorry for the character is with the powerful </a:t>
            </a:r>
            <a:r>
              <a:rPr lang="en-GB" sz="2400" dirty="0">
                <a:solidFill>
                  <a:srgbClr val="00B050"/>
                </a:solidFill>
              </a:rPr>
              <a:t>verb,</a:t>
            </a:r>
            <a:r>
              <a:rPr lang="en-GB" sz="2400" dirty="0">
                <a:solidFill>
                  <a:srgbClr val="FFC000"/>
                </a:solidFill>
              </a:rPr>
              <a:t> </a:t>
            </a:r>
            <a:r>
              <a:rPr lang="en-GB" sz="2400" dirty="0">
                <a:solidFill>
                  <a:srgbClr val="4F81BD"/>
                </a:solidFill>
              </a:rPr>
              <a:t>‘danglin</a:t>
            </a:r>
            <a:r>
              <a:rPr lang="en-GB" sz="2400" dirty="0">
                <a:solidFill>
                  <a:srgbClr val="0070C0"/>
                </a:solidFill>
              </a:rPr>
              <a:t>g’. </a:t>
            </a:r>
            <a:r>
              <a:rPr lang="en-GB" sz="2400" dirty="0">
                <a:solidFill>
                  <a:srgbClr val="7030A0"/>
                </a:solidFill>
              </a:rPr>
              <a:t>This gives a vivid visual image for a reader because …</a:t>
            </a:r>
          </a:p>
        </p:txBody>
      </p:sp>
      <p:sp>
        <p:nvSpPr>
          <p:cNvPr id="8" name="TextBox 7">
            <a:extLst>
              <a:ext uri="{FF2B5EF4-FFF2-40B4-BE49-F238E27FC236}">
                <a16:creationId xmlns:a16="http://schemas.microsoft.com/office/drawing/2014/main" id="{6155D329-03B5-46B6-99FC-71A6760ED3C7}"/>
              </a:ext>
            </a:extLst>
          </p:cNvPr>
          <p:cNvSpPr txBox="1"/>
          <p:nvPr/>
        </p:nvSpPr>
        <p:spPr>
          <a:xfrm>
            <a:off x="6732240" y="2204864"/>
            <a:ext cx="2139047" cy="193899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2400" b="1" dirty="0">
                <a:solidFill>
                  <a:srgbClr val="FF0000"/>
                </a:solidFill>
              </a:rPr>
              <a:t>P – point</a:t>
            </a:r>
          </a:p>
          <a:p>
            <a:r>
              <a:rPr lang="en-GB" sz="2400" b="1" dirty="0">
                <a:solidFill>
                  <a:srgbClr val="0070C0"/>
                </a:solidFill>
              </a:rPr>
              <a:t>E – evidence</a:t>
            </a:r>
          </a:p>
          <a:p>
            <a:r>
              <a:rPr lang="en-GB" sz="2400" b="1" dirty="0">
                <a:solidFill>
                  <a:srgbClr val="00B050"/>
                </a:solidFill>
              </a:rPr>
              <a:t>T – technique</a:t>
            </a:r>
          </a:p>
          <a:p>
            <a:r>
              <a:rPr lang="en-GB" sz="2400" b="1" dirty="0">
                <a:solidFill>
                  <a:srgbClr val="FFC000"/>
                </a:solidFill>
              </a:rPr>
              <a:t>E – explanation</a:t>
            </a:r>
          </a:p>
          <a:p>
            <a:r>
              <a:rPr lang="en-GB" sz="2400" b="1" dirty="0">
                <a:solidFill>
                  <a:srgbClr val="7030A0"/>
                </a:solidFill>
              </a:rPr>
              <a:t>R - Reader</a:t>
            </a:r>
          </a:p>
        </p:txBody>
      </p:sp>
      <p:pic>
        <p:nvPicPr>
          <p:cNvPr id="2" name="Audio 1">
            <a:hlinkClick r:id="" action="ppaction://media"/>
            <a:extLst>
              <a:ext uri="{FF2B5EF4-FFF2-40B4-BE49-F238E27FC236}">
                <a16:creationId xmlns:a16="http://schemas.microsoft.com/office/drawing/2014/main" id="{8E29BF9D-63DE-4681-9014-963AB401F0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61382620"/>
      </p:ext>
    </p:extLst>
  </p:cSld>
  <p:clrMapOvr>
    <a:masterClrMapping/>
  </p:clrMapOvr>
  <mc:AlternateContent xmlns:mc="http://schemas.openxmlformats.org/markup-compatibility/2006">
    <mc:Choice xmlns:p14="http://schemas.microsoft.com/office/powerpoint/2010/main" Requires="p14">
      <p:transition spd="slow" p14:dur="2000" advTm="82873"/>
    </mc:Choice>
    <mc:Fallback>
      <p:transition spd="slow" advTm="82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464" y="1124744"/>
            <a:ext cx="6563072" cy="3442394"/>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GB" sz="3200" dirty="0">
                <a:latin typeface="+mn-lt"/>
              </a:rPr>
              <a:t>Task: Using your annotations write two of your own </a:t>
            </a:r>
            <a:r>
              <a:rPr lang="en-GB" sz="3200" dirty="0">
                <a:solidFill>
                  <a:srgbClr val="FF0000"/>
                </a:solidFill>
                <a:latin typeface="+mn-lt"/>
              </a:rPr>
              <a:t>P.</a:t>
            </a:r>
            <a:r>
              <a:rPr lang="en-GB" sz="3200" dirty="0">
                <a:solidFill>
                  <a:schemeClr val="accent1"/>
                </a:solidFill>
                <a:latin typeface="+mn-lt"/>
              </a:rPr>
              <a:t>E.</a:t>
            </a:r>
            <a:r>
              <a:rPr lang="en-GB" sz="3200" dirty="0">
                <a:solidFill>
                  <a:srgbClr val="00B050"/>
                </a:solidFill>
                <a:latin typeface="+mn-lt"/>
              </a:rPr>
              <a:t>T.</a:t>
            </a:r>
            <a:r>
              <a:rPr lang="en-GB" sz="3200" dirty="0">
                <a:solidFill>
                  <a:srgbClr val="FFC000"/>
                </a:solidFill>
                <a:latin typeface="+mn-lt"/>
              </a:rPr>
              <a:t>E.</a:t>
            </a:r>
            <a:r>
              <a:rPr lang="en-GB" sz="3200" dirty="0">
                <a:solidFill>
                  <a:srgbClr val="7030A0"/>
                </a:solidFill>
                <a:latin typeface="+mn-lt"/>
              </a:rPr>
              <a:t>R </a:t>
            </a:r>
            <a:r>
              <a:rPr lang="en-GB" sz="3200" dirty="0">
                <a:latin typeface="+mn-lt"/>
              </a:rPr>
              <a:t>paragraphs answering the question: </a:t>
            </a:r>
            <a:br>
              <a:rPr lang="en-GB" sz="3200" dirty="0">
                <a:latin typeface="+mn-lt"/>
              </a:rPr>
            </a:br>
            <a:br>
              <a:rPr lang="en-GB" sz="3200" b="1" dirty="0">
                <a:latin typeface="+mn-lt"/>
              </a:rPr>
            </a:br>
            <a:r>
              <a:rPr lang="en-GB" sz="3200" b="1" dirty="0">
                <a:latin typeface="+mn-lt"/>
              </a:rPr>
              <a:t>How does the writer use language to describe Francis and evoke empathy from a reader? </a:t>
            </a:r>
          </a:p>
        </p:txBody>
      </p:sp>
      <p:pic>
        <p:nvPicPr>
          <p:cNvPr id="3" name="Audio 2">
            <a:hlinkClick r:id="" action="ppaction://media"/>
            <a:extLst>
              <a:ext uri="{FF2B5EF4-FFF2-40B4-BE49-F238E27FC236}">
                <a16:creationId xmlns:a16="http://schemas.microsoft.com/office/drawing/2014/main" id="{489B2673-B50B-40A2-BB90-629D9FF549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61695901"/>
      </p:ext>
    </p:extLst>
  </p:cSld>
  <p:clrMapOvr>
    <a:masterClrMapping/>
  </p:clrMapOvr>
  <mc:AlternateContent xmlns:mc="http://schemas.openxmlformats.org/markup-compatibility/2006">
    <mc:Choice xmlns:p14="http://schemas.microsoft.com/office/powerpoint/2010/main" Requires="p14">
      <p:transition spd="slow" p14:dur="2000" advTm="90650"/>
    </mc:Choice>
    <mc:Fallback>
      <p:transition spd="slow" advTm="9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18FCA-6210-4DCE-859F-75FC13385D2E}"/>
              </a:ext>
            </a:extLst>
          </p:cNvPr>
          <p:cNvPicPr>
            <a:picLocks noChangeAspect="1"/>
          </p:cNvPicPr>
          <p:nvPr/>
        </p:nvPicPr>
        <p:blipFill>
          <a:blip r:embed="rId4"/>
          <a:stretch>
            <a:fillRect/>
          </a:stretch>
        </p:blipFill>
        <p:spPr>
          <a:xfrm>
            <a:off x="621449" y="1475062"/>
            <a:ext cx="7901101" cy="3907875"/>
          </a:xfrm>
          <a:prstGeom prst="rect">
            <a:avLst/>
          </a:prstGeom>
        </p:spPr>
      </p:pic>
      <p:pic>
        <p:nvPicPr>
          <p:cNvPr id="5" name="Picture 4">
            <a:extLst>
              <a:ext uri="{FF2B5EF4-FFF2-40B4-BE49-F238E27FC236}">
                <a16:creationId xmlns:a16="http://schemas.microsoft.com/office/drawing/2014/main" id="{9F616D6B-FD5A-45CD-98A4-0BB7B2F76905}"/>
              </a:ext>
            </a:extLst>
          </p:cNvPr>
          <p:cNvPicPr>
            <a:picLocks noChangeAspect="1"/>
          </p:cNvPicPr>
          <p:nvPr/>
        </p:nvPicPr>
        <p:blipFill>
          <a:blip r:embed="rId5"/>
          <a:stretch>
            <a:fillRect/>
          </a:stretch>
        </p:blipFill>
        <p:spPr>
          <a:xfrm>
            <a:off x="444649" y="188640"/>
            <a:ext cx="8254699" cy="1176630"/>
          </a:xfrm>
          <a:prstGeom prst="rect">
            <a:avLst/>
          </a:prstGeom>
        </p:spPr>
      </p:pic>
      <p:sp>
        <p:nvSpPr>
          <p:cNvPr id="7" name="TextBox 6">
            <a:extLst>
              <a:ext uri="{FF2B5EF4-FFF2-40B4-BE49-F238E27FC236}">
                <a16:creationId xmlns:a16="http://schemas.microsoft.com/office/drawing/2014/main" id="{9379A80E-FFF0-4C98-AE05-304840F27D1A}"/>
              </a:ext>
            </a:extLst>
          </p:cNvPr>
          <p:cNvSpPr txBox="1"/>
          <p:nvPr/>
        </p:nvSpPr>
        <p:spPr>
          <a:xfrm>
            <a:off x="2267744" y="5877272"/>
            <a:ext cx="6542945"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2000" dirty="0"/>
              <a:t>When you’ve finished, click to see the answers (no cheating!)</a:t>
            </a:r>
          </a:p>
        </p:txBody>
      </p:sp>
      <p:pic>
        <p:nvPicPr>
          <p:cNvPr id="3" name="Audio 2">
            <a:hlinkClick r:id="" action="ppaction://media"/>
            <a:extLst>
              <a:ext uri="{FF2B5EF4-FFF2-40B4-BE49-F238E27FC236}">
                <a16:creationId xmlns:a16="http://schemas.microsoft.com/office/drawing/2014/main" id="{8ABBCAEC-6D0B-41E6-819F-2C290FA3B4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26719282"/>
      </p:ext>
    </p:extLst>
  </p:cSld>
  <p:clrMapOvr>
    <a:masterClrMapping/>
  </p:clrMapOvr>
  <mc:AlternateContent xmlns:mc="http://schemas.openxmlformats.org/markup-compatibility/2006">
    <mc:Choice xmlns:p14="http://schemas.microsoft.com/office/powerpoint/2010/main" Requires="p14">
      <p:transition spd="slow" p14:dur="2000" advTm="28201"/>
    </mc:Choice>
    <mc:Fallback>
      <p:transition spd="slow" advTm="28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BA6B64-7164-4901-A7AB-7D686EDC7CC2}"/>
              </a:ext>
            </a:extLst>
          </p:cNvPr>
          <p:cNvPicPr>
            <a:picLocks noChangeAspect="1"/>
          </p:cNvPicPr>
          <p:nvPr/>
        </p:nvPicPr>
        <p:blipFill>
          <a:blip r:embed="rId4"/>
          <a:stretch>
            <a:fillRect/>
          </a:stretch>
        </p:blipFill>
        <p:spPr>
          <a:xfrm>
            <a:off x="679366" y="908720"/>
            <a:ext cx="7785267" cy="5712447"/>
          </a:xfrm>
          <a:prstGeom prst="rect">
            <a:avLst/>
          </a:prstGeom>
        </p:spPr>
      </p:pic>
      <p:pic>
        <p:nvPicPr>
          <p:cNvPr id="5" name="Picture 4">
            <a:extLst>
              <a:ext uri="{FF2B5EF4-FFF2-40B4-BE49-F238E27FC236}">
                <a16:creationId xmlns:a16="http://schemas.microsoft.com/office/drawing/2014/main" id="{17F5E529-5DE8-433B-B4D1-80AF7DBEF190}"/>
              </a:ext>
            </a:extLst>
          </p:cNvPr>
          <p:cNvPicPr>
            <a:picLocks noChangeAspect="1"/>
          </p:cNvPicPr>
          <p:nvPr/>
        </p:nvPicPr>
        <p:blipFill>
          <a:blip r:embed="rId5"/>
          <a:stretch>
            <a:fillRect/>
          </a:stretch>
        </p:blipFill>
        <p:spPr>
          <a:xfrm>
            <a:off x="229396" y="0"/>
            <a:ext cx="8254699" cy="1176630"/>
          </a:xfrm>
          <a:prstGeom prst="rect">
            <a:avLst/>
          </a:prstGeom>
        </p:spPr>
      </p:pic>
      <p:pic>
        <p:nvPicPr>
          <p:cNvPr id="2" name="Audio 1">
            <a:hlinkClick r:id="" action="ppaction://media"/>
            <a:extLst>
              <a:ext uri="{FF2B5EF4-FFF2-40B4-BE49-F238E27FC236}">
                <a16:creationId xmlns:a16="http://schemas.microsoft.com/office/drawing/2014/main" id="{8B3C40BF-F38D-4B97-9C58-4E2E278588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8083218"/>
      </p:ext>
    </p:extLst>
  </p:cSld>
  <p:clrMapOvr>
    <a:masterClrMapping/>
  </p:clrMapOvr>
  <mc:AlternateContent xmlns:mc="http://schemas.openxmlformats.org/markup-compatibility/2006">
    <mc:Choice xmlns:p14="http://schemas.microsoft.com/office/powerpoint/2010/main" Requires="p14">
      <p:transition spd="slow" p14:dur="2000" advTm="13971"/>
    </mc:Choice>
    <mc:Fallback>
      <p:transition spd="slow" advTm="13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51720" y="1772816"/>
            <a:ext cx="4608512" cy="25202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3600" dirty="0">
                <a:solidFill>
                  <a:schemeClr val="tx1"/>
                </a:solidFill>
              </a:rPr>
              <a:t>How does the writer try and create sympathy for Francis?</a:t>
            </a:r>
          </a:p>
        </p:txBody>
      </p:sp>
      <p:sp>
        <p:nvSpPr>
          <p:cNvPr id="7" name="Rectangle 6">
            <a:extLst>
              <a:ext uri="{FF2B5EF4-FFF2-40B4-BE49-F238E27FC236}">
                <a16:creationId xmlns:a16="http://schemas.microsoft.com/office/drawing/2014/main" id="{980E7CA5-A72C-4975-A066-9ABAC0D59E1B}"/>
              </a:ext>
            </a:extLst>
          </p:cNvPr>
          <p:cNvSpPr/>
          <p:nvPr/>
        </p:nvSpPr>
        <p:spPr>
          <a:xfrm>
            <a:off x="1187624" y="5157192"/>
            <a:ext cx="7704856" cy="523220"/>
          </a:xfrm>
          <a:prstGeom prst="rect">
            <a:avLst/>
          </a:prstGeom>
        </p:spPr>
        <p:txBody>
          <a:bodyPr wrap="square">
            <a:spAutoFit/>
          </a:bodyPr>
          <a:lstStyle/>
          <a:p>
            <a:r>
              <a:rPr lang="en-GB" sz="2800" dirty="0"/>
              <a:t>Let’s look again at the first page of the novel:</a:t>
            </a:r>
          </a:p>
        </p:txBody>
      </p:sp>
      <p:sp>
        <p:nvSpPr>
          <p:cNvPr id="8" name="TextBox 7">
            <a:extLst>
              <a:ext uri="{FF2B5EF4-FFF2-40B4-BE49-F238E27FC236}">
                <a16:creationId xmlns:a16="http://schemas.microsoft.com/office/drawing/2014/main" id="{827181E2-3987-4100-BFE6-0E253075DD01}"/>
              </a:ext>
            </a:extLst>
          </p:cNvPr>
          <p:cNvSpPr txBox="1"/>
          <p:nvPr/>
        </p:nvSpPr>
        <p:spPr>
          <a:xfrm>
            <a:off x="539552" y="620688"/>
            <a:ext cx="2703817" cy="523220"/>
          </a:xfrm>
          <a:prstGeom prst="rect">
            <a:avLst/>
          </a:prstGeom>
          <a:noFill/>
        </p:spPr>
        <p:txBody>
          <a:bodyPr wrap="none" rtlCol="0">
            <a:spAutoFit/>
          </a:bodyPr>
          <a:lstStyle/>
          <a:p>
            <a:r>
              <a:rPr lang="en-GB" sz="2800" u="sng" dirty="0"/>
              <a:t>Today’s question:</a:t>
            </a:r>
          </a:p>
        </p:txBody>
      </p:sp>
      <p:pic>
        <p:nvPicPr>
          <p:cNvPr id="10" name="Audio 9">
            <a:hlinkClick r:id="" action="ppaction://media"/>
            <a:extLst>
              <a:ext uri="{FF2B5EF4-FFF2-40B4-BE49-F238E27FC236}">
                <a16:creationId xmlns:a16="http://schemas.microsoft.com/office/drawing/2014/main" id="{B7E69FC7-0488-48BE-BEAF-C9A63C95C7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18527753"/>
      </p:ext>
    </p:extLst>
  </p:cSld>
  <p:clrMapOvr>
    <a:masterClrMapping/>
  </p:clrMapOvr>
  <mc:AlternateContent xmlns:mc="http://schemas.openxmlformats.org/markup-compatibility/2006" xmlns:p14="http://schemas.microsoft.com/office/powerpoint/2010/main">
    <mc:Choice Requires="p14">
      <p:transition spd="slow" p14:dur="2000" advTm="38635"/>
    </mc:Choice>
    <mc:Fallback xmlns="">
      <p:transition spd="slow" advTm="38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427" y="1704982"/>
            <a:ext cx="8568952" cy="40318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600" dirty="0"/>
              <a:t>My name is Francis Joseph Cassavant and I have just returned to Frenchtown in Monument and the war is over and I have no face.</a:t>
            </a:r>
          </a:p>
          <a:p>
            <a:r>
              <a:rPr lang="en-GB" sz="1600" dirty="0"/>
              <a:t>Oh, I have eyes because I can see and ear-drums because I can hear but no ears to speak of, just bits of dangling flesh. But that’s fine, like Dr Abrams says, because it’s sight and hearing that count and I was not handsome to begin with. He was joking, of course. He was always trying to make me laugh.</a:t>
            </a:r>
          </a:p>
          <a:p>
            <a:r>
              <a:rPr lang="en-GB" sz="1600" dirty="0"/>
              <a:t>If anything bothers me, it’s my nose. Or, rather, the absence of my nose. My nostrils are like two small caves and they sometimes get blocked and I have to breathe through my mouth. This dries up my throat and makes it hard for me to swallow. I also become hoarse and cough a lot. My teeth are gone but my jaw is intact and my gums are firm so it’s possible for me to wear dentures. In the past few weeks, my gums began to shrink, however, and the dentures have become loose and they click when I talk and slip around inside my mouth.</a:t>
            </a:r>
          </a:p>
          <a:p>
            <a:r>
              <a:rPr lang="en-GB" sz="1600" dirty="0"/>
              <a:t>I have no eyebrows, but eyebrows are minor, really. I do have cheeks. Sort of. I mean, the skin that forms my cheeks was grafted from my thighs and has taken a long time to heal. My thighs sting when my pants rub against them. Dr Abrams says that all my skin will heal in time and my cheeks will someday be as smooth as a baby’s arse. That’s the way he pronounced it: arse. In the meantime, he said, don’t expect anybody to select you for a dance when it’s the Girls’ Choice at the Canteen.</a:t>
            </a:r>
          </a:p>
        </p:txBody>
      </p:sp>
      <p:sp>
        <p:nvSpPr>
          <p:cNvPr id="3" name="Rectangle 2"/>
          <p:cNvSpPr/>
          <p:nvPr/>
        </p:nvSpPr>
        <p:spPr>
          <a:xfrm>
            <a:off x="357242" y="188640"/>
            <a:ext cx="856895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How does the writer use language to describe Francis and evoke empathy from a reader? </a:t>
            </a:r>
          </a:p>
        </p:txBody>
      </p:sp>
      <p:sp>
        <p:nvSpPr>
          <p:cNvPr id="6" name="TextBox 5">
            <a:extLst>
              <a:ext uri="{FF2B5EF4-FFF2-40B4-BE49-F238E27FC236}">
                <a16:creationId xmlns:a16="http://schemas.microsoft.com/office/drawing/2014/main" id="{CE9CA122-1540-4D18-B629-F659D820DCBF}"/>
              </a:ext>
            </a:extLst>
          </p:cNvPr>
          <p:cNvSpPr txBox="1"/>
          <p:nvPr/>
        </p:nvSpPr>
        <p:spPr>
          <a:xfrm>
            <a:off x="357242" y="1335650"/>
            <a:ext cx="1938800" cy="369332"/>
          </a:xfrm>
          <a:prstGeom prst="rect">
            <a:avLst/>
          </a:prstGeom>
          <a:noFill/>
        </p:spPr>
        <p:txBody>
          <a:bodyPr wrap="none" rtlCol="0">
            <a:spAutoFit/>
          </a:bodyPr>
          <a:lstStyle/>
          <a:p>
            <a:r>
              <a:rPr lang="en-GB" dirty="0"/>
              <a:t>Let’s read the text:</a:t>
            </a:r>
          </a:p>
        </p:txBody>
      </p:sp>
      <p:sp>
        <p:nvSpPr>
          <p:cNvPr id="7" name="TextBox 6">
            <a:extLst>
              <a:ext uri="{FF2B5EF4-FFF2-40B4-BE49-F238E27FC236}">
                <a16:creationId xmlns:a16="http://schemas.microsoft.com/office/drawing/2014/main" id="{C2BE3247-D041-4FC6-90C1-27E409AD6367}"/>
              </a:ext>
            </a:extLst>
          </p:cNvPr>
          <p:cNvSpPr txBox="1"/>
          <p:nvPr/>
        </p:nvSpPr>
        <p:spPr>
          <a:xfrm>
            <a:off x="357242" y="5783420"/>
            <a:ext cx="8176190"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dirty="0"/>
              <a:t>Now take a few minutes to highlight or note down anything which makes you feel sympathy for Francis. When you are ready to move on, just click your mouse or press the space bar.</a:t>
            </a:r>
          </a:p>
        </p:txBody>
      </p:sp>
      <p:pic>
        <p:nvPicPr>
          <p:cNvPr id="4" name="Audio 3">
            <a:hlinkClick r:id="" action="ppaction://media"/>
            <a:extLst>
              <a:ext uri="{FF2B5EF4-FFF2-40B4-BE49-F238E27FC236}">
                <a16:creationId xmlns:a16="http://schemas.microsoft.com/office/drawing/2014/main" id="{1AF41BA0-7C1E-46C5-9239-4DD80A5C41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23417616"/>
      </p:ext>
    </p:extLst>
  </p:cSld>
  <p:clrMapOvr>
    <a:masterClrMapping/>
  </p:clrMapOvr>
  <mc:AlternateContent xmlns:mc="http://schemas.openxmlformats.org/markup-compatibility/2006">
    <mc:Choice xmlns:p14="http://schemas.microsoft.com/office/powerpoint/2010/main" Requires="p14">
      <p:transition spd="slow" p14:dur="2000" advTm="84901"/>
    </mc:Choice>
    <mc:Fallback>
      <p:transition spd="slow" advTm="84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B29248-4E0D-4C19-A1FC-FD492E78B4F9}"/>
              </a:ext>
            </a:extLst>
          </p:cNvPr>
          <p:cNvSpPr/>
          <p:nvPr/>
        </p:nvSpPr>
        <p:spPr>
          <a:xfrm>
            <a:off x="251520" y="1052736"/>
            <a:ext cx="8640960" cy="535531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dirty="0"/>
              <a:t>My name is Francis Joseph </a:t>
            </a:r>
            <a:r>
              <a:rPr lang="en-GB" dirty="0" err="1"/>
              <a:t>Cassavant</a:t>
            </a:r>
            <a:r>
              <a:rPr lang="en-GB" dirty="0"/>
              <a:t> and I have just returned to Frenchtown in Monument and the war is over and </a:t>
            </a:r>
            <a:r>
              <a:rPr lang="en-GB" dirty="0">
                <a:highlight>
                  <a:srgbClr val="FFFF00"/>
                </a:highlight>
              </a:rPr>
              <a:t>I have no face</a:t>
            </a:r>
            <a:r>
              <a:rPr lang="en-GB" dirty="0"/>
              <a:t>.</a:t>
            </a:r>
          </a:p>
          <a:p>
            <a:r>
              <a:rPr lang="en-GB" dirty="0"/>
              <a:t>Oh, I have eyes because I can see and ear-drums because I can hear but no ears to speak of, </a:t>
            </a:r>
            <a:r>
              <a:rPr lang="en-GB" dirty="0">
                <a:highlight>
                  <a:srgbClr val="FFFF00"/>
                </a:highlight>
              </a:rPr>
              <a:t>just bits of dangling flesh</a:t>
            </a:r>
            <a:r>
              <a:rPr lang="en-GB" dirty="0"/>
              <a:t>. But that’s fine, like Dr Abrams says, because it’s sight and hearing that count and I was not handsome to begin with. He was joking, of course. He was always trying to make me laugh.</a:t>
            </a:r>
          </a:p>
          <a:p>
            <a:r>
              <a:rPr lang="en-GB" dirty="0"/>
              <a:t>If anything bothers me, it’s my nose. Or, rather, the absence of my nose. </a:t>
            </a:r>
            <a:r>
              <a:rPr lang="en-GB" dirty="0">
                <a:highlight>
                  <a:srgbClr val="FFFF00"/>
                </a:highlight>
              </a:rPr>
              <a:t>My nostrils are like two small caves</a:t>
            </a:r>
            <a:r>
              <a:rPr lang="en-GB" dirty="0"/>
              <a:t> and they sometimes get blocked and I have to breathe through my mouth. This dries up my throat and makes it hard for me to swallow. I also become hoarse and cough a lot. My teeth are gone but my jaw is intact and my gums are firm so it’s possible for me to wear dentures. In the past few weeks, my gums began to shrink, however, and the dentures have become loose and they click when I talk and slip around inside my mouth.</a:t>
            </a:r>
          </a:p>
          <a:p>
            <a:r>
              <a:rPr lang="en-GB" dirty="0"/>
              <a:t>I have no eyebrows, but eyebrows are minor, really. </a:t>
            </a:r>
            <a:r>
              <a:rPr lang="en-GB" dirty="0">
                <a:highlight>
                  <a:srgbClr val="FFFF00"/>
                </a:highlight>
              </a:rPr>
              <a:t>I do have cheeks. Sort of</a:t>
            </a:r>
            <a:r>
              <a:rPr lang="en-GB" dirty="0"/>
              <a:t>. I mean, the skin that forms my cheeks was grafted from my thighs and has taken a long time to heal. My thighs sting when my pants rub against them. Dr Abrams says that all my skin will heal in time and my cheeks will someday be as smooth as a baby’s arse. That’s the way he pronounced it: arse. In the meantime, he said, don’t expect anybody to select you for a dance when it’s the Girls’ Choice at the Canteen.</a:t>
            </a:r>
          </a:p>
        </p:txBody>
      </p:sp>
      <p:sp>
        <p:nvSpPr>
          <p:cNvPr id="5" name="TextBox 4">
            <a:extLst>
              <a:ext uri="{FF2B5EF4-FFF2-40B4-BE49-F238E27FC236}">
                <a16:creationId xmlns:a16="http://schemas.microsoft.com/office/drawing/2014/main" id="{4A63F924-053F-4406-B33B-57A0B5A6061F}"/>
              </a:ext>
            </a:extLst>
          </p:cNvPr>
          <p:cNvSpPr txBox="1"/>
          <p:nvPr/>
        </p:nvSpPr>
        <p:spPr>
          <a:xfrm>
            <a:off x="395536" y="476672"/>
            <a:ext cx="3733714" cy="369332"/>
          </a:xfrm>
          <a:prstGeom prst="rect">
            <a:avLst/>
          </a:prstGeom>
          <a:noFill/>
        </p:spPr>
        <p:txBody>
          <a:bodyPr wrap="none" rtlCol="0">
            <a:spAutoFit/>
          </a:bodyPr>
          <a:lstStyle/>
          <a:p>
            <a:r>
              <a:rPr lang="en-GB" dirty="0"/>
              <a:t>Let’s look at some examples together:</a:t>
            </a:r>
          </a:p>
        </p:txBody>
      </p:sp>
      <p:pic>
        <p:nvPicPr>
          <p:cNvPr id="2" name="Audio 1">
            <a:hlinkClick r:id="" action="ppaction://media"/>
            <a:extLst>
              <a:ext uri="{FF2B5EF4-FFF2-40B4-BE49-F238E27FC236}">
                <a16:creationId xmlns:a16="http://schemas.microsoft.com/office/drawing/2014/main" id="{AFF66F5D-696A-4ED8-AADF-85A87F63C0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31827994"/>
      </p:ext>
    </p:extLst>
  </p:cSld>
  <p:clrMapOvr>
    <a:masterClrMapping/>
  </p:clrMapOvr>
  <mc:AlternateContent xmlns:mc="http://schemas.openxmlformats.org/markup-compatibility/2006">
    <mc:Choice xmlns:p14="http://schemas.microsoft.com/office/powerpoint/2010/main" Requires="p14">
      <p:transition spd="slow" p14:dur="2000" advTm="35996"/>
    </mc:Choice>
    <mc:Fallback>
      <p:transition spd="slow" advTm="35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B4A228-E839-4200-8B0A-12F84E01BDBB}"/>
              </a:ext>
            </a:extLst>
          </p:cNvPr>
          <p:cNvSpPr/>
          <p:nvPr/>
        </p:nvSpPr>
        <p:spPr>
          <a:xfrm>
            <a:off x="674514" y="614055"/>
            <a:ext cx="7704856" cy="1015663"/>
          </a:xfrm>
          <a:prstGeom prst="rect">
            <a:avLst/>
          </a:prstGeom>
        </p:spPr>
        <p:txBody>
          <a:bodyPr wrap="square">
            <a:spAutoFit/>
          </a:bodyPr>
          <a:lstStyle/>
          <a:p>
            <a:r>
              <a:rPr lang="en-GB" sz="2000" dirty="0">
                <a:solidFill>
                  <a:srgbClr val="FF0000"/>
                </a:solidFill>
              </a:rPr>
              <a:t>“I have no face.”</a:t>
            </a:r>
          </a:p>
          <a:p>
            <a:r>
              <a:rPr lang="en-GB" sz="2000" dirty="0"/>
              <a:t>A face gives identity; a reader would find this shocking. It’s a very short sentence which tells the absolute truth as Francis sees it.</a:t>
            </a:r>
          </a:p>
        </p:txBody>
      </p:sp>
      <p:pic>
        <p:nvPicPr>
          <p:cNvPr id="2" name="Audio 1">
            <a:hlinkClick r:id="" action="ppaction://media"/>
            <a:extLst>
              <a:ext uri="{FF2B5EF4-FFF2-40B4-BE49-F238E27FC236}">
                <a16:creationId xmlns:a16="http://schemas.microsoft.com/office/drawing/2014/main" id="{52541950-F638-4E9F-B3C3-5D3A32B90C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14406694"/>
      </p:ext>
    </p:extLst>
  </p:cSld>
  <p:clrMapOvr>
    <a:masterClrMapping/>
  </p:clrMapOvr>
  <mc:AlternateContent xmlns:mc="http://schemas.openxmlformats.org/markup-compatibility/2006">
    <mc:Choice xmlns:p14="http://schemas.microsoft.com/office/powerpoint/2010/main" Requires="p14">
      <p:transition spd="slow" p14:dur="2000" advTm="34407"/>
    </mc:Choice>
    <mc:Fallback>
      <p:transition spd="slow" advTm="34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B4A228-E839-4200-8B0A-12F84E01BDBB}"/>
              </a:ext>
            </a:extLst>
          </p:cNvPr>
          <p:cNvSpPr/>
          <p:nvPr/>
        </p:nvSpPr>
        <p:spPr>
          <a:xfrm>
            <a:off x="674514" y="614055"/>
            <a:ext cx="7704856" cy="1015663"/>
          </a:xfrm>
          <a:prstGeom prst="rect">
            <a:avLst/>
          </a:prstGeom>
        </p:spPr>
        <p:txBody>
          <a:bodyPr wrap="square">
            <a:spAutoFit/>
          </a:bodyPr>
          <a:lstStyle/>
          <a:p>
            <a:r>
              <a:rPr lang="en-GB" sz="2000" dirty="0">
                <a:solidFill>
                  <a:srgbClr val="FF0000"/>
                </a:solidFill>
              </a:rPr>
              <a:t>“I have no face.”</a:t>
            </a:r>
          </a:p>
          <a:p>
            <a:r>
              <a:rPr lang="en-GB" sz="2000" dirty="0"/>
              <a:t>A face gives identity; a reader would find this shocking. It’s a very short sentence which tells the absolute truth as Francis sees it.</a:t>
            </a:r>
          </a:p>
        </p:txBody>
      </p:sp>
      <p:sp>
        <p:nvSpPr>
          <p:cNvPr id="5" name="Rectangle 4">
            <a:extLst>
              <a:ext uri="{FF2B5EF4-FFF2-40B4-BE49-F238E27FC236}">
                <a16:creationId xmlns:a16="http://schemas.microsoft.com/office/drawing/2014/main" id="{C08309D5-A8F5-4CDC-B5EC-290946652044}"/>
              </a:ext>
            </a:extLst>
          </p:cNvPr>
          <p:cNvSpPr/>
          <p:nvPr/>
        </p:nvSpPr>
        <p:spPr>
          <a:xfrm>
            <a:off x="688184" y="1977896"/>
            <a:ext cx="8579080" cy="984885"/>
          </a:xfrm>
          <a:prstGeom prst="rect">
            <a:avLst/>
          </a:prstGeom>
        </p:spPr>
        <p:txBody>
          <a:bodyPr wrap="none">
            <a:spAutoFit/>
          </a:bodyPr>
          <a:lstStyle/>
          <a:p>
            <a:r>
              <a:rPr lang="en-GB" sz="2000" dirty="0">
                <a:solidFill>
                  <a:srgbClr val="FF0000"/>
                </a:solidFill>
              </a:rPr>
              <a:t>His ears are “just bits of dangling flesh”</a:t>
            </a:r>
          </a:p>
          <a:p>
            <a:r>
              <a:rPr lang="en-GB" sz="2000" dirty="0"/>
              <a:t>The powerful verb, ‘dangling’ helps to give a vivid picture, it is emotive language.</a:t>
            </a:r>
          </a:p>
          <a:p>
            <a:endParaRPr lang="en-GB" dirty="0"/>
          </a:p>
        </p:txBody>
      </p:sp>
      <p:pic>
        <p:nvPicPr>
          <p:cNvPr id="2" name="Audio 1">
            <a:hlinkClick r:id="" action="ppaction://media"/>
            <a:extLst>
              <a:ext uri="{FF2B5EF4-FFF2-40B4-BE49-F238E27FC236}">
                <a16:creationId xmlns:a16="http://schemas.microsoft.com/office/drawing/2014/main" id="{718A04C2-AC84-4178-9E48-4B871182E4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03484364"/>
      </p:ext>
    </p:extLst>
  </p:cSld>
  <p:clrMapOvr>
    <a:masterClrMapping/>
  </p:clrMapOvr>
  <mc:AlternateContent xmlns:mc="http://schemas.openxmlformats.org/markup-compatibility/2006">
    <mc:Choice xmlns:p14="http://schemas.microsoft.com/office/powerpoint/2010/main" Requires="p14">
      <p:transition spd="slow" p14:dur="2000" advTm="48384"/>
    </mc:Choice>
    <mc:Fallback>
      <p:transition spd="slow" advTm="48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B4A228-E839-4200-8B0A-12F84E01BDBB}"/>
              </a:ext>
            </a:extLst>
          </p:cNvPr>
          <p:cNvSpPr/>
          <p:nvPr/>
        </p:nvSpPr>
        <p:spPr>
          <a:xfrm>
            <a:off x="674514" y="614055"/>
            <a:ext cx="7704856" cy="1015663"/>
          </a:xfrm>
          <a:prstGeom prst="rect">
            <a:avLst/>
          </a:prstGeom>
        </p:spPr>
        <p:txBody>
          <a:bodyPr wrap="square">
            <a:spAutoFit/>
          </a:bodyPr>
          <a:lstStyle/>
          <a:p>
            <a:r>
              <a:rPr lang="en-GB" sz="2000" dirty="0">
                <a:solidFill>
                  <a:srgbClr val="FF0000"/>
                </a:solidFill>
              </a:rPr>
              <a:t>“I have no face.”</a:t>
            </a:r>
          </a:p>
          <a:p>
            <a:r>
              <a:rPr lang="en-GB" sz="2000" dirty="0"/>
              <a:t>A face gives identity; a reader would find this shocking. It’s a very short sentence which tells the absolute truth as Francis sees it.</a:t>
            </a:r>
          </a:p>
        </p:txBody>
      </p:sp>
      <p:sp>
        <p:nvSpPr>
          <p:cNvPr id="5" name="Rectangle 4">
            <a:extLst>
              <a:ext uri="{FF2B5EF4-FFF2-40B4-BE49-F238E27FC236}">
                <a16:creationId xmlns:a16="http://schemas.microsoft.com/office/drawing/2014/main" id="{C08309D5-A8F5-4CDC-B5EC-290946652044}"/>
              </a:ext>
            </a:extLst>
          </p:cNvPr>
          <p:cNvSpPr/>
          <p:nvPr/>
        </p:nvSpPr>
        <p:spPr>
          <a:xfrm>
            <a:off x="688184" y="1977896"/>
            <a:ext cx="8579080" cy="984885"/>
          </a:xfrm>
          <a:prstGeom prst="rect">
            <a:avLst/>
          </a:prstGeom>
        </p:spPr>
        <p:txBody>
          <a:bodyPr wrap="none">
            <a:spAutoFit/>
          </a:bodyPr>
          <a:lstStyle/>
          <a:p>
            <a:r>
              <a:rPr lang="en-GB" sz="2000" dirty="0">
                <a:solidFill>
                  <a:srgbClr val="FF0000"/>
                </a:solidFill>
              </a:rPr>
              <a:t>His ears are “just bits of dangling flesh”</a:t>
            </a:r>
          </a:p>
          <a:p>
            <a:r>
              <a:rPr lang="en-GB" sz="2000" dirty="0"/>
              <a:t>The powerful verb, ‘dangling’ helps to give a vivid picture, it is emotive language.</a:t>
            </a:r>
          </a:p>
          <a:p>
            <a:endParaRPr lang="en-GB" dirty="0"/>
          </a:p>
        </p:txBody>
      </p:sp>
      <p:sp>
        <p:nvSpPr>
          <p:cNvPr id="6" name="Rectangle 5">
            <a:extLst>
              <a:ext uri="{FF2B5EF4-FFF2-40B4-BE49-F238E27FC236}">
                <a16:creationId xmlns:a16="http://schemas.microsoft.com/office/drawing/2014/main" id="{6B5F081B-A6D3-442E-B140-8CF622BAD20B}"/>
              </a:ext>
            </a:extLst>
          </p:cNvPr>
          <p:cNvSpPr/>
          <p:nvPr/>
        </p:nvSpPr>
        <p:spPr>
          <a:xfrm>
            <a:off x="674514" y="3103650"/>
            <a:ext cx="7794972" cy="707886"/>
          </a:xfrm>
          <a:prstGeom prst="rect">
            <a:avLst/>
          </a:prstGeom>
        </p:spPr>
        <p:txBody>
          <a:bodyPr wrap="square">
            <a:spAutoFit/>
          </a:bodyPr>
          <a:lstStyle/>
          <a:p>
            <a:r>
              <a:rPr lang="en-GB" sz="2000" dirty="0">
                <a:solidFill>
                  <a:srgbClr val="FF0000"/>
                </a:solidFill>
              </a:rPr>
              <a:t>“My nostrils are like two small caves”</a:t>
            </a:r>
          </a:p>
          <a:p>
            <a:endParaRPr lang="en-GB" sz="2000" dirty="0"/>
          </a:p>
        </p:txBody>
      </p:sp>
      <p:pic>
        <p:nvPicPr>
          <p:cNvPr id="2" name="Audio 1">
            <a:hlinkClick r:id="" action="ppaction://media"/>
            <a:extLst>
              <a:ext uri="{FF2B5EF4-FFF2-40B4-BE49-F238E27FC236}">
                <a16:creationId xmlns:a16="http://schemas.microsoft.com/office/drawing/2014/main" id="{78B23D03-F323-4F8D-9E62-F58E9B3AE2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2928190"/>
      </p:ext>
    </p:extLst>
  </p:cSld>
  <p:clrMapOvr>
    <a:masterClrMapping/>
  </p:clrMapOvr>
  <mc:AlternateContent xmlns:mc="http://schemas.openxmlformats.org/markup-compatibility/2006">
    <mc:Choice xmlns:p14="http://schemas.microsoft.com/office/powerpoint/2010/main" Requires="p14">
      <p:transition spd="slow" p14:dur="2000" advTm="27523"/>
    </mc:Choice>
    <mc:Fallback>
      <p:transition spd="slow" advTm="27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9767</TotalTime>
  <Words>1582</Words>
  <Application>Microsoft Office PowerPoint</Application>
  <PresentationFormat>On-screen Show (4:3)</PresentationFormat>
  <Paragraphs>69</Paragraphs>
  <Slides>14</Slides>
  <Notes>0</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Using your annotations write two of your own P.E.T.E.R paragraphs answering the question:   How does the writer use language to describe Francis and evoke empathy from a reader?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Heroes by Robert Cormier</dc:title>
  <dc:creator>Deborah Weatherhead</dc:creator>
  <cp:lastModifiedBy>T Burton</cp:lastModifiedBy>
  <cp:revision>164</cp:revision>
  <cp:lastPrinted>2020-01-13T13:32:33Z</cp:lastPrinted>
  <dcterms:created xsi:type="dcterms:W3CDTF">2017-03-28T08:00:42Z</dcterms:created>
  <dcterms:modified xsi:type="dcterms:W3CDTF">2021-01-07T13:49:26Z</dcterms:modified>
</cp:coreProperties>
</file>