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96" r:id="rId2"/>
    <p:sldId id="263"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0A0C-FB2F-4C69-AAEF-AB18FE7394DC}"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2FC9F-8CC1-4153-80C1-125EBC176E34}" type="slidenum">
              <a:rPr lang="en-GB" smtClean="0"/>
              <a:t>‹#›</a:t>
            </a:fld>
            <a:endParaRPr lang="en-GB"/>
          </a:p>
        </p:txBody>
      </p:sp>
    </p:spTree>
    <p:extLst>
      <p:ext uri="{BB962C8B-B14F-4D97-AF65-F5344CB8AC3E}">
        <p14:creationId xmlns:p14="http://schemas.microsoft.com/office/powerpoint/2010/main" val="370234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 lessons all together! But can be expanded upon.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76462-ACB5-4E26-A4F0-8B8C6D024AC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10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266015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13927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15391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BBCAB1-70DB-4DCA-B93C-10C549409C79}" type="slidenum">
              <a:rPr lang="en-GB"/>
              <a:pPr>
                <a:defRPr/>
              </a:pPr>
              <a:t>‹#›</a:t>
            </a:fld>
            <a:endParaRPr lang="en-GB"/>
          </a:p>
        </p:txBody>
      </p:sp>
    </p:spTree>
    <p:extLst>
      <p:ext uri="{BB962C8B-B14F-4D97-AF65-F5344CB8AC3E}">
        <p14:creationId xmlns:p14="http://schemas.microsoft.com/office/powerpoint/2010/main" val="297970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8855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418055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248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7061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116754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10216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89028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14B9C-3DE9-41FF-AB0A-B47E55739196}" type="datetimeFigureOut">
              <a:rPr lang="en-GB" smtClean="0"/>
              <a:t>10/11/2020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62568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14B9C-3DE9-41FF-AB0A-B47E55739196}" type="datetimeFigureOut">
              <a:rPr lang="en-GB" smtClean="0"/>
              <a:t>10/11/2020</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B60E6-78CE-42D0-B3DE-49302C16381B}" type="slidenum">
              <a:rPr lang="en-GB" smtClean="0"/>
              <a:t>‹#›</a:t>
            </a:fld>
            <a:endParaRPr lang="en-GB" dirty="0"/>
          </a:p>
        </p:txBody>
      </p:sp>
    </p:spTree>
    <p:extLst>
      <p:ext uri="{BB962C8B-B14F-4D97-AF65-F5344CB8AC3E}">
        <p14:creationId xmlns:p14="http://schemas.microsoft.com/office/powerpoint/2010/main" val="2700631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692697"/>
            <a:ext cx="7772400" cy="1470025"/>
          </a:xfrm>
        </p:spPr>
        <p:txBody>
          <a:bodyPr/>
          <a:lstStyle/>
          <a:p>
            <a:r>
              <a:rPr lang="en-GB" b="1" u="sng" dirty="0"/>
              <a:t>Heroes</a:t>
            </a:r>
            <a:br>
              <a:rPr lang="en-GB" dirty="0"/>
            </a:br>
            <a:r>
              <a:rPr lang="en-GB" dirty="0"/>
              <a:t>by Robert Cormier</a:t>
            </a:r>
          </a:p>
        </p:txBody>
      </p:sp>
      <p:sp>
        <p:nvSpPr>
          <p:cNvPr id="3" name="Subtitle 2"/>
          <p:cNvSpPr>
            <a:spLocks noGrp="1"/>
          </p:cNvSpPr>
          <p:nvPr>
            <p:ph type="subTitle" idx="1"/>
          </p:nvPr>
        </p:nvSpPr>
        <p:spPr>
          <a:xfrm>
            <a:off x="2999656" y="2564904"/>
            <a:ext cx="6400800" cy="3816424"/>
          </a:xfrm>
        </p:spPr>
        <p:style>
          <a:lnRef idx="1">
            <a:schemeClr val="accent3"/>
          </a:lnRef>
          <a:fillRef idx="2">
            <a:schemeClr val="accent3"/>
          </a:fillRef>
          <a:effectRef idx="1">
            <a:schemeClr val="accent3"/>
          </a:effectRef>
          <a:fontRef idx="minor">
            <a:schemeClr val="dk1"/>
          </a:fontRef>
        </p:style>
        <p:txBody>
          <a:bodyPr>
            <a:noAutofit/>
          </a:bodyPr>
          <a:lstStyle/>
          <a:p>
            <a:r>
              <a:rPr lang="en-GB" dirty="0">
                <a:solidFill>
                  <a:schemeClr val="tx1"/>
                </a:solidFill>
              </a:rPr>
              <a:t>LO:  *To introduce the main theme of the short novella Heroes.</a:t>
            </a:r>
          </a:p>
          <a:p>
            <a:r>
              <a:rPr lang="en-GB" dirty="0">
                <a:solidFill>
                  <a:schemeClr val="tx1"/>
                </a:solidFill>
              </a:rPr>
              <a:t>*To read the </a:t>
            </a:r>
            <a:r>
              <a:rPr lang="en-GB">
                <a:solidFill>
                  <a:schemeClr val="tx1"/>
                </a:solidFill>
              </a:rPr>
              <a:t>first chapter.</a:t>
            </a:r>
            <a:endParaRPr lang="en-GB" dirty="0">
              <a:solidFill>
                <a:schemeClr val="tx1"/>
              </a:solidFill>
            </a:endParaRPr>
          </a:p>
          <a:p>
            <a:r>
              <a:rPr lang="en-GB" dirty="0">
                <a:solidFill>
                  <a:schemeClr val="tx1"/>
                </a:solidFill>
              </a:rPr>
              <a:t>ST: I can comment on the important themes of the novel.</a:t>
            </a:r>
          </a:p>
          <a:p>
            <a:endParaRPr lang="en-GB" dirty="0"/>
          </a:p>
        </p:txBody>
      </p:sp>
    </p:spTree>
    <p:extLst>
      <p:ext uri="{BB962C8B-B14F-4D97-AF65-F5344CB8AC3E}">
        <p14:creationId xmlns:p14="http://schemas.microsoft.com/office/powerpoint/2010/main" val="209671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Extension task: Make a prediction as to what may happen in the novel.</a:t>
            </a:r>
          </a:p>
        </p:txBody>
      </p:sp>
      <p:pic>
        <p:nvPicPr>
          <p:cNvPr id="1027"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719736" y="2204864"/>
            <a:ext cx="4225056" cy="379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90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Starter: Who are they? What do they have in common?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1783768"/>
            <a:ext cx="4375397" cy="245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488336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583" y="3995499"/>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137" y="1412776"/>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7508" y="2132857"/>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75" y="3284985"/>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2699" y="508518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0016" y="3827884"/>
            <a:ext cx="1600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6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Heroism</a:t>
            </a: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0" indent="0">
              <a:buNone/>
            </a:pPr>
            <a:r>
              <a:rPr lang="en-GB" altLang="en-US" dirty="0">
                <a:latin typeface="Trebuchet MS" pitchFamily="34" charset="0"/>
              </a:rPr>
              <a:t>The title of the book introduces us to the novel’s main theme: heroism.  </a:t>
            </a:r>
          </a:p>
          <a:p>
            <a:pPr marL="0" indent="0">
              <a:buNone/>
            </a:pPr>
            <a:r>
              <a:rPr lang="en-GB" altLang="en-US" dirty="0">
                <a:latin typeface="Trebuchet MS" pitchFamily="34" charset="0"/>
              </a:rPr>
              <a:t>What is a hero?  In pairs discuss the following and mind-map your ideas on a clean page in your books:</a:t>
            </a:r>
          </a:p>
          <a:p>
            <a:pPr marL="0" indent="0">
              <a:buNone/>
            </a:pPr>
            <a:endParaRPr lang="en-GB" altLang="en-US" dirty="0">
              <a:latin typeface="Trebuchet MS" pitchFamily="34" charset="0"/>
            </a:endParaRPr>
          </a:p>
          <a:p>
            <a:pPr marL="0" indent="0"/>
            <a:r>
              <a:rPr lang="en-GB" altLang="en-US" dirty="0">
                <a:latin typeface="Trebuchet MS" pitchFamily="34" charset="0"/>
              </a:rPr>
              <a:t>What makes a person a hero?</a:t>
            </a:r>
          </a:p>
          <a:p>
            <a:pPr marL="0" indent="0"/>
            <a:r>
              <a:rPr lang="en-GB" altLang="en-US" dirty="0">
                <a:latin typeface="Trebuchet MS" pitchFamily="34" charset="0"/>
              </a:rPr>
              <a:t>List as many real or fictional heroes as you can.</a:t>
            </a:r>
          </a:p>
          <a:p>
            <a:pPr marL="0" indent="0"/>
            <a:r>
              <a:rPr lang="en-GB" altLang="en-US" dirty="0">
                <a:latin typeface="Trebuchet MS" pitchFamily="34" charset="0"/>
              </a:rPr>
              <a:t>Do the people in your list share any key qualities?  What are these heroic qualities?</a:t>
            </a:r>
          </a:p>
          <a:p>
            <a:pPr marL="0" indent="0"/>
            <a:r>
              <a:rPr lang="en-GB" altLang="en-US" dirty="0">
                <a:latin typeface="Trebuchet MS" pitchFamily="34" charset="0"/>
              </a:rPr>
              <a:t>How are heroes treated by others?</a:t>
            </a:r>
          </a:p>
          <a:p>
            <a:pPr marL="0" indent="0"/>
            <a:r>
              <a:rPr lang="en-GB" altLang="en-US" dirty="0">
                <a:latin typeface="Trebuchet MS" pitchFamily="34" charset="0"/>
              </a:rPr>
              <a:t>What would you imagine a war hero to be like?</a:t>
            </a:r>
          </a:p>
          <a:p>
            <a:endParaRPr lang="en-GB" dirty="0"/>
          </a:p>
        </p:txBody>
      </p:sp>
    </p:spTree>
    <p:extLst>
      <p:ext uri="{BB962C8B-B14F-4D97-AF65-F5344CB8AC3E}">
        <p14:creationId xmlns:p14="http://schemas.microsoft.com/office/powerpoint/2010/main" val="41230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Do you know what these are?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8" y="1556792"/>
            <a:ext cx="15430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132857"/>
            <a:ext cx="3666515" cy="210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76120" y="4797152"/>
            <a:ext cx="3096344" cy="17281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a:solidFill>
                  <a:prstClr val="black"/>
                </a:solidFill>
                <a:latin typeface="Calibri"/>
              </a:rPr>
              <a:t>Do you know what they are awarded for?</a:t>
            </a:r>
          </a:p>
        </p:txBody>
      </p:sp>
      <p:sp>
        <p:nvSpPr>
          <p:cNvPr id="5" name="Rectangle 4"/>
          <p:cNvSpPr/>
          <p:nvPr/>
        </p:nvSpPr>
        <p:spPr>
          <a:xfrm>
            <a:off x="2207568" y="4653136"/>
            <a:ext cx="2592288" cy="16561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dirty="0">
                <a:solidFill>
                  <a:prstClr val="black"/>
                </a:solidFill>
                <a:latin typeface="Calibri"/>
              </a:rPr>
              <a:t>The Purple Heart is a United States military decoration awarded in the name of the President to those wounded or killed while serving, on or after April 5, 1917, with the U.S. military.</a:t>
            </a:r>
          </a:p>
        </p:txBody>
      </p:sp>
      <p:sp>
        <p:nvSpPr>
          <p:cNvPr id="6" name="Rectangle 5"/>
          <p:cNvSpPr/>
          <p:nvPr/>
        </p:nvSpPr>
        <p:spPr>
          <a:xfrm>
            <a:off x="8184232" y="2060848"/>
            <a:ext cx="2088232" cy="13681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prstClr val="black"/>
                </a:solidFill>
                <a:latin typeface="Calibri"/>
              </a:rPr>
              <a:t>The Victoria Cross is awarded for valour in combat.</a:t>
            </a:r>
          </a:p>
        </p:txBody>
      </p:sp>
    </p:spTree>
    <p:extLst>
      <p:ext uri="{BB962C8B-B14F-4D97-AF65-F5344CB8AC3E}">
        <p14:creationId xmlns:p14="http://schemas.microsoft.com/office/powerpoint/2010/main" val="39376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703389" y="838200"/>
            <a:ext cx="8785225" cy="41549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r>
              <a:rPr lang="en-GB" altLang="en-US" sz="2200">
                <a:solidFill>
                  <a:prstClr val="black"/>
                </a:solidFill>
              </a:rPr>
              <a:t>Robert Cormier was born in Leominster, Massachusetts, United States, in the French-Canadian section of the town called French Hill in 1925. He had his first short story published when a college professor, Florence Conlon, sent one of his stories to The Sign, a national Catholic magazine, without his knowledge for $75. Cormier began his professional writing career scripting radio commercials and went on to become an award-winning journalist. </a:t>
            </a:r>
          </a:p>
          <a:p>
            <a:r>
              <a:rPr lang="en-GB" altLang="en-US" sz="2200">
                <a:solidFill>
                  <a:prstClr val="black"/>
                </a:solidFill>
              </a:rPr>
              <a:t>In 1941, as he was studying at high school, the USA entered the Second World War after the Japanese attack on Pearl Harbour.  It was an event that affected Cormier profoundly and influenced his writing throughout his career. He died on 2</a:t>
            </a:r>
            <a:r>
              <a:rPr lang="en-GB" altLang="en-US" sz="2200" baseline="30000">
                <a:solidFill>
                  <a:prstClr val="black"/>
                </a:solidFill>
              </a:rPr>
              <a:t>nd</a:t>
            </a:r>
            <a:r>
              <a:rPr lang="en-GB" altLang="en-US" sz="2200">
                <a:solidFill>
                  <a:prstClr val="black"/>
                </a:solidFill>
              </a:rPr>
              <a:t> November 2000, only two years after Heroes was published.</a:t>
            </a:r>
          </a:p>
        </p:txBody>
      </p:sp>
      <p:sp>
        <p:nvSpPr>
          <p:cNvPr id="6147" name="Rectangle 3"/>
          <p:cNvSpPr>
            <a:spLocks noGrp="1" noChangeArrowheads="1"/>
          </p:cNvSpPr>
          <p:nvPr>
            <p:ph type="title"/>
          </p:nvPr>
        </p:nvSpPr>
        <p:spPr>
          <a:xfrm>
            <a:off x="1703389" y="0"/>
            <a:ext cx="8785225" cy="838200"/>
          </a:xfrm>
        </p:spPr>
        <p:txBody>
          <a:bodyPr/>
          <a:lstStyle/>
          <a:p>
            <a:pPr>
              <a:defRPr/>
            </a:pPr>
            <a:r>
              <a:rPr lang="en-GB" sz="4800" b="1" dirty="0">
                <a:effectLst>
                  <a:outerShdw blurRad="38100" dist="38100" dir="2700000" algn="tl">
                    <a:srgbClr val="C0C0C0"/>
                  </a:outerShdw>
                </a:effectLst>
                <a:latin typeface="+mn-lt"/>
              </a:rPr>
              <a:t>Robert Cormier</a:t>
            </a:r>
            <a:endParaRPr lang="en-US" sz="4800" b="1" dirty="0">
              <a:effectLst>
                <a:outerShdw blurRad="38100" dist="38100" dir="2700000" algn="tl">
                  <a:srgbClr val="C0C0C0"/>
                </a:outerShdw>
              </a:effectLst>
              <a:latin typeface="+mn-lt"/>
            </a:endParaRPr>
          </a:p>
        </p:txBody>
      </p:sp>
      <p:pic>
        <p:nvPicPr>
          <p:cNvPr id="6148" name="Picture 11" descr="http://upload.wikimedia.org/wikipedia/commons/d/db/USS_Arizona_sinking_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575" y="5040313"/>
            <a:ext cx="32400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MC9001892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013325"/>
            <a:ext cx="26638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3" descr="MC90024122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138" y="4652964"/>
            <a:ext cx="19367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03388" y="116632"/>
            <a:ext cx="208835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solidFill>
                  <a:prstClr val="black"/>
                </a:solidFill>
                <a:latin typeface="Calibri"/>
              </a:rPr>
              <a:t>Independently take notes.</a:t>
            </a:r>
          </a:p>
        </p:txBody>
      </p:sp>
    </p:spTree>
    <p:extLst>
      <p:ext uri="{BB962C8B-B14F-4D97-AF65-F5344CB8AC3E}">
        <p14:creationId xmlns:p14="http://schemas.microsoft.com/office/powerpoint/2010/main" val="34237664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703389" y="838201"/>
            <a:ext cx="8785225" cy="56323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r>
              <a:rPr lang="en-GB" altLang="en-US" sz="2400" dirty="0">
                <a:solidFill>
                  <a:prstClr val="black"/>
                </a:solidFill>
                <a:latin typeface="Trebuchet MS" pitchFamily="34" charset="0"/>
              </a:rPr>
              <a:t>The Second World War began in 1939 and ended in 1945.  During its six year existence it had engaged much of the world in conflict.  It was the deadliest war in history with 62 million lives lost.</a:t>
            </a:r>
          </a:p>
          <a:p>
            <a:r>
              <a:rPr lang="en-GB" altLang="en-US" sz="2400" dirty="0">
                <a:solidFill>
                  <a:prstClr val="black"/>
                </a:solidFill>
                <a:latin typeface="Trebuchet MS" pitchFamily="34" charset="0"/>
              </a:rPr>
              <a:t>The USA entered the war in 1941 following the Japanese attack on the American fleet in Pearl Harbour on 7</a:t>
            </a:r>
            <a:r>
              <a:rPr lang="en-GB" altLang="en-US" sz="2400" baseline="30000" dirty="0">
                <a:solidFill>
                  <a:prstClr val="black"/>
                </a:solidFill>
                <a:latin typeface="Trebuchet MS" pitchFamily="34" charset="0"/>
              </a:rPr>
              <a:t>th</a:t>
            </a:r>
            <a:r>
              <a:rPr lang="en-GB" altLang="en-US" sz="2400" dirty="0">
                <a:solidFill>
                  <a:prstClr val="black"/>
                </a:solidFill>
                <a:latin typeface="Trebuchet MS" pitchFamily="34" charset="0"/>
              </a:rPr>
              <a:t> December 1941.  2,408 Americans were killed in the attack and the following day America declared war on Japan.  Three days later Germany, (Japan’s ally), declared war on the United States.  America lost many troops fighting in Europe and were involved in the successful D-day invasions of German occupied France.  The war in Europe ended on 7 May 1945 after the Germans signed an unconditional surrender.  </a:t>
            </a:r>
          </a:p>
          <a:p>
            <a:r>
              <a:rPr lang="en-GB" altLang="en-US" sz="2400" dirty="0">
                <a:solidFill>
                  <a:prstClr val="black"/>
                </a:solidFill>
                <a:latin typeface="Trebuchet MS" pitchFamily="34" charset="0"/>
              </a:rPr>
              <a:t>The novel ‘Heroes’ explores how the war touched the lives of millions of people living in small towns across America.</a:t>
            </a:r>
          </a:p>
        </p:txBody>
      </p:sp>
      <p:sp>
        <p:nvSpPr>
          <p:cNvPr id="7171" name="Rectangle 3"/>
          <p:cNvSpPr>
            <a:spLocks noGrp="1" noChangeArrowheads="1"/>
          </p:cNvSpPr>
          <p:nvPr>
            <p:ph type="title"/>
          </p:nvPr>
        </p:nvSpPr>
        <p:spPr>
          <a:xfrm>
            <a:off x="2423032" y="9439"/>
            <a:ext cx="8229600" cy="838200"/>
          </a:xfrm>
        </p:spPr>
        <p:txBody>
          <a:bodyPr/>
          <a:lstStyle/>
          <a:p>
            <a:pPr algn="r">
              <a:defRPr/>
            </a:pPr>
            <a:r>
              <a:rPr lang="en-GB" sz="4800" b="1" dirty="0">
                <a:effectLst>
                  <a:outerShdw blurRad="38100" dist="38100" dir="2700000" algn="tl">
                    <a:srgbClr val="C0C0C0"/>
                  </a:outerShdw>
                </a:effectLst>
                <a:latin typeface="+mn-lt"/>
              </a:rPr>
              <a:t>Context – World War Two</a:t>
            </a:r>
            <a:endParaRPr lang="en-US" sz="4800" b="1" dirty="0">
              <a:effectLst>
                <a:outerShdw blurRad="38100" dist="38100" dir="2700000" algn="tl">
                  <a:srgbClr val="C0C0C0"/>
                </a:outerShdw>
              </a:effectLst>
              <a:latin typeface="+mn-lt"/>
            </a:endParaRPr>
          </a:p>
        </p:txBody>
      </p:sp>
      <p:sp>
        <p:nvSpPr>
          <p:cNvPr id="4" name="Rectangle 3"/>
          <p:cNvSpPr/>
          <p:nvPr/>
        </p:nvSpPr>
        <p:spPr>
          <a:xfrm>
            <a:off x="1703388" y="116632"/>
            <a:ext cx="208835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solidFill>
                  <a:prstClr val="black"/>
                </a:solidFill>
                <a:latin typeface="Calibri"/>
              </a:rPr>
              <a:t>Independently take notes.</a:t>
            </a:r>
          </a:p>
        </p:txBody>
      </p:sp>
    </p:spTree>
    <p:extLst>
      <p:ext uri="{BB962C8B-B14F-4D97-AF65-F5344CB8AC3E}">
        <p14:creationId xmlns:p14="http://schemas.microsoft.com/office/powerpoint/2010/main" val="37759295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096001" y="838201"/>
            <a:ext cx="4392613" cy="58477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r>
              <a:rPr lang="en-GB" altLang="en-US" sz="2200">
                <a:solidFill>
                  <a:prstClr val="black"/>
                </a:solidFill>
                <a:latin typeface="Trebuchet MS" pitchFamily="34" charset="0"/>
              </a:rPr>
              <a:t>The lives of ordinary Americans changed forever after 7</a:t>
            </a:r>
            <a:r>
              <a:rPr lang="en-GB" altLang="en-US" sz="2200" baseline="30000">
                <a:solidFill>
                  <a:prstClr val="black"/>
                </a:solidFill>
                <a:latin typeface="Trebuchet MS" pitchFamily="34" charset="0"/>
              </a:rPr>
              <a:t>th</a:t>
            </a:r>
            <a:r>
              <a:rPr lang="en-GB" altLang="en-US" sz="2200">
                <a:solidFill>
                  <a:prstClr val="black"/>
                </a:solidFill>
                <a:latin typeface="Trebuchet MS" pitchFamily="34" charset="0"/>
              </a:rPr>
              <a:t> December 1941.  Men and women were encouraged to join the armed forces, some were as young as sixteen, who, like Francis in the novel, altered their birth certificates so they could go and fight. Many were eager to become heroes.</a:t>
            </a:r>
          </a:p>
          <a:p>
            <a:pPr eaLnBrk="1" hangingPunct="1"/>
            <a:r>
              <a:rPr lang="en-GB" altLang="en-US" sz="2200">
                <a:solidFill>
                  <a:prstClr val="black"/>
                </a:solidFill>
                <a:latin typeface="Trebuchet MS" pitchFamily="34" charset="0"/>
              </a:rPr>
              <a:t>Fear of air strikes meant that families had to put out their lights and cover their windows at night.  This was known as a blackout.  Families would listen to the radio or go to the cinema to find out news about the war.</a:t>
            </a:r>
          </a:p>
        </p:txBody>
      </p:sp>
      <p:sp>
        <p:nvSpPr>
          <p:cNvPr id="10243" name="Rectangle 3"/>
          <p:cNvSpPr>
            <a:spLocks noGrp="1" noChangeArrowheads="1"/>
          </p:cNvSpPr>
          <p:nvPr>
            <p:ph type="title"/>
          </p:nvPr>
        </p:nvSpPr>
        <p:spPr>
          <a:xfrm>
            <a:off x="1631951" y="0"/>
            <a:ext cx="8856663" cy="838200"/>
          </a:xfrm>
        </p:spPr>
        <p:txBody>
          <a:bodyPr/>
          <a:lstStyle/>
          <a:p>
            <a:pPr algn="r">
              <a:defRPr/>
            </a:pPr>
            <a:r>
              <a:rPr lang="en-GB" sz="1800" b="1" dirty="0">
                <a:effectLst>
                  <a:outerShdw blurRad="38100" dist="38100" dir="2700000" algn="tl">
                    <a:srgbClr val="C0C0C0"/>
                  </a:outerShdw>
                </a:effectLst>
                <a:latin typeface="+mn-lt"/>
              </a:rPr>
              <a:t>Sub-Heading: </a:t>
            </a:r>
            <a:r>
              <a:rPr lang="en-GB" sz="4800" b="1" dirty="0">
                <a:effectLst>
                  <a:outerShdw blurRad="38100" dist="38100" dir="2700000" algn="tl">
                    <a:srgbClr val="C0C0C0"/>
                  </a:outerShdw>
                </a:effectLst>
                <a:latin typeface="+mn-lt"/>
              </a:rPr>
              <a:t>Life during the war</a:t>
            </a:r>
            <a:endParaRPr lang="en-US" sz="4800" b="1" dirty="0">
              <a:effectLst>
                <a:outerShdw blurRad="38100" dist="38100" dir="2700000" algn="tl">
                  <a:srgbClr val="C0C0C0"/>
                </a:outerShdw>
              </a:effectLst>
              <a:latin typeface="+mn-lt"/>
            </a:endParaRPr>
          </a:p>
        </p:txBody>
      </p:sp>
      <p:pic>
        <p:nvPicPr>
          <p:cNvPr id="8196" name="Picture 12" descr="File:&quot;Avenge December 7&quot; - NARA - 513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765176"/>
            <a:ext cx="43021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03388" y="116632"/>
            <a:ext cx="208835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solidFill>
                  <a:prstClr val="black"/>
                </a:solidFill>
                <a:latin typeface="Calibri"/>
              </a:rPr>
              <a:t>Independently take notes.</a:t>
            </a:r>
          </a:p>
        </p:txBody>
      </p:sp>
    </p:spTree>
    <p:extLst>
      <p:ext uri="{BB962C8B-B14F-4D97-AF65-F5344CB8AC3E}">
        <p14:creationId xmlns:p14="http://schemas.microsoft.com/office/powerpoint/2010/main" val="34763727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221" y="11266"/>
            <a:ext cx="8229600" cy="1143000"/>
          </a:xfrm>
        </p:spPr>
        <p:txBody>
          <a:bodyPr>
            <a:normAutofit fontScale="90000"/>
          </a:bodyPr>
          <a:lstStyle/>
          <a:p>
            <a:r>
              <a:rPr lang="en-GB" dirty="0"/>
              <a:t>Task: Look at the front covers of the novel and the synopsis.</a:t>
            </a:r>
          </a:p>
        </p:txBody>
      </p:sp>
      <p:sp>
        <p:nvSpPr>
          <p:cNvPr id="4" name="Text Box 8"/>
          <p:cNvSpPr txBox="1">
            <a:spLocks noGrp="1" noChangeArrowheads="1"/>
          </p:cNvSpPr>
          <p:nvPr>
            <p:ph idx="1"/>
          </p:nvPr>
        </p:nvSpPr>
        <p:spPr bwMode="auto">
          <a:xfrm>
            <a:off x="1981200" y="1600201"/>
            <a:ext cx="8229600" cy="1200329"/>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sz="2400">
                <a:solidFill>
                  <a:srgbClr val="010066"/>
                </a:solidFill>
                <a:latin typeface="Arial" charset="0"/>
                <a:cs typeface="Arial" charset="0"/>
              </a:defRPr>
            </a:lvl1pPr>
            <a:lvl2pPr marL="742950" indent="-285750">
              <a:defRPr sz="2400">
                <a:solidFill>
                  <a:srgbClr val="010066"/>
                </a:solidFill>
                <a:latin typeface="Arial" charset="0"/>
                <a:cs typeface="Arial" charset="0"/>
              </a:defRPr>
            </a:lvl2pPr>
            <a:lvl3pPr marL="1143000" indent="-228600">
              <a:defRPr sz="2400">
                <a:solidFill>
                  <a:srgbClr val="010066"/>
                </a:solidFill>
                <a:latin typeface="Arial" charset="0"/>
                <a:cs typeface="Arial" charset="0"/>
              </a:defRPr>
            </a:lvl3pPr>
            <a:lvl4pPr marL="1600200" indent="-228600">
              <a:defRPr sz="2400">
                <a:solidFill>
                  <a:srgbClr val="010066"/>
                </a:solidFill>
                <a:latin typeface="Arial" charset="0"/>
                <a:cs typeface="Arial" charset="0"/>
              </a:defRPr>
            </a:lvl4pPr>
            <a:lvl5pPr marL="2057400" indent="-228600">
              <a:defRPr sz="2400">
                <a:solidFill>
                  <a:srgbClr val="010066"/>
                </a:solidFill>
                <a:latin typeface="Arial" charset="0"/>
                <a:cs typeface="Arial" charset="0"/>
              </a:defRPr>
            </a:lvl5pPr>
            <a:lvl6pPr marL="2514600" indent="-228600" eaLnBrk="0" fontAlgn="base" hangingPunct="0">
              <a:spcBef>
                <a:spcPct val="0"/>
              </a:spcBef>
              <a:spcAft>
                <a:spcPct val="50000"/>
              </a:spcAft>
              <a:buChar char="•"/>
              <a:defRPr sz="2400">
                <a:solidFill>
                  <a:srgbClr val="010066"/>
                </a:solidFill>
                <a:latin typeface="Arial" charset="0"/>
                <a:cs typeface="Arial" charset="0"/>
              </a:defRPr>
            </a:lvl6pPr>
            <a:lvl7pPr marL="2971800" indent="-228600" eaLnBrk="0" fontAlgn="base" hangingPunct="0">
              <a:spcBef>
                <a:spcPct val="0"/>
              </a:spcBef>
              <a:spcAft>
                <a:spcPct val="50000"/>
              </a:spcAft>
              <a:buChar char="•"/>
              <a:defRPr sz="2400">
                <a:solidFill>
                  <a:srgbClr val="010066"/>
                </a:solidFill>
                <a:latin typeface="Arial" charset="0"/>
                <a:cs typeface="Arial" charset="0"/>
              </a:defRPr>
            </a:lvl7pPr>
            <a:lvl8pPr marL="3429000" indent="-228600" eaLnBrk="0" fontAlgn="base" hangingPunct="0">
              <a:spcBef>
                <a:spcPct val="0"/>
              </a:spcBef>
              <a:spcAft>
                <a:spcPct val="50000"/>
              </a:spcAft>
              <a:buChar char="•"/>
              <a:defRPr sz="2400">
                <a:solidFill>
                  <a:srgbClr val="010066"/>
                </a:solidFill>
                <a:latin typeface="Arial" charset="0"/>
                <a:cs typeface="Arial" charset="0"/>
              </a:defRPr>
            </a:lvl8pPr>
            <a:lvl9pPr marL="3886200" indent="-228600" eaLnBrk="0" fontAlgn="base" hangingPunct="0">
              <a:spcBef>
                <a:spcPct val="0"/>
              </a:spcBef>
              <a:spcAft>
                <a:spcPct val="50000"/>
              </a:spcAft>
              <a:buChar char="•"/>
              <a:defRPr sz="2400">
                <a:solidFill>
                  <a:srgbClr val="010066"/>
                </a:solidFill>
                <a:latin typeface="Arial" charset="0"/>
                <a:cs typeface="Arial" charset="0"/>
              </a:defRPr>
            </a:lvl9pPr>
          </a:lstStyle>
          <a:p>
            <a:pPr>
              <a:lnSpc>
                <a:spcPct val="100000"/>
              </a:lnSpc>
              <a:spcBef>
                <a:spcPct val="50000"/>
              </a:spcBef>
              <a:spcAft>
                <a:spcPct val="0"/>
              </a:spcAft>
              <a:buFontTx/>
              <a:buNone/>
            </a:pPr>
            <a:r>
              <a:rPr lang="en-GB" altLang="en-US" b="1" dirty="0">
                <a:solidFill>
                  <a:schemeClr val="tx2"/>
                </a:solidFill>
              </a:rPr>
              <a:t>TASK: What are your first impressions of the novel? Do the front covers and blurb attract you and make you want to read the book or do they put you off? Why? </a:t>
            </a:r>
            <a:r>
              <a:rPr lang="en-GB" altLang="en-US" dirty="0">
                <a:solidFill>
                  <a:schemeClr val="tx2"/>
                </a:solidFill>
              </a:rPr>
              <a:t> </a:t>
            </a:r>
            <a:endParaRPr lang="en-GB" altLang="en-US"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2824559"/>
            <a:ext cx="17240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4086621"/>
            <a:ext cx="17240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913" y="2838848"/>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797" y="4019947"/>
            <a:ext cx="16859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4386" y="2824559"/>
            <a:ext cx="16668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8400256" y="476672"/>
            <a:ext cx="2191004" cy="10801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solidFill>
                  <a:prstClr val="white"/>
                </a:solidFill>
                <a:latin typeface="Calibri"/>
              </a:rPr>
              <a:t>Annotate your ideas around  the images.</a:t>
            </a:r>
          </a:p>
        </p:txBody>
      </p:sp>
    </p:spTree>
    <p:extLst>
      <p:ext uri="{BB962C8B-B14F-4D97-AF65-F5344CB8AC3E}">
        <p14:creationId xmlns:p14="http://schemas.microsoft.com/office/powerpoint/2010/main" val="14881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8712968" cy="1210146"/>
          </a:xfrm>
        </p:spPr>
        <p:txBody>
          <a:bodyPr>
            <a:noAutofit/>
          </a:bodyPr>
          <a:lstStyle/>
          <a:p>
            <a:pPr algn="l"/>
            <a:r>
              <a:rPr lang="en-GB" sz="3600" dirty="0"/>
              <a:t>Synopsis: What techniques have been used to interest a reader? Annotate your handout.</a:t>
            </a:r>
          </a:p>
        </p:txBody>
      </p:sp>
      <p:sp>
        <p:nvSpPr>
          <p:cNvPr id="3" name="Content Placeholder 2"/>
          <p:cNvSpPr>
            <a:spLocks noGrp="1"/>
          </p:cNvSpPr>
          <p:nvPr>
            <p:ph idx="1"/>
          </p:nvPr>
        </p:nvSpPr>
        <p:spPr>
          <a:xfrm>
            <a:off x="3071664" y="1484784"/>
            <a:ext cx="6120680" cy="504056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0" indent="0">
              <a:lnSpc>
                <a:spcPct val="115000"/>
              </a:lnSpc>
              <a:spcAft>
                <a:spcPts val="1000"/>
              </a:spcAft>
              <a:buNone/>
            </a:pPr>
            <a:r>
              <a:rPr lang="en-GB" sz="3400" i="1" dirty="0">
                <a:ea typeface="Calibri"/>
                <a:cs typeface="Times New Roman"/>
              </a:rPr>
              <a:t>‘What if I told him I am not the hero he thinks I am …?’</a:t>
            </a:r>
            <a:endParaRPr lang="en-GB" sz="3400" dirty="0">
              <a:ea typeface="Calibri"/>
              <a:cs typeface="Times New Roman"/>
            </a:endParaRPr>
          </a:p>
          <a:p>
            <a:pPr marL="0" indent="0">
              <a:lnSpc>
                <a:spcPct val="115000"/>
              </a:lnSpc>
              <a:spcAft>
                <a:spcPts val="1000"/>
              </a:spcAft>
              <a:buNone/>
            </a:pPr>
            <a:r>
              <a:rPr lang="en-GB" sz="3400" dirty="0">
                <a:ea typeface="Calibri"/>
                <a:cs typeface="Times New Roman"/>
              </a:rPr>
              <a:t>Maimed and disfigured whilst fighting in the war, young Francis Cassavant must hide both his face and his identity when he goes back home to Frenchtown. For his past holds a bitter secret, one which he has vowed to revenge and which he can resolve only through his final, desperate plan: to destroy the man who betrayed him as a boy, bringing Francis dishonour and guilt.</a:t>
            </a:r>
          </a:p>
          <a:p>
            <a:pPr marL="0" indent="0">
              <a:lnSpc>
                <a:spcPct val="115000"/>
              </a:lnSpc>
              <a:spcAft>
                <a:spcPts val="1000"/>
              </a:spcAft>
              <a:buNone/>
            </a:pPr>
            <a:r>
              <a:rPr lang="en-GB" sz="3400" dirty="0">
                <a:ea typeface="Calibri"/>
                <a:cs typeface="Times New Roman"/>
              </a:rPr>
              <a:t>Left now without a face or a future, yet sustained by his deep sense of shame, Francis watches. He thinks of the gun in his duffel bag and waits, alone, for the return of another supposed hero.</a:t>
            </a:r>
          </a:p>
          <a:p>
            <a:pPr marL="0" indent="0">
              <a:buNone/>
            </a:pPr>
            <a:endParaRPr lang="en-GB" dirty="0"/>
          </a:p>
        </p:txBody>
      </p:sp>
    </p:spTree>
    <p:extLst>
      <p:ext uri="{BB962C8B-B14F-4D97-AF65-F5344CB8AC3E}">
        <p14:creationId xmlns:p14="http://schemas.microsoft.com/office/powerpoint/2010/main" val="4681656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862</Words>
  <Application>Microsoft Office PowerPoint</Application>
  <PresentationFormat>Widescreen</PresentationFormat>
  <Paragraphs>41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Trebuchet MS</vt:lpstr>
      <vt:lpstr>1_Office Theme</vt:lpstr>
      <vt:lpstr>Heroes by Robert Cormier</vt:lpstr>
      <vt:lpstr>Starter: Who are they? What do they have in common?</vt:lpstr>
      <vt:lpstr>Task: Heroism</vt:lpstr>
      <vt:lpstr>Do you know what these are?</vt:lpstr>
      <vt:lpstr>Robert Cormier</vt:lpstr>
      <vt:lpstr>Context – World War Two</vt:lpstr>
      <vt:lpstr>Sub-Heading: Life during the war</vt:lpstr>
      <vt:lpstr>Task: Look at the front covers of the novel and the synopsis.</vt:lpstr>
      <vt:lpstr>Synopsis: What techniques have been used to interest a reader? Annotate your handout.</vt:lpstr>
      <vt:lpstr>Extension task: Make a prediction as to what may happen in the novel.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 by Robert Cormier</dc:title>
  <dc:creator>D Weatherhead</dc:creator>
  <cp:lastModifiedBy>D Weatherhead</cp:lastModifiedBy>
  <cp:revision>1</cp:revision>
  <dcterms:created xsi:type="dcterms:W3CDTF">2020-11-10T09:59:22Z</dcterms:created>
  <dcterms:modified xsi:type="dcterms:W3CDTF">2020-11-10T10:01:50Z</dcterms:modified>
</cp:coreProperties>
</file>