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95" r:id="rId2"/>
    <p:sldId id="257" r:id="rId3"/>
    <p:sldId id="258" r:id="rId4"/>
    <p:sldId id="259" r:id="rId5"/>
    <p:sldId id="260" r:id="rId6"/>
    <p:sldId id="261" r:id="rId7"/>
    <p:sldId id="264" r:id="rId8"/>
    <p:sldId id="265" r:id="rId9"/>
    <p:sldId id="268" r:id="rId10"/>
    <p:sldId id="269" r:id="rId11"/>
    <p:sldId id="271" r:id="rId12"/>
    <p:sldId id="270" r:id="rId13"/>
    <p:sldId id="272" r:id="rId14"/>
    <p:sldId id="378" r:id="rId15"/>
    <p:sldId id="273" r:id="rId16"/>
    <p:sldId id="274"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9" d="100"/>
          <a:sy n="79"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D0D6E9-56CF-4EBF-9AFF-3E68E02C451D}" type="datetimeFigureOut">
              <a:rPr lang="en-GB" smtClean="0"/>
              <a:t>07/12/2020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7F3CE6-ECB3-48EF-A216-20FA4DEB28A3}" type="slidenum">
              <a:rPr lang="en-GB" smtClean="0"/>
              <a:t>‹#›</a:t>
            </a:fld>
            <a:endParaRPr lang="en-GB"/>
          </a:p>
        </p:txBody>
      </p:sp>
    </p:spTree>
    <p:extLst>
      <p:ext uri="{BB962C8B-B14F-4D97-AF65-F5344CB8AC3E}">
        <p14:creationId xmlns:p14="http://schemas.microsoft.com/office/powerpoint/2010/main" val="3682932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19 lessons all together! But can be expanded upon.</a:t>
            </a:r>
          </a:p>
        </p:txBody>
      </p:sp>
      <p:sp>
        <p:nvSpPr>
          <p:cNvPr id="4" name="Slide Number Placeholder 3"/>
          <p:cNvSpPr>
            <a:spLocks noGrp="1"/>
          </p:cNvSpPr>
          <p:nvPr>
            <p:ph type="sldNum" sz="quarter" idx="10"/>
          </p:nvPr>
        </p:nvSpPr>
        <p:spPr/>
        <p:txBody>
          <a:bodyPr/>
          <a:lstStyle/>
          <a:p>
            <a:fld id="{26276462-ACB5-4E26-A4F0-8B8C6D024ACF}" type="slidenum">
              <a:rPr lang="en-GB" smtClean="0"/>
              <a:t>1</a:t>
            </a:fld>
            <a:endParaRPr lang="en-GB"/>
          </a:p>
        </p:txBody>
      </p:sp>
    </p:spTree>
    <p:extLst>
      <p:ext uri="{BB962C8B-B14F-4D97-AF65-F5344CB8AC3E}">
        <p14:creationId xmlns:p14="http://schemas.microsoft.com/office/powerpoint/2010/main" val="2330108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ACBD1-1D95-4372-B9AA-BC2BDA3C6E1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C01F82-0825-43AF-AFCD-F25FE941D0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1A77947-7FA4-41A0-B594-1DD7EEC6CCEA}"/>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5" name="Footer Placeholder 4">
            <a:extLst>
              <a:ext uri="{FF2B5EF4-FFF2-40B4-BE49-F238E27FC236}">
                <a16:creationId xmlns:a16="http://schemas.microsoft.com/office/drawing/2014/main" id="{44AACB7A-6FF1-4954-AA45-C24816A584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B9F59B-F497-4700-B38C-505594A13FD1}"/>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3349003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77AF4-4BCF-49E7-82B3-CE30E4941F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6B4478-2E31-498D-9B7F-AB4F523157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CF0229-4E03-4638-B28F-0771A6202F27}"/>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5" name="Footer Placeholder 4">
            <a:extLst>
              <a:ext uri="{FF2B5EF4-FFF2-40B4-BE49-F238E27FC236}">
                <a16:creationId xmlns:a16="http://schemas.microsoft.com/office/drawing/2014/main" id="{66372364-2BF3-462E-BFC5-6F32614E4F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3A5891-7277-426F-A3C3-991EB5DBF426}"/>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357637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04ADA6-C903-4B42-81D3-F0D02F8E3B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B3F98C-4889-4F68-97E2-8930865FA3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6F3982-9D34-44C7-BE59-0462642EE717}"/>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5" name="Footer Placeholder 4">
            <a:extLst>
              <a:ext uri="{FF2B5EF4-FFF2-40B4-BE49-F238E27FC236}">
                <a16:creationId xmlns:a16="http://schemas.microsoft.com/office/drawing/2014/main" id="{72F8F2DF-C206-49F8-AC07-423040EB6E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042BCC-60D4-4233-B46D-5AC985FEC904}"/>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267380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E22C6-CFC1-4302-A718-F4260C94F8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B1F1E8E-9980-4A7F-9926-44DA0F954B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F1625C-665A-4792-A29E-9B33E5632D7B}"/>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5" name="Footer Placeholder 4">
            <a:extLst>
              <a:ext uri="{FF2B5EF4-FFF2-40B4-BE49-F238E27FC236}">
                <a16:creationId xmlns:a16="http://schemas.microsoft.com/office/drawing/2014/main" id="{7F432585-404A-443A-8985-4013A03251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2AD896B-2975-4FDA-91A4-E800F3615600}"/>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2996419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AE66-F837-4312-9F26-BE1ADB07DC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D80EA6-2E58-4EFE-AA4F-5E1691F92B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E980051-1052-4126-9FBC-AF7EEB203ACD}"/>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5" name="Footer Placeholder 4">
            <a:extLst>
              <a:ext uri="{FF2B5EF4-FFF2-40B4-BE49-F238E27FC236}">
                <a16:creationId xmlns:a16="http://schemas.microsoft.com/office/drawing/2014/main" id="{BF140B15-23B4-4EB6-8C11-A43E2C0E5E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EECE87-2293-437D-8F36-446A2A587385}"/>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3717091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3963F-7171-473F-9E1E-8D6C305EAA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49CEDC-E235-4BCC-A803-786FA3555E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3903A9-DD0D-4203-936A-76AE0713D42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E11CC28-F2D2-427F-8F8B-30659C858E6A}"/>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6" name="Footer Placeholder 5">
            <a:extLst>
              <a:ext uri="{FF2B5EF4-FFF2-40B4-BE49-F238E27FC236}">
                <a16:creationId xmlns:a16="http://schemas.microsoft.com/office/drawing/2014/main" id="{47BA98CD-2D6E-4A81-B187-87C09846BB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42B26C-4884-41F9-AC26-1A910396C95B}"/>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168991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0FD9F-6BCA-45DC-8700-AC0DAD83AD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8222AFE-25B5-49C0-8632-061B97D9B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D77A810-9E70-4990-AEF3-2A881473F2D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DACCA2E-6D55-40D3-8F4D-8741B39CB6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304E0BF-8D7F-4359-A68D-C4A1E06971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4E7760-D56E-46EA-9049-B0A3FDA54A60}"/>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8" name="Footer Placeholder 7">
            <a:extLst>
              <a:ext uri="{FF2B5EF4-FFF2-40B4-BE49-F238E27FC236}">
                <a16:creationId xmlns:a16="http://schemas.microsoft.com/office/drawing/2014/main" id="{26A8E008-FA8E-4973-A493-B3D248473C0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B083A76-704E-40D3-8554-C7FD64B61C84}"/>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2530193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C16AB-B252-48B4-8EF2-D01525CBB2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885C24E-542F-489D-92F7-F990E8D30915}"/>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4" name="Footer Placeholder 3">
            <a:extLst>
              <a:ext uri="{FF2B5EF4-FFF2-40B4-BE49-F238E27FC236}">
                <a16:creationId xmlns:a16="http://schemas.microsoft.com/office/drawing/2014/main" id="{134FE930-FEDE-4802-A96D-88DAF1F59BB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8F30E6-255E-4F5F-92EF-645CEC72A688}"/>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213728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2D7540-E74C-419E-8E94-6915F0358CEA}"/>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3" name="Footer Placeholder 2">
            <a:extLst>
              <a:ext uri="{FF2B5EF4-FFF2-40B4-BE49-F238E27FC236}">
                <a16:creationId xmlns:a16="http://schemas.microsoft.com/office/drawing/2014/main" id="{2EF21ED0-2F9A-470C-92E2-DCE50597CF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10AA12-AD51-434B-BFB2-550077727C68}"/>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1958440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36240-4665-48D4-97B0-19FC1EA95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7BB9EC-8F32-42A1-9419-E13DFFC820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9D73C85-4B38-4757-BF70-DC489AF4CD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3A1F55-B20F-4292-90E8-6FDB8D09C358}"/>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6" name="Footer Placeholder 5">
            <a:extLst>
              <a:ext uri="{FF2B5EF4-FFF2-40B4-BE49-F238E27FC236}">
                <a16:creationId xmlns:a16="http://schemas.microsoft.com/office/drawing/2014/main" id="{811E3AA9-6658-43D6-896C-0B2A62AE1A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294F96-D6FA-4C4F-9949-6E2A5CEC4884}"/>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2051817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ECDAA-6DA8-4C1B-8810-0CF5E42023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6898488-722F-4D5F-955F-4B3461BA90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15ADDF1-59A6-403F-AF59-7DEEF1BAF2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396020-3CF6-478A-BCD7-71E50F95099F}"/>
              </a:ext>
            </a:extLst>
          </p:cNvPr>
          <p:cNvSpPr>
            <a:spLocks noGrp="1"/>
          </p:cNvSpPr>
          <p:nvPr>
            <p:ph type="dt" sz="half" idx="10"/>
          </p:nvPr>
        </p:nvSpPr>
        <p:spPr/>
        <p:txBody>
          <a:bodyPr/>
          <a:lstStyle/>
          <a:p>
            <a:fld id="{5F9E34C2-3574-43BB-AA98-CDFC98E8F1F5}" type="datetimeFigureOut">
              <a:rPr lang="en-GB" smtClean="0"/>
              <a:t>07/12/2020</a:t>
            </a:fld>
            <a:endParaRPr lang="en-GB"/>
          </a:p>
        </p:txBody>
      </p:sp>
      <p:sp>
        <p:nvSpPr>
          <p:cNvPr id="6" name="Footer Placeholder 5">
            <a:extLst>
              <a:ext uri="{FF2B5EF4-FFF2-40B4-BE49-F238E27FC236}">
                <a16:creationId xmlns:a16="http://schemas.microsoft.com/office/drawing/2014/main" id="{8FD343D5-1BD2-429C-AAE7-DB2946E497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10A3E6-3697-4D9E-9CD4-373200A3B622}"/>
              </a:ext>
            </a:extLst>
          </p:cNvPr>
          <p:cNvSpPr>
            <a:spLocks noGrp="1"/>
          </p:cNvSpPr>
          <p:nvPr>
            <p:ph type="sldNum" sz="quarter" idx="12"/>
          </p:nvPr>
        </p:nvSpPr>
        <p:spPr/>
        <p:txBody>
          <a:bodyPr/>
          <a:lstStyle/>
          <a:p>
            <a:fld id="{31127EE5-8E2B-40DD-B3DF-5C833499EFCA}" type="slidenum">
              <a:rPr lang="en-GB" smtClean="0"/>
              <a:t>‹#›</a:t>
            </a:fld>
            <a:endParaRPr lang="en-GB"/>
          </a:p>
        </p:txBody>
      </p:sp>
    </p:spTree>
    <p:extLst>
      <p:ext uri="{BB962C8B-B14F-4D97-AF65-F5344CB8AC3E}">
        <p14:creationId xmlns:p14="http://schemas.microsoft.com/office/powerpoint/2010/main" val="1526517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C31067-2C99-4E1B-8DBC-75C232B67D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33E13C-BF7D-48B4-8F0F-F2295C4C40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6C7EEF-EA96-4BB7-8D18-E70EDD52CD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E34C2-3574-43BB-AA98-CDFC98E8F1F5}" type="datetimeFigureOut">
              <a:rPr lang="en-GB" smtClean="0"/>
              <a:t>07/12/2020</a:t>
            </a:fld>
            <a:endParaRPr lang="en-GB"/>
          </a:p>
        </p:txBody>
      </p:sp>
      <p:sp>
        <p:nvSpPr>
          <p:cNvPr id="5" name="Footer Placeholder 4">
            <a:extLst>
              <a:ext uri="{FF2B5EF4-FFF2-40B4-BE49-F238E27FC236}">
                <a16:creationId xmlns:a16="http://schemas.microsoft.com/office/drawing/2014/main" id="{37EDF476-C163-43B4-B414-FB8A59D895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6BD06B3-0A1E-49E2-B05E-02CC286022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27EE5-8E2B-40DD-B3DF-5C833499EFCA}" type="slidenum">
              <a:rPr lang="en-GB" smtClean="0"/>
              <a:t>‹#›</a:t>
            </a:fld>
            <a:endParaRPr lang="en-GB"/>
          </a:p>
        </p:txBody>
      </p:sp>
    </p:spTree>
    <p:extLst>
      <p:ext uri="{BB962C8B-B14F-4D97-AF65-F5344CB8AC3E}">
        <p14:creationId xmlns:p14="http://schemas.microsoft.com/office/powerpoint/2010/main" val="1351098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hyperlink" Target="https://www.youtube.com/watch?v=lDznh9Ck5Js"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692697"/>
            <a:ext cx="7772400" cy="1470025"/>
          </a:xfrm>
        </p:spPr>
        <p:txBody>
          <a:bodyPr>
            <a:normAutofit fontScale="90000"/>
          </a:bodyPr>
          <a:lstStyle/>
          <a:p>
            <a:r>
              <a:rPr lang="en-GB" b="1" u="sng" dirty="0"/>
              <a:t>Heroes</a:t>
            </a:r>
            <a:br>
              <a:rPr lang="en-GB" dirty="0"/>
            </a:br>
            <a:r>
              <a:rPr lang="en-GB" dirty="0"/>
              <a:t>by Robert Cormier</a:t>
            </a:r>
          </a:p>
        </p:txBody>
      </p:sp>
      <p:sp>
        <p:nvSpPr>
          <p:cNvPr id="3" name="Subtitle 2"/>
          <p:cNvSpPr>
            <a:spLocks noGrp="1"/>
          </p:cNvSpPr>
          <p:nvPr>
            <p:ph type="subTitle" idx="1"/>
          </p:nvPr>
        </p:nvSpPr>
        <p:spPr>
          <a:xfrm>
            <a:off x="2999656" y="2564904"/>
            <a:ext cx="6400800" cy="3816424"/>
          </a:xfrm>
        </p:spPr>
        <p:style>
          <a:lnRef idx="1">
            <a:schemeClr val="accent3"/>
          </a:lnRef>
          <a:fillRef idx="2">
            <a:schemeClr val="accent3"/>
          </a:fillRef>
          <a:effectRef idx="1">
            <a:schemeClr val="accent3"/>
          </a:effectRef>
          <a:fontRef idx="minor">
            <a:schemeClr val="dk1"/>
          </a:fontRef>
        </p:style>
        <p:txBody>
          <a:bodyPr>
            <a:noAutofit/>
          </a:bodyPr>
          <a:lstStyle/>
          <a:p>
            <a:r>
              <a:rPr lang="en-GB" dirty="0">
                <a:solidFill>
                  <a:schemeClr val="tx1"/>
                </a:solidFill>
              </a:rPr>
              <a:t>LO:  To introduce the main theme of Heroes, to learn about the author of the text and</a:t>
            </a:r>
          </a:p>
          <a:p>
            <a:r>
              <a:rPr lang="en-GB" dirty="0">
                <a:solidFill>
                  <a:schemeClr val="tx1"/>
                </a:solidFill>
              </a:rPr>
              <a:t>to find out about the social and historical context of the book.</a:t>
            </a:r>
          </a:p>
          <a:p>
            <a:r>
              <a:rPr lang="en-GB" dirty="0">
                <a:solidFill>
                  <a:schemeClr val="tx1"/>
                </a:solidFill>
              </a:rPr>
              <a:t>ST: I can comment on the important themes of the novel.</a:t>
            </a:r>
          </a:p>
          <a:p>
            <a:endParaRPr lang="en-GB" dirty="0"/>
          </a:p>
        </p:txBody>
      </p:sp>
    </p:spTree>
    <p:extLst>
      <p:ext uri="{BB962C8B-B14F-4D97-AF65-F5344CB8AC3E}">
        <p14:creationId xmlns:p14="http://schemas.microsoft.com/office/powerpoint/2010/main" val="357009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1242" y="1351508"/>
            <a:ext cx="8568952" cy="5355312"/>
          </a:xfrm>
          <a:prstGeom prst="rect">
            <a:avLst/>
          </a:prstGeom>
        </p:spPr>
        <p:txBody>
          <a:bodyPr wrap="square">
            <a:spAutoFit/>
          </a:bodyPr>
          <a:lstStyle/>
          <a:p>
            <a:r>
              <a:rPr lang="en-GB" dirty="0"/>
              <a:t>My name is Francis Joseph Cassavant and I have just returned to Frenchtown in Monument and the war is over and I have no face.</a:t>
            </a:r>
          </a:p>
          <a:p>
            <a:r>
              <a:rPr lang="en-GB" dirty="0"/>
              <a:t>Oh, I have eyes because I can see and ear-drums because I can hear but no ears to speak of, just bits of dangling flesh. But that’s fine, like Dr Abrams says, because it’s sight and hearing that count and I was not handsome to begin with. He was joking, of course. He was always trying to make me laugh.</a:t>
            </a:r>
          </a:p>
          <a:p>
            <a:r>
              <a:rPr lang="en-GB" dirty="0"/>
              <a:t>If anything bothers me, it’s my nose. Or, rather, the absence of my nose. My nostrils are like two small caves and they sometimes get blocked and I have to breathe through my mouth. This dries up my throat and makes it hard for me to swallow. I also become hoarse and cough a lot. My teeth are gone but my jaw is intact and my gums are firm so it’s possible for me to wear dentures. In the past few weeks, my gums began to shrink, however, and the dentures have become loose and they click when I talk and slip around inside my mouth.</a:t>
            </a:r>
          </a:p>
          <a:p>
            <a:r>
              <a:rPr lang="en-GB" dirty="0"/>
              <a:t>I have no eyebrows, but eyebrows are minor, really. I do have cheeks. Sort of. I mean, the skin that forms my cheeks was grafted from my thighs and has taken a long time to heal. My thighs sting when my pants rub against them. Dr Abrams says that all my skin will heal in time and my cheeks will someday be as smooth as a baby’s arse. That’s the way he pronounced it: arse. In the meantime, he said, don’t expect anybody to select you for a dance when it’s the Girls’ Choice at the Canteen.</a:t>
            </a:r>
          </a:p>
        </p:txBody>
      </p:sp>
      <p:sp>
        <p:nvSpPr>
          <p:cNvPr id="3" name="Rectangle 2"/>
          <p:cNvSpPr/>
          <p:nvPr/>
        </p:nvSpPr>
        <p:spPr>
          <a:xfrm>
            <a:off x="1881242" y="188640"/>
            <a:ext cx="8568952"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rPr>
              <a:t>How does the writer use language to describe Francis and evoke empathy from a reader? Look at your handout and highlight /annotate ideas.</a:t>
            </a:r>
          </a:p>
        </p:txBody>
      </p:sp>
      <p:sp>
        <p:nvSpPr>
          <p:cNvPr id="4" name="TextBox 3">
            <a:extLst>
              <a:ext uri="{FF2B5EF4-FFF2-40B4-BE49-F238E27FC236}">
                <a16:creationId xmlns:a16="http://schemas.microsoft.com/office/drawing/2014/main" id="{FAE2F5F1-6364-42F4-9E76-B49246A58462}"/>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Mastery</a:t>
            </a:r>
          </a:p>
        </p:txBody>
      </p:sp>
    </p:spTree>
    <p:extLst>
      <p:ext uri="{BB962C8B-B14F-4D97-AF65-F5344CB8AC3E}">
        <p14:creationId xmlns:p14="http://schemas.microsoft.com/office/powerpoint/2010/main" val="3123417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9439"/>
            <a:ext cx="7164288" cy="1115306"/>
          </a:xfrm>
        </p:spPr>
        <p:style>
          <a:lnRef idx="1">
            <a:schemeClr val="accent1"/>
          </a:lnRef>
          <a:fillRef idx="2">
            <a:schemeClr val="accent1"/>
          </a:fillRef>
          <a:effectRef idx="1">
            <a:schemeClr val="accent1"/>
          </a:effectRef>
          <a:fontRef idx="minor">
            <a:schemeClr val="dk1"/>
          </a:fontRef>
        </p:style>
        <p:txBody>
          <a:bodyPr>
            <a:normAutofit/>
          </a:bodyPr>
          <a:lstStyle/>
          <a:p>
            <a:r>
              <a:rPr lang="en-GB" sz="2800" b="1" dirty="0"/>
              <a:t>How does the writer use language to describe Francis and  evoke empathy from a reader?  </a:t>
            </a:r>
          </a:p>
        </p:txBody>
      </p:sp>
      <p:sp>
        <p:nvSpPr>
          <p:cNvPr id="5" name="Content Placeholder 4"/>
          <p:cNvSpPr>
            <a:spLocks noGrp="1"/>
          </p:cNvSpPr>
          <p:nvPr>
            <p:ph idx="1"/>
          </p:nvPr>
        </p:nvSpPr>
        <p:spPr>
          <a:xfrm>
            <a:off x="1703512" y="1412776"/>
            <a:ext cx="8856984" cy="5328592"/>
          </a:xfrm>
        </p:spPr>
        <p:txBody>
          <a:bodyPr>
            <a:normAutofit fontScale="70000" lnSpcReduction="20000"/>
          </a:bodyPr>
          <a:lstStyle/>
          <a:p>
            <a:pPr marL="114300" indent="0">
              <a:buNone/>
            </a:pPr>
            <a:r>
              <a:rPr lang="en-GB" dirty="0"/>
              <a:t>My name is Francis Joseph Cassavant and I have just returned to Frenchtown in Monument and the war is over </a:t>
            </a:r>
            <a:r>
              <a:rPr lang="en-GB" b="1" dirty="0">
                <a:solidFill>
                  <a:srgbClr val="FF0000"/>
                </a:solidFill>
              </a:rPr>
              <a:t>and I have no face.</a:t>
            </a:r>
          </a:p>
          <a:p>
            <a:pPr marL="114300" indent="0">
              <a:buNone/>
            </a:pPr>
            <a:r>
              <a:rPr lang="en-GB" dirty="0"/>
              <a:t>Oh, I have eyes because I can see and ear-drums because I can hear but no ears to speak of</a:t>
            </a:r>
            <a:r>
              <a:rPr lang="en-GB" b="1" dirty="0"/>
              <a:t>, </a:t>
            </a:r>
            <a:r>
              <a:rPr lang="en-GB" b="1" dirty="0">
                <a:solidFill>
                  <a:srgbClr val="FF0000"/>
                </a:solidFill>
              </a:rPr>
              <a:t>just bits of dangling flesh</a:t>
            </a:r>
            <a:r>
              <a:rPr lang="en-GB" dirty="0"/>
              <a:t>. But that’s fine, like Dr Abrams says, because it’s sight and hearing that count and I was not handsome to begin with. He was joking, of course. He was always trying to make me laugh.</a:t>
            </a:r>
          </a:p>
          <a:p>
            <a:pPr marL="114300" indent="0">
              <a:buNone/>
            </a:pPr>
            <a:r>
              <a:rPr lang="en-GB" dirty="0"/>
              <a:t>If anything bothers me, it’s my nose. Or, rather, the absence of my nose. </a:t>
            </a:r>
            <a:r>
              <a:rPr lang="en-GB" b="1" dirty="0">
                <a:solidFill>
                  <a:srgbClr val="FF0000"/>
                </a:solidFill>
              </a:rPr>
              <a:t>My nostrils are like two small caves</a:t>
            </a:r>
            <a:r>
              <a:rPr lang="en-GB" dirty="0"/>
              <a:t> and they sometimes get blocked and I have to breathe through my mouth. This dries up my throat and makes it hard for me to swallow. I also become hoarse and cough a lot. My teeth are gone but my jaw is intact and my gums are firm so it’s possible for me to wear dentures. In the past few weeks, my gums began to shrink, however, and the dentures have become loose and they click when I talk and slip around inside my mouth.</a:t>
            </a:r>
          </a:p>
          <a:p>
            <a:pPr marL="114300" indent="0">
              <a:buNone/>
            </a:pPr>
            <a:r>
              <a:rPr lang="en-GB" dirty="0"/>
              <a:t>I have no eyebrows, but eyebrows are minor, really</a:t>
            </a:r>
            <a:r>
              <a:rPr lang="en-GB" b="1" dirty="0"/>
              <a:t>. </a:t>
            </a:r>
            <a:r>
              <a:rPr lang="en-GB" b="1" dirty="0">
                <a:solidFill>
                  <a:srgbClr val="FF0000"/>
                </a:solidFill>
              </a:rPr>
              <a:t>I do have cheeks. Sort of.</a:t>
            </a:r>
            <a:r>
              <a:rPr lang="en-GB" dirty="0"/>
              <a:t> I mean, the skin that forms my cheeks was grafted from my thighs and has taken a long time to heal. My thighs sting when my pants rub against them. Dr Abrams says that all my skin will heal in time and my cheeks will someday be as smooth as a baby’s arse. That’s the way he pronounced it: arse. In the meantime, he said, don’t expect anybody to select you for a dance when it’s the Girls’ Choice at the Canteen. </a:t>
            </a:r>
          </a:p>
          <a:p>
            <a:endParaRPr lang="en-GB" dirty="0"/>
          </a:p>
        </p:txBody>
      </p:sp>
      <p:sp>
        <p:nvSpPr>
          <p:cNvPr id="3" name="Rounded Rectangle 2"/>
          <p:cNvSpPr/>
          <p:nvPr/>
        </p:nvSpPr>
        <p:spPr>
          <a:xfrm>
            <a:off x="8935152" y="378068"/>
            <a:ext cx="1692188" cy="64807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a:solidFill>
                  <a:schemeClr val="tx1"/>
                </a:solidFill>
              </a:rPr>
              <a:t>EXAMPLE OF CHOSEN QUOTATIONS</a:t>
            </a:r>
          </a:p>
        </p:txBody>
      </p:sp>
      <p:sp>
        <p:nvSpPr>
          <p:cNvPr id="4" name="Rounded Rectangle 3"/>
          <p:cNvSpPr/>
          <p:nvPr/>
        </p:nvSpPr>
        <p:spPr>
          <a:xfrm>
            <a:off x="7536160" y="1268760"/>
            <a:ext cx="3240360"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A face gives identity, a reader would find this shocking.</a:t>
            </a:r>
          </a:p>
        </p:txBody>
      </p:sp>
      <p:sp>
        <p:nvSpPr>
          <p:cNvPr id="6" name="Rounded Rectangle 5"/>
          <p:cNvSpPr/>
          <p:nvPr/>
        </p:nvSpPr>
        <p:spPr>
          <a:xfrm>
            <a:off x="6023992" y="2276872"/>
            <a:ext cx="4392488"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powerful verb, ‘dangling’ helps to give a vivid picture, it is emotive language.</a:t>
            </a:r>
          </a:p>
        </p:txBody>
      </p:sp>
      <p:sp>
        <p:nvSpPr>
          <p:cNvPr id="7" name="Rounded Rectangle 6"/>
          <p:cNvSpPr/>
          <p:nvPr/>
        </p:nvSpPr>
        <p:spPr>
          <a:xfrm>
            <a:off x="2017531" y="3645024"/>
            <a:ext cx="6192688" cy="108012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use of a simile adds further imagery to the young soldier’s injuries. What connotations are there for the word cave? Is it scary? If someone has caved in have they given up/in?</a:t>
            </a:r>
          </a:p>
        </p:txBody>
      </p:sp>
      <p:sp>
        <p:nvSpPr>
          <p:cNvPr id="8" name="Rounded Rectangle 7"/>
          <p:cNvSpPr/>
          <p:nvPr/>
        </p:nvSpPr>
        <p:spPr>
          <a:xfrm>
            <a:off x="4367808" y="5157192"/>
            <a:ext cx="5760640" cy="151216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sentence forms are simple/short. ‘sort of’ is a vague term he is applying to his own statement – does he believe he has cheeks? The words are also emotive, a reader learns the reality of his feelings towards his injuries – he is unsure.</a:t>
            </a:r>
          </a:p>
        </p:txBody>
      </p:sp>
      <p:sp>
        <p:nvSpPr>
          <p:cNvPr id="9" name="TextBox 8">
            <a:extLst>
              <a:ext uri="{FF2B5EF4-FFF2-40B4-BE49-F238E27FC236}">
                <a16:creationId xmlns:a16="http://schemas.microsoft.com/office/drawing/2014/main" id="{821DD875-9E82-44E3-AC5D-66756147C47C}"/>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Mastery</a:t>
            </a:r>
          </a:p>
        </p:txBody>
      </p:sp>
    </p:spTree>
    <p:extLst>
      <p:ext uri="{BB962C8B-B14F-4D97-AF65-F5344CB8AC3E}">
        <p14:creationId xmlns:p14="http://schemas.microsoft.com/office/powerpoint/2010/main" val="261244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3442394"/>
          </a:xfrm>
        </p:spPr>
        <p:txBody>
          <a:bodyPr>
            <a:normAutofit/>
          </a:bodyPr>
          <a:lstStyle/>
          <a:p>
            <a:r>
              <a:rPr lang="en-GB" dirty="0"/>
              <a:t>Task: Using your annotations write 2 </a:t>
            </a:r>
            <a:r>
              <a:rPr lang="en-GB" dirty="0">
                <a:solidFill>
                  <a:srgbClr val="FF0000"/>
                </a:solidFill>
              </a:rPr>
              <a:t>P.</a:t>
            </a:r>
            <a:r>
              <a:rPr lang="en-GB" dirty="0">
                <a:solidFill>
                  <a:schemeClr val="accent1"/>
                </a:solidFill>
              </a:rPr>
              <a:t>E.</a:t>
            </a:r>
            <a:r>
              <a:rPr lang="en-GB" dirty="0">
                <a:solidFill>
                  <a:srgbClr val="00B050"/>
                </a:solidFill>
              </a:rPr>
              <a:t>T.</a:t>
            </a:r>
            <a:r>
              <a:rPr lang="en-GB" dirty="0">
                <a:solidFill>
                  <a:srgbClr val="FFC000"/>
                </a:solidFill>
              </a:rPr>
              <a:t>E.</a:t>
            </a:r>
            <a:r>
              <a:rPr lang="en-GB" dirty="0">
                <a:solidFill>
                  <a:srgbClr val="7030A0"/>
                </a:solidFill>
              </a:rPr>
              <a:t>R </a:t>
            </a:r>
            <a:r>
              <a:rPr lang="en-GB" dirty="0"/>
              <a:t>paragraphs answering the question: How does the writer use language to describe Francis and evoke empathy from a reader? </a:t>
            </a:r>
          </a:p>
        </p:txBody>
      </p:sp>
      <p:sp>
        <p:nvSpPr>
          <p:cNvPr id="3" name="Content Placeholder 2"/>
          <p:cNvSpPr>
            <a:spLocks noGrp="1"/>
          </p:cNvSpPr>
          <p:nvPr>
            <p:ph idx="1"/>
          </p:nvPr>
        </p:nvSpPr>
        <p:spPr>
          <a:xfrm>
            <a:off x="1981200" y="3573016"/>
            <a:ext cx="8229600" cy="3168352"/>
          </a:xfrm>
        </p:spPr>
        <p:txBody>
          <a:bodyPr>
            <a:normAutofit fontScale="92500" lnSpcReduction="10000"/>
          </a:bodyPr>
          <a:lstStyle/>
          <a:p>
            <a:pPr marL="0" indent="0">
              <a:buNone/>
            </a:pPr>
            <a:r>
              <a:rPr lang="en-GB" dirty="0">
                <a:solidFill>
                  <a:srgbClr val="FF0000"/>
                </a:solidFill>
              </a:rPr>
              <a:t>Firstly, the writer uses </a:t>
            </a:r>
            <a:r>
              <a:rPr lang="en-GB" dirty="0">
                <a:solidFill>
                  <a:srgbClr val="00B050"/>
                </a:solidFill>
              </a:rPr>
              <a:t>emotive language </a:t>
            </a:r>
            <a:r>
              <a:rPr lang="en-GB" dirty="0">
                <a:solidFill>
                  <a:srgbClr val="FF0000"/>
                </a:solidFill>
              </a:rPr>
              <a:t>to shock a reader</a:t>
            </a:r>
            <a:r>
              <a:rPr lang="en-GB" dirty="0">
                <a:solidFill>
                  <a:srgbClr val="0070C0"/>
                </a:solidFill>
              </a:rPr>
              <a:t>: ‘I have no face.’ </a:t>
            </a:r>
            <a:r>
              <a:rPr lang="en-GB" dirty="0">
                <a:solidFill>
                  <a:srgbClr val="7030A0"/>
                </a:solidFill>
              </a:rPr>
              <a:t>This immediately evokes empathy from a reader </a:t>
            </a:r>
            <a:r>
              <a:rPr lang="en-GB" dirty="0">
                <a:solidFill>
                  <a:srgbClr val="FFC000"/>
                </a:solidFill>
              </a:rPr>
              <a:t>because a face gives identity. </a:t>
            </a:r>
            <a:r>
              <a:rPr lang="en-GB" dirty="0">
                <a:solidFill>
                  <a:srgbClr val="7030A0"/>
                </a:solidFill>
              </a:rPr>
              <a:t>A reader will question the events that led to Cassavant’s injuries.</a:t>
            </a:r>
            <a:r>
              <a:rPr lang="en-GB" dirty="0">
                <a:solidFill>
                  <a:srgbClr val="FFC000"/>
                </a:solidFill>
              </a:rPr>
              <a:t> Furthermore, the writer has chosen to end the</a:t>
            </a:r>
            <a:r>
              <a:rPr lang="en-GB" dirty="0"/>
              <a:t> </a:t>
            </a:r>
            <a:r>
              <a:rPr lang="en-GB" dirty="0">
                <a:solidFill>
                  <a:srgbClr val="00B050"/>
                </a:solidFill>
              </a:rPr>
              <a:t>compound sentence </a:t>
            </a:r>
            <a:r>
              <a:rPr lang="en-GB" dirty="0">
                <a:solidFill>
                  <a:srgbClr val="FFC000"/>
                </a:solidFill>
              </a:rPr>
              <a:t>with this horrifying information to leave a lasting impression.</a:t>
            </a:r>
          </a:p>
          <a:p>
            <a:pPr marL="0" indent="0">
              <a:buNone/>
            </a:pPr>
            <a:r>
              <a:rPr lang="en-GB" dirty="0">
                <a:solidFill>
                  <a:srgbClr val="FF0000"/>
                </a:solidFill>
              </a:rPr>
              <a:t>A second way that a reader is made to feel sorry for the character is with the powerful </a:t>
            </a:r>
            <a:r>
              <a:rPr lang="en-GB" dirty="0">
                <a:solidFill>
                  <a:srgbClr val="00B050"/>
                </a:solidFill>
              </a:rPr>
              <a:t>verb,</a:t>
            </a:r>
            <a:r>
              <a:rPr lang="en-GB" dirty="0">
                <a:solidFill>
                  <a:srgbClr val="FFC000"/>
                </a:solidFill>
              </a:rPr>
              <a:t> </a:t>
            </a:r>
            <a:r>
              <a:rPr lang="en-GB" dirty="0">
                <a:solidFill>
                  <a:schemeClr val="accent1"/>
                </a:solidFill>
              </a:rPr>
              <a:t>‘danglin</a:t>
            </a:r>
            <a:r>
              <a:rPr lang="en-GB" dirty="0">
                <a:solidFill>
                  <a:srgbClr val="0070C0"/>
                </a:solidFill>
              </a:rPr>
              <a:t>g’. </a:t>
            </a:r>
            <a:r>
              <a:rPr lang="en-GB" dirty="0">
                <a:solidFill>
                  <a:srgbClr val="7030A0"/>
                </a:solidFill>
              </a:rPr>
              <a:t>This gives a vivid visual image for a reader because …</a:t>
            </a:r>
          </a:p>
          <a:p>
            <a:pPr marL="0" indent="0">
              <a:buNone/>
            </a:pPr>
            <a:endParaRPr lang="en-GB" dirty="0"/>
          </a:p>
        </p:txBody>
      </p:sp>
      <p:sp>
        <p:nvSpPr>
          <p:cNvPr id="4" name="TextBox 3">
            <a:extLst>
              <a:ext uri="{FF2B5EF4-FFF2-40B4-BE49-F238E27FC236}">
                <a16:creationId xmlns:a16="http://schemas.microsoft.com/office/drawing/2014/main" id="{CFD4D202-4609-4AC7-97B9-FAF8E444D31C}"/>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Mastery</a:t>
            </a:r>
          </a:p>
        </p:txBody>
      </p:sp>
    </p:spTree>
    <p:extLst>
      <p:ext uri="{BB962C8B-B14F-4D97-AF65-F5344CB8AC3E}">
        <p14:creationId xmlns:p14="http://schemas.microsoft.com/office/powerpoint/2010/main" val="561695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SELF ASSESS YOUR PARAGRAPHS!</a:t>
            </a:r>
          </a:p>
        </p:txBody>
      </p:sp>
      <p:sp>
        <p:nvSpPr>
          <p:cNvPr id="3" name="Content Placeholder 2"/>
          <p:cNvSpPr>
            <a:spLocks noGrp="1"/>
          </p:cNvSpPr>
          <p:nvPr>
            <p:ph idx="1"/>
          </p:nvPr>
        </p:nvSpPr>
        <p:spPr/>
        <p:txBody>
          <a:bodyPr>
            <a:normAutofit/>
          </a:bodyPr>
          <a:lstStyle/>
          <a:p>
            <a:r>
              <a:rPr lang="en-GB" sz="4400" dirty="0">
                <a:solidFill>
                  <a:srgbClr val="FF0000"/>
                </a:solidFill>
              </a:rPr>
              <a:t>Check your own work – have you used P</a:t>
            </a:r>
            <a:r>
              <a:rPr lang="en-GB" sz="4400" dirty="0">
                <a:solidFill>
                  <a:schemeClr val="accent1"/>
                </a:solidFill>
              </a:rPr>
              <a:t>E</a:t>
            </a:r>
            <a:r>
              <a:rPr lang="en-GB" sz="4400" dirty="0">
                <a:solidFill>
                  <a:srgbClr val="00B050"/>
                </a:solidFill>
              </a:rPr>
              <a:t>T</a:t>
            </a:r>
            <a:r>
              <a:rPr lang="en-GB" sz="4400" dirty="0">
                <a:solidFill>
                  <a:srgbClr val="FFC000"/>
                </a:solidFill>
              </a:rPr>
              <a:t>E</a:t>
            </a:r>
            <a:r>
              <a:rPr lang="en-GB" sz="4400" dirty="0">
                <a:solidFill>
                  <a:srgbClr val="7030A0"/>
                </a:solidFill>
              </a:rPr>
              <a:t>R</a:t>
            </a:r>
            <a:r>
              <a:rPr lang="en-GB" sz="4400" dirty="0"/>
              <a:t> structure? Mark the P,E,T,E &amp;R on your paragraphs. </a:t>
            </a:r>
          </a:p>
          <a:p>
            <a:r>
              <a:rPr lang="en-GB" sz="4400" dirty="0"/>
              <a:t>If NOT – what element of the structure are you missing?</a:t>
            </a:r>
          </a:p>
        </p:txBody>
      </p:sp>
      <p:sp>
        <p:nvSpPr>
          <p:cNvPr id="4" name="TextBox 3">
            <a:extLst>
              <a:ext uri="{FF2B5EF4-FFF2-40B4-BE49-F238E27FC236}">
                <a16:creationId xmlns:a16="http://schemas.microsoft.com/office/drawing/2014/main" id="{10977922-EA7E-4500-8635-C3E6F345EF72}"/>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Self Assessment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3493499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 Real War Hero – Simon Weston CBE</a:t>
            </a:r>
            <a:br>
              <a:rPr lang="en-GB" dirty="0"/>
            </a:br>
            <a:r>
              <a:rPr lang="en-GB" sz="1800" dirty="0">
                <a:hlinkClick r:id="rId2"/>
              </a:rPr>
              <a:t>https://www.youtube.com/watch?v=lDznh9Ck5Js</a:t>
            </a:r>
            <a:endParaRPr lang="en-GB" sz="1800"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23592" y="1452348"/>
            <a:ext cx="2274168" cy="2274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31704" y="5341704"/>
            <a:ext cx="340042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03512" y="4996037"/>
            <a:ext cx="2705100"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78808" y="1373617"/>
            <a:ext cx="1719634" cy="1719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3512" y="3383616"/>
            <a:ext cx="28575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08613" y="2868310"/>
            <a:ext cx="1819275"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6528048" y="1373617"/>
            <a:ext cx="3996444" cy="536322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600" dirty="0"/>
              <a:t>On 8 June 1982, he was boarded with other members of his regiment on RFA Sir Galahad in Port Pleasant near Fitzroy, just off the Falkland Islands. It was bombed and set on fire by the Argentine Skyhawk fighters during the Bluff Cove Air Attacks. His ship was carrying ammunition as well as phosphorus bombs and thousands of gallons of diesel and petrol. Out of his platoon of 30 men, 22 were killed. The Welsh Guards lost a total of 48 men killed and 97 wounded aboard the Sir Galahad.</a:t>
            </a:r>
          </a:p>
          <a:p>
            <a:pPr algn="ctr"/>
            <a:endParaRPr lang="en-GB" sz="1600" dirty="0"/>
          </a:p>
          <a:p>
            <a:pPr algn="ctr"/>
            <a:r>
              <a:rPr lang="en-GB" sz="1600" dirty="0"/>
              <a:t>Weston survived with 46% burns, following which his face was barely recognisable. Weston endured years of reconstructive surgery, including over 70 major operations or surgical procedures. Skin from his shoulders was used to make eyelids and his nose was grafted on in a later operation</a:t>
            </a:r>
          </a:p>
        </p:txBody>
      </p:sp>
      <p:sp>
        <p:nvSpPr>
          <p:cNvPr id="10" name="TextBox 9">
            <a:extLst>
              <a:ext uri="{FF2B5EF4-FFF2-40B4-BE49-F238E27FC236}">
                <a16:creationId xmlns:a16="http://schemas.microsoft.com/office/drawing/2014/main" id="{7F377121-3658-40DD-B133-075D5743681E}"/>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extLst>
      <p:ext uri="{BB962C8B-B14F-4D97-AF65-F5344CB8AC3E}">
        <p14:creationId xmlns:p14="http://schemas.microsoft.com/office/powerpoint/2010/main" val="388269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t>Task: Read chapter 1 then answer…</a:t>
            </a:r>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r>
              <a:rPr lang="en-GB" sz="4000" dirty="0">
                <a:latin typeface="Trebuchet MS" pitchFamily="34" charset="0"/>
              </a:rPr>
              <a:t>What do we find out about the setting of the novel?</a:t>
            </a:r>
          </a:p>
          <a:p>
            <a:r>
              <a:rPr lang="en-GB" sz="4000" dirty="0">
                <a:latin typeface="Trebuchet MS" pitchFamily="34" charset="0"/>
              </a:rPr>
              <a:t>Examine Cormier’s </a:t>
            </a:r>
            <a:r>
              <a:rPr lang="en-GB" sz="4000" b="1" dirty="0">
                <a:latin typeface="Trebuchet MS" pitchFamily="34" charset="0"/>
              </a:rPr>
              <a:t>description</a:t>
            </a:r>
            <a:r>
              <a:rPr lang="en-GB" sz="4000" dirty="0">
                <a:latin typeface="Trebuchet MS" pitchFamily="34" charset="0"/>
              </a:rPr>
              <a:t> of Frenchtown.  Write down a list of things you discover about when and where the story is set.</a:t>
            </a:r>
          </a:p>
        </p:txBody>
      </p:sp>
      <p:sp>
        <p:nvSpPr>
          <p:cNvPr id="4" name="TextBox 3">
            <a:extLst>
              <a:ext uri="{FF2B5EF4-FFF2-40B4-BE49-F238E27FC236}">
                <a16:creationId xmlns:a16="http://schemas.microsoft.com/office/drawing/2014/main" id="{9C492E69-99A1-4D3C-938E-0F05CA249523}"/>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Reading Activity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3062987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descr="MP90038489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08889" y="3397251"/>
            <a:ext cx="3113087" cy="334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Grp="1" noChangeArrowheads="1"/>
          </p:cNvSpPr>
          <p:nvPr>
            <p:ph type="body" idx="1"/>
          </p:nvPr>
        </p:nvSpPr>
        <p:spPr>
          <a:xfrm>
            <a:off x="1631950" y="381000"/>
            <a:ext cx="6192838" cy="6248400"/>
          </a:xfrm>
        </p:spPr>
        <p:txBody>
          <a:bodyPr/>
          <a:lstStyle/>
          <a:p>
            <a:pPr marL="0" indent="0">
              <a:buNone/>
            </a:pPr>
            <a:r>
              <a:rPr lang="en-GB" altLang="en-US" sz="4000" b="1" dirty="0">
                <a:latin typeface="+mj-lt"/>
              </a:rPr>
              <a:t>Frenchtown</a:t>
            </a:r>
          </a:p>
          <a:p>
            <a:pPr marL="0" indent="0">
              <a:buNone/>
            </a:pPr>
            <a:r>
              <a:rPr lang="en-GB" altLang="en-US" sz="3400" dirty="0"/>
              <a:t>Frenchtown is based on Leominster in Massachusetts, Robert Cormier’s home town.</a:t>
            </a:r>
          </a:p>
          <a:p>
            <a:pPr marL="0" indent="0">
              <a:buNone/>
            </a:pPr>
            <a:r>
              <a:rPr lang="en-GB" altLang="en-US" sz="3400" dirty="0"/>
              <a:t>The main action takes place in 1945 after the end of World War Two, however much of the narrative is told through flashbacks (or analepsis) to events in 1940 and 1941.</a:t>
            </a:r>
          </a:p>
          <a:p>
            <a:pPr marL="0" indent="0">
              <a:buNone/>
            </a:pPr>
            <a:endParaRPr lang="en-GB" altLang="en-US" sz="3400" dirty="0">
              <a:latin typeface="Trebuchet MS"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4153" y="170640"/>
            <a:ext cx="3065482" cy="26822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BF816A9F-AEA1-47F8-AD4B-DEBA4EF64C75}"/>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Context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3352525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1752601" y="76201"/>
            <a:ext cx="8736013" cy="6448425"/>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marL="609600" indent="-609600" algn="ctr">
              <a:lnSpc>
                <a:spcPct val="80000"/>
              </a:lnSpc>
              <a:buNone/>
              <a:tabLst>
                <a:tab pos="720725" algn="l"/>
              </a:tabLst>
            </a:pPr>
            <a:r>
              <a:rPr lang="en-GB" altLang="en-US" sz="4400" b="1" dirty="0">
                <a:latin typeface="+mj-lt"/>
              </a:rPr>
              <a:t>Chapter One</a:t>
            </a:r>
          </a:p>
          <a:p>
            <a:pPr marL="609600" indent="-609600" algn="ctr">
              <a:lnSpc>
                <a:spcPct val="80000"/>
              </a:lnSpc>
              <a:buNone/>
              <a:tabLst>
                <a:tab pos="720725" algn="l"/>
              </a:tabLst>
            </a:pPr>
            <a:r>
              <a:rPr lang="en-GB" altLang="en-US" sz="4400" b="1" dirty="0">
                <a:latin typeface="+mj-lt"/>
              </a:rPr>
              <a:t>Questions</a:t>
            </a:r>
          </a:p>
          <a:p>
            <a:pPr marL="609600" indent="-609600" algn="ctr">
              <a:lnSpc>
                <a:spcPct val="80000"/>
              </a:lnSpc>
              <a:buNone/>
              <a:tabLst>
                <a:tab pos="720725" algn="l"/>
              </a:tabLst>
            </a:pPr>
            <a:endParaRPr lang="en-GB" altLang="en-US" sz="4400" b="1" dirty="0">
              <a:solidFill>
                <a:srgbClr val="FF3300"/>
              </a:solidFill>
              <a:latin typeface="Trebuchet MS" pitchFamily="34" charset="0"/>
            </a:endParaRPr>
          </a:p>
          <a:p>
            <a:pPr marL="609600" indent="-609600">
              <a:lnSpc>
                <a:spcPct val="80000"/>
              </a:lnSpc>
              <a:buFontTx/>
              <a:buAutoNum type="arabicPeriod"/>
              <a:tabLst>
                <a:tab pos="720725" algn="l"/>
              </a:tabLst>
            </a:pPr>
            <a:r>
              <a:rPr lang="en-GB" altLang="en-US" sz="2000" b="1" dirty="0"/>
              <a:t>Why do you think so many physical details are mentioned in the first page?</a:t>
            </a:r>
          </a:p>
          <a:p>
            <a:pPr marL="609600" indent="-609600">
              <a:lnSpc>
                <a:spcPct val="80000"/>
              </a:lnSpc>
              <a:buNone/>
              <a:tabLst>
                <a:tab pos="720725" algn="l"/>
              </a:tabLst>
            </a:pPr>
            <a:endParaRPr lang="en-GB" altLang="en-US" sz="2000" b="1" dirty="0"/>
          </a:p>
          <a:p>
            <a:pPr marL="609600" indent="-609600">
              <a:lnSpc>
                <a:spcPct val="80000"/>
              </a:lnSpc>
              <a:buFontTx/>
              <a:buAutoNum type="arabicPeriod" startAt="2"/>
              <a:tabLst>
                <a:tab pos="720725" algn="l"/>
              </a:tabLst>
            </a:pPr>
            <a:r>
              <a:rPr lang="en-GB" altLang="en-US" sz="2000" b="1" dirty="0"/>
              <a:t>Why doesn’t the doctor have much success in developing Francis’s sense of humour (page 2)?</a:t>
            </a:r>
          </a:p>
          <a:p>
            <a:pPr marL="609600" indent="-609600">
              <a:lnSpc>
                <a:spcPct val="80000"/>
              </a:lnSpc>
              <a:buFontTx/>
              <a:buAutoNum type="arabicPeriod" startAt="2"/>
              <a:tabLst>
                <a:tab pos="720725" algn="l"/>
              </a:tabLst>
            </a:pPr>
            <a:endParaRPr lang="en-GB" altLang="en-US" sz="2000" b="1" dirty="0"/>
          </a:p>
          <a:p>
            <a:pPr marL="609600" indent="-609600">
              <a:lnSpc>
                <a:spcPct val="80000"/>
              </a:lnSpc>
              <a:buFontTx/>
              <a:buAutoNum type="arabicPeriod" startAt="3"/>
              <a:tabLst>
                <a:tab pos="720725" algn="l"/>
              </a:tabLst>
            </a:pPr>
            <a:r>
              <a:rPr lang="en-GB" altLang="en-US" sz="2000" b="1" dirty="0"/>
              <a:t>‘I knew that my mission was about to begin’ (page 5) marks a beginning. Up to this point, how has the writer suggested details from Francis’s past life?</a:t>
            </a:r>
          </a:p>
          <a:p>
            <a:pPr marL="609600" indent="-609600">
              <a:lnSpc>
                <a:spcPct val="80000"/>
              </a:lnSpc>
              <a:buNone/>
              <a:tabLst>
                <a:tab pos="720725" algn="l"/>
              </a:tabLst>
            </a:pPr>
            <a:endParaRPr lang="en-GB" altLang="en-US" sz="2000" b="1" dirty="0"/>
          </a:p>
          <a:p>
            <a:pPr marL="609600" indent="-609600">
              <a:lnSpc>
                <a:spcPct val="80000"/>
              </a:lnSpc>
              <a:buNone/>
              <a:tabLst>
                <a:tab pos="720725" algn="l"/>
              </a:tabLst>
            </a:pPr>
            <a:r>
              <a:rPr lang="en-GB" altLang="en-US" sz="2000" b="1" dirty="0"/>
              <a:t>4.       In the section beginning ‘Later, I light a candle in St Jude’s Church’ (page 5), the writer introduces the other time periods in the book. How does he do this?</a:t>
            </a:r>
          </a:p>
          <a:p>
            <a:pPr marL="609600" indent="-609600">
              <a:lnSpc>
                <a:spcPct val="80000"/>
              </a:lnSpc>
              <a:buNone/>
              <a:tabLst>
                <a:tab pos="720725" algn="l"/>
              </a:tabLst>
            </a:pPr>
            <a:endParaRPr lang="en-GB" altLang="en-US" sz="2000" b="1" dirty="0"/>
          </a:p>
          <a:p>
            <a:pPr marL="609600" indent="-609600">
              <a:lnSpc>
                <a:spcPct val="80000"/>
              </a:lnSpc>
              <a:buNone/>
              <a:tabLst>
                <a:tab pos="720725" algn="l"/>
              </a:tabLst>
            </a:pPr>
            <a:r>
              <a:rPr lang="en-GB" altLang="en-US" sz="2000" b="1" dirty="0"/>
              <a:t>5.       In this first chapter, what is revealed about Francis’s feelings about Larry and Nicole?</a:t>
            </a:r>
          </a:p>
          <a:p>
            <a:pPr marL="609600" indent="-609600">
              <a:lnSpc>
                <a:spcPct val="80000"/>
              </a:lnSpc>
              <a:buNone/>
              <a:tabLst>
                <a:tab pos="720725" algn="l"/>
              </a:tabLst>
            </a:pPr>
            <a:endParaRPr lang="en-GB" altLang="en-US" sz="2000" b="1" dirty="0"/>
          </a:p>
          <a:p>
            <a:pPr marL="609600" indent="-609600">
              <a:lnSpc>
                <a:spcPct val="80000"/>
              </a:lnSpc>
              <a:buNone/>
              <a:tabLst>
                <a:tab pos="720725" algn="l"/>
              </a:tabLst>
            </a:pPr>
            <a:r>
              <a:rPr lang="en-GB" altLang="en-US" sz="2000" b="1" dirty="0"/>
              <a:t>6.       What is suggested in the first chapter about the events in the rest of the book?</a:t>
            </a:r>
          </a:p>
        </p:txBody>
      </p:sp>
      <p:sp>
        <p:nvSpPr>
          <p:cNvPr id="3" name="TextBox 2">
            <a:extLst>
              <a:ext uri="{FF2B5EF4-FFF2-40B4-BE49-F238E27FC236}">
                <a16:creationId xmlns:a16="http://schemas.microsoft.com/office/drawing/2014/main" id="{3DAC95BF-1291-4D34-80E0-40B3158C72D0}"/>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Mastery</a:t>
            </a:r>
          </a:p>
        </p:txBody>
      </p:sp>
    </p:spTree>
    <p:extLst>
      <p:ext uri="{BB962C8B-B14F-4D97-AF65-F5344CB8AC3E}">
        <p14:creationId xmlns:p14="http://schemas.microsoft.com/office/powerpoint/2010/main" val="6425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255"/>
            <a:ext cx="10515600" cy="1325563"/>
          </a:xfrm>
        </p:spPr>
        <p:txBody>
          <a:bodyPr/>
          <a:lstStyle/>
          <a:p>
            <a:r>
              <a:rPr lang="en-GB" u="sng" dirty="0"/>
              <a:t>Heroes</a:t>
            </a:r>
          </a:p>
        </p:txBody>
      </p:sp>
      <p:sp>
        <p:nvSpPr>
          <p:cNvPr id="3" name="Content Placeholder 2"/>
          <p:cNvSpPr>
            <a:spLocks noGrp="1"/>
          </p:cNvSpPr>
          <p:nvPr>
            <p:ph idx="1"/>
          </p:nvPr>
        </p:nvSpPr>
        <p:spPr>
          <a:xfrm>
            <a:off x="838199" y="1161826"/>
            <a:ext cx="11145819" cy="5015137"/>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r>
              <a:rPr lang="en-GB" altLang="en-US" dirty="0">
                <a:latin typeface="Trebuchet MS" pitchFamily="34" charset="0"/>
              </a:rPr>
              <a:t>The title of the book introduces us to the novel’s main theme: heroism.  </a:t>
            </a:r>
          </a:p>
          <a:p>
            <a:pPr marL="0" indent="0">
              <a:buNone/>
            </a:pPr>
            <a:r>
              <a:rPr lang="en-GB" altLang="en-US" dirty="0">
                <a:latin typeface="Trebuchet MS" pitchFamily="34" charset="0"/>
              </a:rPr>
              <a:t>What is a hero?  In pairs discuss the following and mind-map your ideas on a clean page in your books:</a:t>
            </a:r>
          </a:p>
          <a:p>
            <a:pPr marL="0" indent="0">
              <a:buNone/>
            </a:pPr>
            <a:endParaRPr lang="en-GB" altLang="en-US" dirty="0">
              <a:latin typeface="Trebuchet MS" pitchFamily="34" charset="0"/>
            </a:endParaRPr>
          </a:p>
          <a:p>
            <a:pPr marL="0" indent="0"/>
            <a:r>
              <a:rPr lang="en-GB" altLang="en-US" dirty="0">
                <a:latin typeface="Trebuchet MS" pitchFamily="34" charset="0"/>
              </a:rPr>
              <a:t>What makes a person a hero?</a:t>
            </a:r>
          </a:p>
          <a:p>
            <a:pPr marL="0" indent="0"/>
            <a:r>
              <a:rPr lang="en-GB" altLang="en-US" dirty="0">
                <a:latin typeface="Trebuchet MS" pitchFamily="34" charset="0"/>
              </a:rPr>
              <a:t>List as many real or fictional heroes as you can.</a:t>
            </a:r>
          </a:p>
          <a:p>
            <a:pPr marL="0" indent="0"/>
            <a:r>
              <a:rPr lang="en-GB" altLang="en-US" dirty="0">
                <a:latin typeface="Trebuchet MS" pitchFamily="34" charset="0"/>
              </a:rPr>
              <a:t>Do the people in your list share any key qualities?  What are these heroic qualities?</a:t>
            </a:r>
          </a:p>
          <a:p>
            <a:pPr marL="0" indent="0"/>
            <a:r>
              <a:rPr lang="en-GB" altLang="en-US" dirty="0">
                <a:latin typeface="Trebuchet MS" pitchFamily="34" charset="0"/>
              </a:rPr>
              <a:t>How are heroes treated by others?</a:t>
            </a:r>
          </a:p>
          <a:p>
            <a:pPr marL="0" indent="0"/>
            <a:r>
              <a:rPr lang="en-GB" altLang="en-US" dirty="0">
                <a:latin typeface="Trebuchet MS" pitchFamily="34" charset="0"/>
              </a:rPr>
              <a:t>What would you imagine a war hero to be like?</a:t>
            </a:r>
          </a:p>
          <a:p>
            <a:endParaRPr lang="en-GB" dirty="0"/>
          </a:p>
        </p:txBody>
      </p:sp>
      <p:sp>
        <p:nvSpPr>
          <p:cNvPr id="4" name="TextBox 3">
            <a:extLst>
              <a:ext uri="{FF2B5EF4-FFF2-40B4-BE49-F238E27FC236}">
                <a16:creationId xmlns:a16="http://schemas.microsoft.com/office/drawing/2014/main" id="{D4FEC814-EB67-40DA-AEFB-E4F2E1D13EB5}"/>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dirty="0">
                <a:ln>
                  <a:noFill/>
                </a:ln>
                <a:solidFill>
                  <a:prstClr val="black"/>
                </a:solidFill>
                <a:effectLst/>
                <a:uLnTx/>
                <a:uFillTx/>
                <a:latin typeface="Century Gothic" panose="020B0502020202020204" pitchFamily="34" charset="0"/>
              </a:rPr>
              <a:t>Do Now</a:t>
            </a:r>
          </a:p>
        </p:txBody>
      </p:sp>
    </p:spTree>
    <p:extLst>
      <p:ext uri="{BB962C8B-B14F-4D97-AF65-F5344CB8AC3E}">
        <p14:creationId xmlns:p14="http://schemas.microsoft.com/office/powerpoint/2010/main" val="4123082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a:t>Do you know what these are?</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67608" y="1556792"/>
            <a:ext cx="1543050" cy="291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6300" y="2132857"/>
            <a:ext cx="3666515" cy="2105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7176120" y="4797152"/>
            <a:ext cx="3096344" cy="172819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solidFill>
                  <a:schemeClr val="tx1"/>
                </a:solidFill>
              </a:rPr>
              <a:t>Do you know what they are awarded for?</a:t>
            </a:r>
          </a:p>
        </p:txBody>
      </p:sp>
      <p:sp>
        <p:nvSpPr>
          <p:cNvPr id="5" name="Rectangle 4"/>
          <p:cNvSpPr/>
          <p:nvPr/>
        </p:nvSpPr>
        <p:spPr>
          <a:xfrm>
            <a:off x="2207568" y="4653136"/>
            <a:ext cx="2592288" cy="1656184"/>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200" dirty="0">
                <a:solidFill>
                  <a:schemeClr val="tx1"/>
                </a:solidFill>
              </a:rPr>
              <a:t>The Purple Heart is a United States military decoration awarded in the name of the President to those wounded or killed while serving, on or after April 5, 1917, with the U.S. military.</a:t>
            </a:r>
          </a:p>
        </p:txBody>
      </p:sp>
      <p:sp>
        <p:nvSpPr>
          <p:cNvPr id="6" name="Rectangle 5"/>
          <p:cNvSpPr/>
          <p:nvPr/>
        </p:nvSpPr>
        <p:spPr>
          <a:xfrm>
            <a:off x="8184232" y="2060848"/>
            <a:ext cx="2088232" cy="136815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dirty="0">
                <a:solidFill>
                  <a:schemeClr val="tx1"/>
                </a:solidFill>
              </a:rPr>
              <a:t>The Victoria Cross is awarded for valour in combat.</a:t>
            </a:r>
          </a:p>
        </p:txBody>
      </p:sp>
      <p:sp>
        <p:nvSpPr>
          <p:cNvPr id="8" name="TextBox 7">
            <a:extLst>
              <a:ext uri="{FF2B5EF4-FFF2-40B4-BE49-F238E27FC236}">
                <a16:creationId xmlns:a16="http://schemas.microsoft.com/office/drawing/2014/main" id="{F2F24E58-D3FD-4D14-B4B0-45AD124DC165}"/>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Prior Knowledge</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393762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1703389" y="838200"/>
            <a:ext cx="8785225" cy="415498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altLang="en-US" sz="2200"/>
              <a:t>Robert Cormier was born in Leominster, Massachusetts, United States, in the French-Canadian section of the town called French Hill in 1925. He had his first short story published when a college professor, Florence Conlon, sent one of his stories to The Sign, a national Catholic magazine, without his knowledge for $75. Cormier began his professional writing career scripting radio commercials and went on to become an award-winning journalist. </a:t>
            </a:r>
          </a:p>
          <a:p>
            <a:r>
              <a:rPr lang="en-GB" altLang="en-US" sz="2200"/>
              <a:t>In 1941, as he was studying at high school, the USA entered the Second World War after the Japanese attack on Pearl Harbour.  It was an event that affected Cormier profoundly and influenced his writing throughout his career. He died on 2</a:t>
            </a:r>
            <a:r>
              <a:rPr lang="en-GB" altLang="en-US" sz="2200" baseline="30000"/>
              <a:t>nd</a:t>
            </a:r>
            <a:r>
              <a:rPr lang="en-GB" altLang="en-US" sz="2200"/>
              <a:t> November 2000, only two years after Heroes was published.</a:t>
            </a:r>
          </a:p>
        </p:txBody>
      </p:sp>
      <p:sp>
        <p:nvSpPr>
          <p:cNvPr id="6147" name="Rectangle 3"/>
          <p:cNvSpPr>
            <a:spLocks noGrp="1" noChangeArrowheads="1"/>
          </p:cNvSpPr>
          <p:nvPr>
            <p:ph type="title"/>
          </p:nvPr>
        </p:nvSpPr>
        <p:spPr>
          <a:xfrm>
            <a:off x="1703389" y="0"/>
            <a:ext cx="8785225" cy="838200"/>
          </a:xfrm>
        </p:spPr>
        <p:txBody>
          <a:bodyPr/>
          <a:lstStyle/>
          <a:p>
            <a:pPr>
              <a:defRPr/>
            </a:pPr>
            <a:r>
              <a:rPr lang="en-GB" sz="4800" b="1" dirty="0">
                <a:effectLst>
                  <a:outerShdw blurRad="38100" dist="38100" dir="2700000" algn="tl">
                    <a:srgbClr val="C0C0C0"/>
                  </a:outerShdw>
                </a:effectLst>
                <a:latin typeface="+mn-lt"/>
              </a:rPr>
              <a:t>Robert Cormier</a:t>
            </a:r>
            <a:endParaRPr lang="en-US" sz="4800" b="1" dirty="0">
              <a:effectLst>
                <a:outerShdw blurRad="38100" dist="38100" dir="2700000" algn="tl">
                  <a:srgbClr val="C0C0C0"/>
                </a:outerShdw>
              </a:effectLst>
              <a:latin typeface="+mn-lt"/>
            </a:endParaRPr>
          </a:p>
        </p:txBody>
      </p:sp>
      <p:pic>
        <p:nvPicPr>
          <p:cNvPr id="6148" name="Picture 11" descr="http://upload.wikimedia.org/wikipedia/commons/d/db/USS_Arizona_sinking_2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7575" y="5040313"/>
            <a:ext cx="3240088"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2" descr="MC90018928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9" y="5013325"/>
            <a:ext cx="2663825" cy="167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3" descr="MC900241229[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39138" y="4652964"/>
            <a:ext cx="1936750" cy="203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9922230" y="169861"/>
            <a:ext cx="2088356"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Independently take notes.</a:t>
            </a:r>
          </a:p>
        </p:txBody>
      </p:sp>
      <p:sp>
        <p:nvSpPr>
          <p:cNvPr id="8" name="TextBox 7">
            <a:extLst>
              <a:ext uri="{FF2B5EF4-FFF2-40B4-BE49-F238E27FC236}">
                <a16:creationId xmlns:a16="http://schemas.microsoft.com/office/drawing/2014/main" id="{C97B8F7A-2C7E-488D-A511-7BB2897BAEB8}"/>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Context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342376646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9" y="838201"/>
            <a:ext cx="8785225" cy="5632311"/>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altLang="en-US" sz="2400" dirty="0">
                <a:latin typeface="Trebuchet MS" pitchFamily="34" charset="0"/>
              </a:rPr>
              <a:t>The Second World War began in 1939 and ended in 1945.  During its six year existence it had engaged much of the world in conflict.  It was the deadliest war in history with 62 million lives lost.</a:t>
            </a:r>
          </a:p>
          <a:p>
            <a:r>
              <a:rPr lang="en-GB" altLang="en-US" sz="2400" dirty="0">
                <a:latin typeface="Trebuchet MS" pitchFamily="34" charset="0"/>
              </a:rPr>
              <a:t>The USA entered the war in 1941 following the Japanese attack on the American fleet in Pearl Harbour on 7</a:t>
            </a:r>
            <a:r>
              <a:rPr lang="en-GB" altLang="en-US" sz="2400" baseline="30000" dirty="0">
                <a:latin typeface="Trebuchet MS" pitchFamily="34" charset="0"/>
              </a:rPr>
              <a:t>th</a:t>
            </a:r>
            <a:r>
              <a:rPr lang="en-GB" altLang="en-US" sz="2400" dirty="0">
                <a:latin typeface="Trebuchet MS" pitchFamily="34" charset="0"/>
              </a:rPr>
              <a:t> December 1941.  2,408 Americans were killed in the attack and the following day America declared war on Japan.  Three days later Germany, (Japan’s ally), declared war on the United States.  America lost many troops fighting in Europe and were involved in the successful D-day invasions of German occupied France.  The war in Europe ended on 7 May 1945 after the Germans signed an unconditional surrender.  </a:t>
            </a:r>
          </a:p>
          <a:p>
            <a:r>
              <a:rPr lang="en-GB" altLang="en-US" sz="2400" dirty="0">
                <a:latin typeface="Trebuchet MS" pitchFamily="34" charset="0"/>
              </a:rPr>
              <a:t>The novel ‘Heroes’ explores how the war touched the lives of millions of people living in small towns across America.</a:t>
            </a:r>
          </a:p>
        </p:txBody>
      </p:sp>
      <p:sp>
        <p:nvSpPr>
          <p:cNvPr id="7171" name="Rectangle 3"/>
          <p:cNvSpPr>
            <a:spLocks noGrp="1" noChangeArrowheads="1"/>
          </p:cNvSpPr>
          <p:nvPr>
            <p:ph type="title"/>
          </p:nvPr>
        </p:nvSpPr>
        <p:spPr>
          <a:xfrm>
            <a:off x="2423032" y="9439"/>
            <a:ext cx="8229600" cy="838200"/>
          </a:xfrm>
        </p:spPr>
        <p:txBody>
          <a:bodyPr/>
          <a:lstStyle/>
          <a:p>
            <a:pPr algn="r">
              <a:defRPr/>
            </a:pPr>
            <a:r>
              <a:rPr lang="en-GB" sz="4800" b="1" dirty="0">
                <a:effectLst>
                  <a:outerShdw blurRad="38100" dist="38100" dir="2700000" algn="tl">
                    <a:srgbClr val="C0C0C0"/>
                  </a:outerShdw>
                </a:effectLst>
                <a:latin typeface="+mn-lt"/>
              </a:rPr>
              <a:t>Context – World War Two</a:t>
            </a:r>
            <a:endParaRPr lang="en-US" sz="4800" b="1" dirty="0">
              <a:effectLst>
                <a:outerShdw blurRad="38100" dist="38100" dir="2700000" algn="tl">
                  <a:srgbClr val="C0C0C0"/>
                </a:outerShdw>
              </a:effectLst>
              <a:latin typeface="+mn-lt"/>
            </a:endParaRPr>
          </a:p>
        </p:txBody>
      </p:sp>
      <p:sp>
        <p:nvSpPr>
          <p:cNvPr id="4" name="Rectangle 3"/>
          <p:cNvSpPr/>
          <p:nvPr/>
        </p:nvSpPr>
        <p:spPr>
          <a:xfrm>
            <a:off x="1703388" y="116632"/>
            <a:ext cx="2088356"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Independently take notes.</a:t>
            </a:r>
          </a:p>
        </p:txBody>
      </p:sp>
      <p:sp>
        <p:nvSpPr>
          <p:cNvPr id="5" name="TextBox 4">
            <a:extLst>
              <a:ext uri="{FF2B5EF4-FFF2-40B4-BE49-F238E27FC236}">
                <a16:creationId xmlns:a16="http://schemas.microsoft.com/office/drawing/2014/main" id="{964D1F84-82F1-47F6-A3F6-792BD3F37224}"/>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Context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377592959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096001" y="838201"/>
            <a:ext cx="4392613" cy="584775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eaLnBrk="1" hangingPunct="1"/>
            <a:r>
              <a:rPr lang="en-GB" altLang="en-US" sz="2200">
                <a:latin typeface="Trebuchet MS" pitchFamily="34" charset="0"/>
              </a:rPr>
              <a:t>The lives of ordinary Americans changed forever after 7</a:t>
            </a:r>
            <a:r>
              <a:rPr lang="en-GB" altLang="en-US" sz="2200" baseline="30000">
                <a:latin typeface="Trebuchet MS" pitchFamily="34" charset="0"/>
              </a:rPr>
              <a:t>th</a:t>
            </a:r>
            <a:r>
              <a:rPr lang="en-GB" altLang="en-US" sz="2200">
                <a:latin typeface="Trebuchet MS" pitchFamily="34" charset="0"/>
              </a:rPr>
              <a:t> December 1941.  Men and women were encouraged to join the armed forces, some were as young as sixteen, who, like Francis in the novel, altered their birth certificates so they could go and fight. Many were eager to become heroes.</a:t>
            </a:r>
          </a:p>
          <a:p>
            <a:pPr eaLnBrk="1" hangingPunct="1"/>
            <a:r>
              <a:rPr lang="en-GB" altLang="en-US" sz="2200">
                <a:latin typeface="Trebuchet MS" pitchFamily="34" charset="0"/>
              </a:rPr>
              <a:t>Fear of air strikes meant that families had to put out their lights and cover their windows at night.  This was known as a blackout.  Families would listen to the radio or go to the cinema to find out news about the war.</a:t>
            </a:r>
          </a:p>
        </p:txBody>
      </p:sp>
      <p:sp>
        <p:nvSpPr>
          <p:cNvPr id="10243" name="Rectangle 3"/>
          <p:cNvSpPr>
            <a:spLocks noGrp="1" noChangeArrowheads="1"/>
          </p:cNvSpPr>
          <p:nvPr>
            <p:ph type="title"/>
          </p:nvPr>
        </p:nvSpPr>
        <p:spPr>
          <a:xfrm>
            <a:off x="1631951" y="0"/>
            <a:ext cx="8856663" cy="838200"/>
          </a:xfrm>
        </p:spPr>
        <p:txBody>
          <a:bodyPr/>
          <a:lstStyle/>
          <a:p>
            <a:pPr algn="r">
              <a:defRPr/>
            </a:pPr>
            <a:r>
              <a:rPr lang="en-GB" sz="1800" b="1" dirty="0">
                <a:effectLst>
                  <a:outerShdw blurRad="38100" dist="38100" dir="2700000" algn="tl">
                    <a:srgbClr val="C0C0C0"/>
                  </a:outerShdw>
                </a:effectLst>
                <a:latin typeface="+mn-lt"/>
              </a:rPr>
              <a:t>Sub-Heading: </a:t>
            </a:r>
            <a:r>
              <a:rPr lang="en-GB" sz="4800" b="1" dirty="0">
                <a:effectLst>
                  <a:outerShdw blurRad="38100" dist="38100" dir="2700000" algn="tl">
                    <a:srgbClr val="C0C0C0"/>
                  </a:outerShdw>
                </a:effectLst>
                <a:latin typeface="+mn-lt"/>
              </a:rPr>
              <a:t>Life during the war</a:t>
            </a:r>
            <a:endParaRPr lang="en-US" sz="4800" b="1" dirty="0">
              <a:effectLst>
                <a:outerShdw blurRad="38100" dist="38100" dir="2700000" algn="tl">
                  <a:srgbClr val="C0C0C0"/>
                </a:outerShdw>
              </a:effectLst>
              <a:latin typeface="+mn-lt"/>
            </a:endParaRPr>
          </a:p>
        </p:txBody>
      </p:sp>
      <p:pic>
        <p:nvPicPr>
          <p:cNvPr id="8196" name="Picture 12" descr="File:&quot;Avenge December 7&quot; - NARA - 5135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1951" y="765176"/>
            <a:ext cx="4302125"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703388" y="116632"/>
            <a:ext cx="2088356" cy="57606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a:t>Independently take notes.</a:t>
            </a:r>
          </a:p>
        </p:txBody>
      </p:sp>
      <p:sp>
        <p:nvSpPr>
          <p:cNvPr id="6" name="TextBox 5">
            <a:extLst>
              <a:ext uri="{FF2B5EF4-FFF2-40B4-BE49-F238E27FC236}">
                <a16:creationId xmlns:a16="http://schemas.microsoft.com/office/drawing/2014/main" id="{036A4823-67FD-4714-822F-58A4CE927667}"/>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Context</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347637270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5520" y="274638"/>
            <a:ext cx="8712968" cy="1210146"/>
          </a:xfrm>
        </p:spPr>
        <p:txBody>
          <a:bodyPr>
            <a:noAutofit/>
          </a:bodyPr>
          <a:lstStyle/>
          <a:p>
            <a:pPr algn="l"/>
            <a:r>
              <a:rPr lang="en-GB" sz="3600" dirty="0"/>
              <a:t>Synopsis: What techniques have been used to interest a reader? Annotate your handout.</a:t>
            </a:r>
          </a:p>
        </p:txBody>
      </p:sp>
      <p:sp>
        <p:nvSpPr>
          <p:cNvPr id="3" name="Content Placeholder 2"/>
          <p:cNvSpPr>
            <a:spLocks noGrp="1"/>
          </p:cNvSpPr>
          <p:nvPr>
            <p:ph idx="1"/>
          </p:nvPr>
        </p:nvSpPr>
        <p:spPr>
          <a:xfrm>
            <a:off x="3071664" y="1484784"/>
            <a:ext cx="6120680" cy="504056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lnSpc>
                <a:spcPct val="115000"/>
              </a:lnSpc>
              <a:spcAft>
                <a:spcPts val="1000"/>
              </a:spcAft>
              <a:buNone/>
            </a:pPr>
            <a:r>
              <a:rPr lang="en-GB" sz="3400" i="1" dirty="0">
                <a:ea typeface="Calibri"/>
                <a:cs typeface="Times New Roman"/>
              </a:rPr>
              <a:t>‘What if I told him I am not the hero he thinks I am …?’</a:t>
            </a:r>
            <a:endParaRPr lang="en-GB" sz="3400" dirty="0">
              <a:ea typeface="Calibri"/>
              <a:cs typeface="Times New Roman"/>
            </a:endParaRPr>
          </a:p>
          <a:p>
            <a:pPr marL="0" indent="0">
              <a:lnSpc>
                <a:spcPct val="115000"/>
              </a:lnSpc>
              <a:spcAft>
                <a:spcPts val="1000"/>
              </a:spcAft>
              <a:buNone/>
            </a:pPr>
            <a:r>
              <a:rPr lang="en-GB" sz="3400" dirty="0">
                <a:ea typeface="Calibri"/>
                <a:cs typeface="Times New Roman"/>
              </a:rPr>
              <a:t>Maimed and disfigured whilst fighting in the war, young Francis Cassavant must hide both his face and his identity when he goes back home to Frenchtown. For his past holds a bitter secret, one which he has vowed to revenge and which he can resolve only through his final, desperate plan: to destroy the man who betrayed him as a boy, bringing Francis dishonour and guilt.</a:t>
            </a:r>
          </a:p>
          <a:p>
            <a:pPr marL="0" indent="0">
              <a:lnSpc>
                <a:spcPct val="115000"/>
              </a:lnSpc>
              <a:spcAft>
                <a:spcPts val="1000"/>
              </a:spcAft>
              <a:buNone/>
            </a:pPr>
            <a:r>
              <a:rPr lang="en-GB" sz="3400" dirty="0">
                <a:ea typeface="Calibri"/>
                <a:cs typeface="Times New Roman"/>
              </a:rPr>
              <a:t>Left now without a face or a future, yet sustained by his deep sense of shame, Francis watches. He thinks of the gun in his duffel bag and waits, alone, for the return of another supposed hero.</a:t>
            </a:r>
          </a:p>
          <a:p>
            <a:pPr marL="0" indent="0">
              <a:buNone/>
            </a:pPr>
            <a:endParaRPr lang="en-GB" dirty="0"/>
          </a:p>
        </p:txBody>
      </p:sp>
      <p:sp>
        <p:nvSpPr>
          <p:cNvPr id="4" name="TextBox 3">
            <a:extLst>
              <a:ext uri="{FF2B5EF4-FFF2-40B4-BE49-F238E27FC236}">
                <a16:creationId xmlns:a16="http://schemas.microsoft.com/office/drawing/2014/main" id="{41038B15-C83F-4F34-B4B1-7AC4BB58B98C}"/>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Mastery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46816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Make a prediction as to what may happen in the novel.</a:t>
            </a:r>
          </a:p>
        </p:txBody>
      </p:sp>
      <p:pic>
        <p:nvPicPr>
          <p:cNvPr id="1027" name="Picture 3"/>
          <p:cNvPicPr>
            <a:picLocks noGrp="1" noChangeAspect="1" noChangeArrowheads="1"/>
          </p:cNvPicPr>
          <p:nvPr>
            <p:ph idx="1"/>
          </p:nvPr>
        </p:nvPicPr>
        <p:blipFill>
          <a:blip r:embed="rId2">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3719736" y="2204864"/>
            <a:ext cx="4225056" cy="3797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08928D1F-9671-4ACE-9EF7-41615EB6C0E4}"/>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Checking Understanding</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441902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3898776" cy="3586410"/>
          </a:xfrm>
        </p:spPr>
        <p:txBody>
          <a:bodyPr>
            <a:normAutofit/>
          </a:bodyPr>
          <a:lstStyle/>
          <a:p>
            <a:r>
              <a:rPr lang="en-GB" dirty="0"/>
              <a:t>Task: Let’s read the first page of the novel.</a:t>
            </a: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88088" y="404665"/>
            <a:ext cx="3375620" cy="5842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ounded Rectangle 3"/>
          <p:cNvSpPr/>
          <p:nvPr/>
        </p:nvSpPr>
        <p:spPr>
          <a:xfrm>
            <a:off x="1919536" y="3789040"/>
            <a:ext cx="4608512" cy="252028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5400" dirty="0">
                <a:solidFill>
                  <a:schemeClr val="tx1"/>
                </a:solidFill>
              </a:rPr>
              <a:t>What is your initial reaction?</a:t>
            </a:r>
          </a:p>
        </p:txBody>
      </p:sp>
      <p:sp>
        <p:nvSpPr>
          <p:cNvPr id="5" name="TextBox 4">
            <a:extLst>
              <a:ext uri="{FF2B5EF4-FFF2-40B4-BE49-F238E27FC236}">
                <a16:creationId xmlns:a16="http://schemas.microsoft.com/office/drawing/2014/main" id="{7FCE5A50-3ACB-48F4-820B-18E5EA471E08}"/>
              </a:ext>
            </a:extLst>
          </p:cNvPr>
          <p:cNvSpPr txBox="1"/>
          <p:nvPr/>
        </p:nvSpPr>
        <p:spPr>
          <a:xfrm rot="16200000">
            <a:off x="-3075058" y="3075058"/>
            <a:ext cx="6858002" cy="707886"/>
          </a:xfrm>
          <a:prstGeom prst="rect">
            <a:avLst/>
          </a:prstGeom>
          <a:solidFill>
            <a:srgbClr val="DDDDDD"/>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4000" b="1" kern="0" dirty="0">
                <a:solidFill>
                  <a:prstClr val="black"/>
                </a:solidFill>
                <a:latin typeface="Century Gothic" panose="020B0502020202020204" pitchFamily="34" charset="0"/>
              </a:rPr>
              <a:t>Reading Activity</a:t>
            </a:r>
            <a:endParaRPr kumimoji="0" lang="en-GB" sz="4000" b="1" i="0" u="none" strike="noStrike" kern="0" cap="none" spc="0" normalizeH="0" baseline="0" noProof="0" dirty="0">
              <a:ln>
                <a:noFill/>
              </a:ln>
              <a:solidFill>
                <a:prstClr val="black"/>
              </a:solidFill>
              <a:effectLst/>
              <a:uLnTx/>
              <a:uFillTx/>
              <a:latin typeface="Century Gothic" panose="020B0502020202020204" pitchFamily="34" charset="0"/>
            </a:endParaRPr>
          </a:p>
        </p:txBody>
      </p:sp>
    </p:spTree>
    <p:extLst>
      <p:ext uri="{BB962C8B-B14F-4D97-AF65-F5344CB8AC3E}">
        <p14:creationId xmlns:p14="http://schemas.microsoft.com/office/powerpoint/2010/main" val="2618527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2245</Words>
  <Application>Microsoft Office PowerPoint</Application>
  <PresentationFormat>Widescreen</PresentationFormat>
  <Paragraphs>100</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Century Gothic</vt:lpstr>
      <vt:lpstr>Times New Roman</vt:lpstr>
      <vt:lpstr>Trebuchet MS</vt:lpstr>
      <vt:lpstr>Office Theme</vt:lpstr>
      <vt:lpstr>Heroes by Robert Cormier</vt:lpstr>
      <vt:lpstr>Heroes</vt:lpstr>
      <vt:lpstr>Do you know what these are?</vt:lpstr>
      <vt:lpstr>Robert Cormier</vt:lpstr>
      <vt:lpstr>Context – World War Two</vt:lpstr>
      <vt:lpstr>Sub-Heading: Life during the war</vt:lpstr>
      <vt:lpstr>Synopsis: What techniques have been used to interest a reader? Annotate your handout.</vt:lpstr>
      <vt:lpstr>Make a prediction as to what may happen in the novel.</vt:lpstr>
      <vt:lpstr>Task: Let’s read the first page of the novel.</vt:lpstr>
      <vt:lpstr>PowerPoint Presentation</vt:lpstr>
      <vt:lpstr>How does the writer use language to describe Francis and  evoke empathy from a reader?  </vt:lpstr>
      <vt:lpstr>Task: Using your annotations write 2 P.E.T.E.R paragraphs answering the question: How does the writer use language to describe Francis and evoke empathy from a reader? </vt:lpstr>
      <vt:lpstr>SELF ASSESS YOUR PARAGRAPHS!</vt:lpstr>
      <vt:lpstr>A Real War Hero – Simon Weston CBE https://www.youtube.com/watch?v=lDznh9Ck5Js</vt:lpstr>
      <vt:lpstr>Task: Read chapter 1 then answer…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Heroes by Robert Cormier</dc:title>
  <dc:creator>A Allen</dc:creator>
  <cp:lastModifiedBy>A Allen</cp:lastModifiedBy>
  <cp:revision>5</cp:revision>
  <dcterms:created xsi:type="dcterms:W3CDTF">2020-12-07T08:51:08Z</dcterms:created>
  <dcterms:modified xsi:type="dcterms:W3CDTF">2020-12-07T10:19:41Z</dcterms:modified>
</cp:coreProperties>
</file>