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84" r:id="rId2"/>
    <p:sldId id="285" r:id="rId3"/>
    <p:sldId id="406" r:id="rId4"/>
    <p:sldId id="405" r:id="rId5"/>
    <p:sldId id="289" r:id="rId6"/>
    <p:sldId id="288" r:id="rId7"/>
    <p:sldId id="290" r:id="rId8"/>
    <p:sldId id="299" r:id="rId9"/>
    <p:sldId id="300" r:id="rId10"/>
    <p:sldId id="301" r:id="rId11"/>
    <p:sldId id="302" r:id="rId12"/>
    <p:sldId id="304" r:id="rId13"/>
    <p:sldId id="305" r:id="rId14"/>
    <p:sldId id="307" r:id="rId15"/>
    <p:sldId id="308" r:id="rId16"/>
    <p:sldId id="310" r:id="rId17"/>
    <p:sldId id="395" r:id="rId18"/>
    <p:sldId id="312" r:id="rId19"/>
    <p:sldId id="313" r:id="rId20"/>
    <p:sldId id="318" r:id="rId21"/>
    <p:sldId id="314"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346" cy="497679"/>
          </a:xfrm>
          <a:prstGeom prst="rect">
            <a:avLst/>
          </a:prstGeom>
        </p:spPr>
        <p:txBody>
          <a:bodyPr vert="horz" lIns="91285" tIns="45642" rIns="91285" bIns="45642" rtlCol="0"/>
          <a:lstStyle>
            <a:lvl1pPr algn="l">
              <a:defRPr sz="1200"/>
            </a:lvl1pPr>
          </a:lstStyle>
          <a:p>
            <a:endParaRPr lang="en-GB"/>
          </a:p>
        </p:txBody>
      </p:sp>
      <p:sp>
        <p:nvSpPr>
          <p:cNvPr id="3" name="Date Placeholder 2"/>
          <p:cNvSpPr>
            <a:spLocks noGrp="1"/>
          </p:cNvSpPr>
          <p:nvPr>
            <p:ph type="dt" sz="quarter" idx="1"/>
          </p:nvPr>
        </p:nvSpPr>
        <p:spPr>
          <a:xfrm>
            <a:off x="3849744" y="1"/>
            <a:ext cx="2946345" cy="497679"/>
          </a:xfrm>
          <a:prstGeom prst="rect">
            <a:avLst/>
          </a:prstGeom>
        </p:spPr>
        <p:txBody>
          <a:bodyPr vert="horz" lIns="91285" tIns="45642" rIns="91285" bIns="45642" rtlCol="0"/>
          <a:lstStyle>
            <a:lvl1pPr algn="r">
              <a:defRPr sz="1200"/>
            </a:lvl1pPr>
          </a:lstStyle>
          <a:p>
            <a:fld id="{F8DB32F0-9112-4ED6-86A4-7061B777C131}" type="datetimeFigureOut">
              <a:rPr lang="en-GB" smtClean="0"/>
              <a:t>05/11/2020</a:t>
            </a:fld>
            <a:endParaRPr lang="en-GB"/>
          </a:p>
        </p:txBody>
      </p:sp>
      <p:sp>
        <p:nvSpPr>
          <p:cNvPr id="4" name="Footer Placeholder 3"/>
          <p:cNvSpPr>
            <a:spLocks noGrp="1"/>
          </p:cNvSpPr>
          <p:nvPr>
            <p:ph type="ftr" sz="quarter" idx="2"/>
          </p:nvPr>
        </p:nvSpPr>
        <p:spPr>
          <a:xfrm>
            <a:off x="1" y="9428959"/>
            <a:ext cx="2946346" cy="497679"/>
          </a:xfrm>
          <a:prstGeom prst="rect">
            <a:avLst/>
          </a:prstGeom>
        </p:spPr>
        <p:txBody>
          <a:bodyPr vert="horz" lIns="91285" tIns="45642" rIns="91285" bIns="45642" rtlCol="0" anchor="b"/>
          <a:lstStyle>
            <a:lvl1pPr algn="l">
              <a:defRPr sz="1200"/>
            </a:lvl1pPr>
          </a:lstStyle>
          <a:p>
            <a:endParaRPr lang="en-GB"/>
          </a:p>
        </p:txBody>
      </p:sp>
      <p:sp>
        <p:nvSpPr>
          <p:cNvPr id="5" name="Slide Number Placeholder 4"/>
          <p:cNvSpPr>
            <a:spLocks noGrp="1"/>
          </p:cNvSpPr>
          <p:nvPr>
            <p:ph type="sldNum" sz="quarter" idx="3"/>
          </p:nvPr>
        </p:nvSpPr>
        <p:spPr>
          <a:xfrm>
            <a:off x="3849744" y="9428959"/>
            <a:ext cx="2946345" cy="497679"/>
          </a:xfrm>
          <a:prstGeom prst="rect">
            <a:avLst/>
          </a:prstGeom>
        </p:spPr>
        <p:txBody>
          <a:bodyPr vert="horz" lIns="91285" tIns="45642" rIns="91285" bIns="45642" rtlCol="0" anchor="b"/>
          <a:lstStyle>
            <a:lvl1pPr algn="r">
              <a:defRPr sz="1200"/>
            </a:lvl1pPr>
          </a:lstStyle>
          <a:p>
            <a:fld id="{1E55943D-3A2F-4E5A-8F0F-45ED813286B7}" type="slidenum">
              <a:rPr lang="en-GB" smtClean="0"/>
              <a:t>‹#›</a:t>
            </a:fld>
            <a:endParaRPr lang="en-GB"/>
          </a:p>
        </p:txBody>
      </p:sp>
    </p:spTree>
    <p:extLst>
      <p:ext uri="{BB962C8B-B14F-4D97-AF65-F5344CB8AC3E}">
        <p14:creationId xmlns:p14="http://schemas.microsoft.com/office/powerpoint/2010/main" val="3628913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285" tIns="45642" rIns="91285" bIns="45642"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285" tIns="45642" rIns="91285" bIns="45642" rtlCol="0"/>
          <a:lstStyle>
            <a:lvl1pPr algn="r">
              <a:defRPr sz="1200"/>
            </a:lvl1pPr>
          </a:lstStyle>
          <a:p>
            <a:fld id="{5B53E1B3-B03F-49BF-83D5-4A8943C45204}" type="datetimeFigureOut">
              <a:rPr lang="en-GB" smtClean="0"/>
              <a:t>05/11/2020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85" tIns="45642" rIns="91285" bIns="45642"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285" tIns="45642" rIns="91285" bIns="456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1285" tIns="45642" rIns="91285" bIns="45642"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285" tIns="45642" rIns="91285" bIns="45642" rtlCol="0" anchor="b"/>
          <a:lstStyle>
            <a:lvl1pPr algn="r">
              <a:defRPr sz="1200"/>
            </a:lvl1pPr>
          </a:lstStyle>
          <a:p>
            <a:fld id="{26276462-ACB5-4E26-A4F0-8B8C6D024ACF}" type="slidenum">
              <a:rPr lang="en-GB" smtClean="0"/>
              <a:t>‹#›</a:t>
            </a:fld>
            <a:endParaRPr lang="en-GB"/>
          </a:p>
        </p:txBody>
      </p:sp>
    </p:spTree>
    <p:extLst>
      <p:ext uri="{BB962C8B-B14F-4D97-AF65-F5344CB8AC3E}">
        <p14:creationId xmlns:p14="http://schemas.microsoft.com/office/powerpoint/2010/main" val="4275254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cs typeface="Arial" charset="0"/>
              </a:defRPr>
            </a:lvl1pPr>
            <a:lvl2pPr marL="741687" indent="-285264" eaLnBrk="0" hangingPunct="0">
              <a:defRPr sz="1000">
                <a:solidFill>
                  <a:schemeClr val="tx1"/>
                </a:solidFill>
                <a:latin typeface="Arial" charset="0"/>
                <a:cs typeface="Arial" charset="0"/>
              </a:defRPr>
            </a:lvl2pPr>
            <a:lvl3pPr marL="1141057" indent="-228211" eaLnBrk="0" hangingPunct="0">
              <a:defRPr sz="1000">
                <a:solidFill>
                  <a:schemeClr val="tx1"/>
                </a:solidFill>
                <a:latin typeface="Arial" charset="0"/>
                <a:cs typeface="Arial" charset="0"/>
              </a:defRPr>
            </a:lvl3pPr>
            <a:lvl4pPr marL="1597480" indent="-228211" eaLnBrk="0" hangingPunct="0">
              <a:defRPr sz="1000">
                <a:solidFill>
                  <a:schemeClr val="tx1"/>
                </a:solidFill>
                <a:latin typeface="Arial" charset="0"/>
                <a:cs typeface="Arial" charset="0"/>
              </a:defRPr>
            </a:lvl4pPr>
            <a:lvl5pPr marL="2053902" indent="-228211" eaLnBrk="0" hangingPunct="0">
              <a:defRPr sz="1000">
                <a:solidFill>
                  <a:schemeClr val="tx1"/>
                </a:solidFill>
                <a:latin typeface="Arial" charset="0"/>
                <a:cs typeface="Arial" charset="0"/>
              </a:defRPr>
            </a:lvl5pPr>
            <a:lvl6pPr marL="2510325" indent="-228211" eaLnBrk="0" fontAlgn="base" hangingPunct="0">
              <a:spcBef>
                <a:spcPct val="0"/>
              </a:spcBef>
              <a:spcAft>
                <a:spcPct val="0"/>
              </a:spcAft>
              <a:defRPr sz="1000">
                <a:solidFill>
                  <a:schemeClr val="tx1"/>
                </a:solidFill>
                <a:latin typeface="Arial" charset="0"/>
                <a:cs typeface="Arial" charset="0"/>
              </a:defRPr>
            </a:lvl6pPr>
            <a:lvl7pPr marL="2966748" indent="-228211" eaLnBrk="0" fontAlgn="base" hangingPunct="0">
              <a:spcBef>
                <a:spcPct val="0"/>
              </a:spcBef>
              <a:spcAft>
                <a:spcPct val="0"/>
              </a:spcAft>
              <a:defRPr sz="1000">
                <a:solidFill>
                  <a:schemeClr val="tx1"/>
                </a:solidFill>
                <a:latin typeface="Arial" charset="0"/>
                <a:cs typeface="Arial" charset="0"/>
              </a:defRPr>
            </a:lvl7pPr>
            <a:lvl8pPr marL="3423171" indent="-228211" eaLnBrk="0" fontAlgn="base" hangingPunct="0">
              <a:spcBef>
                <a:spcPct val="0"/>
              </a:spcBef>
              <a:spcAft>
                <a:spcPct val="0"/>
              </a:spcAft>
              <a:defRPr sz="1000">
                <a:solidFill>
                  <a:schemeClr val="tx1"/>
                </a:solidFill>
                <a:latin typeface="Arial" charset="0"/>
                <a:cs typeface="Arial" charset="0"/>
              </a:defRPr>
            </a:lvl8pPr>
            <a:lvl9pPr marL="3879593" indent="-228211" eaLnBrk="0" fontAlgn="base" hangingPunct="0">
              <a:spcBef>
                <a:spcPct val="0"/>
              </a:spcBef>
              <a:spcAft>
                <a:spcPct val="0"/>
              </a:spcAft>
              <a:defRPr sz="1000">
                <a:solidFill>
                  <a:schemeClr val="tx1"/>
                </a:solidFill>
                <a:latin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D27E991-0AC4-4B3F-AC21-7F9849787FA0}" type="slidenum">
              <a:rPr kumimoji="0" lang="en-GB" altLang="en-US" sz="1200" b="0" i="0" u="none" strike="noStrike" kern="1200" cap="none" spc="0" normalizeH="0" baseline="0" noProof="0">
                <a:ln>
                  <a:noFill/>
                </a:ln>
                <a:solidFill>
                  <a:prstClr val="black"/>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altLang="en-US" sz="12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36648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05/11/2020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139509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05/11/2020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153282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05/11/2020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482047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6BBCAB1-70DB-4DCA-B93C-10C549409C79}" type="slidenum">
              <a:rPr lang="en-GB"/>
              <a:pPr>
                <a:defRPr/>
              </a:pPr>
              <a:t>‹#›</a:t>
            </a:fld>
            <a:endParaRPr lang="en-GB"/>
          </a:p>
        </p:txBody>
      </p:sp>
    </p:spTree>
    <p:extLst>
      <p:ext uri="{BB962C8B-B14F-4D97-AF65-F5344CB8AC3E}">
        <p14:creationId xmlns:p14="http://schemas.microsoft.com/office/powerpoint/2010/main" val="386158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05/11/2020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93712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E14B9C-3DE9-41FF-AB0A-B47E55739196}" type="datetimeFigureOut">
              <a:rPr lang="en-GB" smtClean="0"/>
              <a:t>05/11/2020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983011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E14B9C-3DE9-41FF-AB0A-B47E55739196}" type="datetimeFigureOut">
              <a:rPr lang="en-GB" smtClean="0"/>
              <a:t>05/11/2020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236172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E14B9C-3DE9-41FF-AB0A-B47E55739196}" type="datetimeFigureOut">
              <a:rPr lang="en-GB" smtClean="0"/>
              <a:t>05/11/2020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373825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E14B9C-3DE9-41FF-AB0A-B47E55739196}" type="datetimeFigureOut">
              <a:rPr lang="en-GB" smtClean="0"/>
              <a:t>05/11/2020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954030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14B9C-3DE9-41FF-AB0A-B47E55739196}" type="datetimeFigureOut">
              <a:rPr lang="en-GB" smtClean="0"/>
              <a:t>05/11/2020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292792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14B9C-3DE9-41FF-AB0A-B47E55739196}" type="datetimeFigureOut">
              <a:rPr lang="en-GB" smtClean="0"/>
              <a:t>05/11/2020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04141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14B9C-3DE9-41FF-AB0A-B47E55739196}" type="datetimeFigureOut">
              <a:rPr lang="en-GB" smtClean="0"/>
              <a:t>05/11/2020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92780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14B9C-3DE9-41FF-AB0A-B47E55739196}" type="datetimeFigureOut">
              <a:rPr lang="en-GB" smtClean="0"/>
              <a:t>05/11/2020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B60E6-78CE-42D0-B3DE-49302C16381B}" type="slidenum">
              <a:rPr lang="en-GB" smtClean="0"/>
              <a:t>‹#›</a:t>
            </a:fld>
            <a:endParaRPr lang="en-GB" dirty="0"/>
          </a:p>
        </p:txBody>
      </p:sp>
    </p:spTree>
    <p:extLst>
      <p:ext uri="{BB962C8B-B14F-4D97-AF65-F5344CB8AC3E}">
        <p14:creationId xmlns:p14="http://schemas.microsoft.com/office/powerpoint/2010/main" val="1524141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470025"/>
          </a:xfrm>
        </p:spPr>
        <p:txBody>
          <a:bodyPr/>
          <a:lstStyle/>
          <a:p>
            <a:r>
              <a:rPr lang="en-GB" b="1" u="sng" dirty="0"/>
              <a:t>Chapter 3 - Heroes</a:t>
            </a:r>
            <a:br>
              <a:rPr lang="en-GB" dirty="0"/>
            </a:br>
            <a:r>
              <a:rPr lang="en-GB" dirty="0"/>
              <a:t>by Robert Cormier</a:t>
            </a:r>
          </a:p>
        </p:txBody>
      </p:sp>
      <p:sp>
        <p:nvSpPr>
          <p:cNvPr id="4" name="Subtitle 2"/>
          <p:cNvSpPr>
            <a:spLocks noGrp="1"/>
          </p:cNvSpPr>
          <p:nvPr>
            <p:ph type="subTitle" idx="1"/>
          </p:nvPr>
        </p:nvSpPr>
        <p:spPr>
          <a:xfrm>
            <a:off x="467544" y="1988840"/>
            <a:ext cx="8424936" cy="3456384"/>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GB" sz="4000" dirty="0">
                <a:solidFill>
                  <a:schemeClr val="tx1"/>
                </a:solidFill>
              </a:rPr>
              <a:t>LO: </a:t>
            </a:r>
            <a:r>
              <a:rPr lang="en-GB" altLang="en-US" sz="4000" dirty="0">
                <a:solidFill>
                  <a:schemeClr val="tx1"/>
                </a:solidFill>
                <a:latin typeface="+mj-lt"/>
              </a:rPr>
              <a:t>To analyse how Cormier uses language to convey themes in the novel.</a:t>
            </a:r>
          </a:p>
          <a:p>
            <a:pPr algn="l"/>
            <a:r>
              <a:rPr lang="en-GB" altLang="en-US" sz="4000" dirty="0">
                <a:solidFill>
                  <a:schemeClr val="tx1"/>
                </a:solidFill>
                <a:latin typeface="+mj-lt"/>
              </a:rPr>
              <a:t>ST: I can develop my analysis of language used for effect.</a:t>
            </a:r>
          </a:p>
          <a:p>
            <a:pPr algn="l"/>
            <a:endParaRPr lang="en-GB" sz="4000" dirty="0">
              <a:solidFill>
                <a:schemeClr val="tx1"/>
              </a:solidFill>
            </a:endParaRPr>
          </a:p>
          <a:p>
            <a:pPr algn="l"/>
            <a:endParaRPr lang="en-GB" sz="4000" dirty="0"/>
          </a:p>
        </p:txBody>
      </p:sp>
    </p:spTree>
    <p:extLst>
      <p:ext uri="{BB962C8B-B14F-4D97-AF65-F5344CB8AC3E}">
        <p14:creationId xmlns:p14="http://schemas.microsoft.com/office/powerpoint/2010/main" val="938721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76200"/>
            <a:ext cx="9144000" cy="639763"/>
          </a:xfrm>
        </p:spPr>
        <p:txBody>
          <a:bodyPr>
            <a:normAutofit fontScale="90000"/>
          </a:bodyPr>
          <a:lstStyle/>
          <a:p>
            <a:pPr eaLnBrk="1" hangingPunct="1"/>
            <a:r>
              <a:rPr lang="en-GB" altLang="en-US" sz="4000" b="1" dirty="0"/>
              <a:t>Before and After</a:t>
            </a:r>
          </a:p>
        </p:txBody>
      </p:sp>
      <p:sp>
        <p:nvSpPr>
          <p:cNvPr id="51203" name="Rectangle 3"/>
          <p:cNvSpPr>
            <a:spLocks noGrp="1" noChangeArrowheads="1"/>
          </p:cNvSpPr>
          <p:nvPr>
            <p:ph type="body" sz="half" idx="1"/>
          </p:nvPr>
        </p:nvSpPr>
        <p:spPr>
          <a:xfrm>
            <a:off x="179388" y="762000"/>
            <a:ext cx="8785225" cy="1066800"/>
          </a:xfrm>
        </p:spPr>
        <p:txBody>
          <a:bodyPr/>
          <a:lstStyle/>
          <a:p>
            <a:pPr marL="0" indent="0" eaLnBrk="1" hangingPunct="1">
              <a:buFontTx/>
              <a:buNone/>
            </a:pPr>
            <a:r>
              <a:rPr lang="en-GB" altLang="en-US" sz="2800" dirty="0"/>
              <a:t>In chapter four Francis meets an old friend, Arthur Rivier. How has Arthur changed since the war?</a:t>
            </a:r>
          </a:p>
        </p:txBody>
      </p:sp>
      <p:graphicFrame>
        <p:nvGraphicFramePr>
          <p:cNvPr id="274436" name="Group 4"/>
          <p:cNvGraphicFramePr>
            <a:graphicFrameLocks noGrp="1"/>
          </p:cNvGraphicFramePr>
          <p:nvPr>
            <p:ph sz="half" idx="2"/>
            <p:extLst>
              <p:ext uri="{D42A27DB-BD31-4B8C-83A1-F6EECF244321}">
                <p14:modId xmlns:p14="http://schemas.microsoft.com/office/powerpoint/2010/main" val="2978260388"/>
              </p:ext>
            </p:extLst>
          </p:nvPr>
        </p:nvGraphicFramePr>
        <p:xfrm>
          <a:off x="250825" y="1916113"/>
          <a:ext cx="8743950" cy="3776662"/>
        </p:xfrm>
        <a:graphic>
          <a:graphicData uri="http://schemas.openxmlformats.org/drawingml/2006/table">
            <a:tbl>
              <a:tblPr>
                <a:tableStyleId>{35758FB7-9AC5-4552-8A53-C91805E547FA}</a:tableStyleId>
              </a:tblPr>
              <a:tblGrid>
                <a:gridCol w="4351338">
                  <a:extLst>
                    <a:ext uri="{9D8B030D-6E8A-4147-A177-3AD203B41FA5}">
                      <a16:colId xmlns:a16="http://schemas.microsoft.com/office/drawing/2014/main" val="20000"/>
                    </a:ext>
                  </a:extLst>
                </a:gridCol>
                <a:gridCol w="4392612">
                  <a:extLst>
                    <a:ext uri="{9D8B030D-6E8A-4147-A177-3AD203B41FA5}">
                      <a16:colId xmlns:a16="http://schemas.microsoft.com/office/drawing/2014/main" val="20001"/>
                    </a:ext>
                  </a:extLst>
                </a:gridCol>
              </a:tblGrid>
              <a:tr h="4333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dirty="0">
                          <a:ln>
                            <a:noFill/>
                          </a:ln>
                          <a:effectLst/>
                        </a:rPr>
                        <a:t>Before the war</a:t>
                      </a:r>
                      <a:endParaRPr kumimoji="0" lang="en-GB" sz="1800" b="1" i="0" u="none" strike="noStrike" cap="none" normalizeH="0" baseline="0" dirty="0">
                        <a:ln>
                          <a:noFill/>
                        </a:ln>
                        <a:solidFill>
                          <a:schemeClr val="tx1"/>
                        </a:solidFill>
                        <a:effectLst/>
                        <a:latin typeface="+mn-lt"/>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dirty="0">
                          <a:ln>
                            <a:noFill/>
                          </a:ln>
                          <a:effectLst/>
                        </a:rPr>
                        <a:t>After the war</a:t>
                      </a:r>
                      <a:endParaRPr kumimoji="0" lang="en-GB" sz="1800" b="1" i="0" u="none" strike="noStrike" cap="none" normalizeH="0" baseline="0" dirty="0">
                        <a:ln>
                          <a:noFill/>
                        </a:ln>
                        <a:solidFill>
                          <a:schemeClr val="tx1"/>
                        </a:solidFill>
                        <a:effectLst/>
                        <a:latin typeface="+mn-lt"/>
                        <a:cs typeface="Arial" charset="0"/>
                      </a:endParaRPr>
                    </a:p>
                  </a:txBody>
                  <a:tcPr horzOverflow="overflow"/>
                </a:tc>
                <a:extLst>
                  <a:ext uri="{0D108BD9-81ED-4DB2-BD59-A6C34878D82A}">
                    <a16:rowId xmlns:a16="http://schemas.microsoft.com/office/drawing/2014/main" val="10000"/>
                  </a:ext>
                </a:extLst>
              </a:tr>
              <a:tr h="334327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dirty="0">
                          <a:ln>
                            <a:noFill/>
                          </a:ln>
                          <a:effectLst/>
                        </a:rPr>
                        <a:t>‘a star first baseman for the Frenchtown Tigers.’</a:t>
                      </a:r>
                      <a:endParaRPr kumimoji="0" lang="en-GB" sz="1800" b="0" i="0" u="none" strike="noStrike" cap="none" normalizeH="0" baseline="0" dirty="0">
                        <a:ln>
                          <a:noFill/>
                        </a:ln>
                        <a:solidFill>
                          <a:schemeClr val="tx1"/>
                        </a:solidFill>
                        <a:effectLst/>
                        <a:latin typeface="+mn-lt"/>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dirty="0">
                          <a:ln>
                            <a:noFill/>
                          </a:ln>
                          <a:effectLst/>
                        </a:rPr>
                        <a:t>‘His eyes are bleary and bloodshot’</a:t>
                      </a:r>
                      <a:endParaRPr kumimoji="0" lang="en-GB" sz="1800" b="0" i="0" u="none" strike="noStrike" cap="none" normalizeH="0" baseline="0" dirty="0">
                        <a:ln>
                          <a:noFill/>
                        </a:ln>
                        <a:solidFill>
                          <a:schemeClr val="tx1"/>
                        </a:solidFill>
                        <a:effectLst/>
                        <a:latin typeface="+mn-lt"/>
                        <a:cs typeface="Arial" charset="0"/>
                      </a:endParaRPr>
                    </a:p>
                  </a:txBody>
                  <a:tcPr horzOverflow="overflow"/>
                </a:tc>
                <a:extLst>
                  <a:ext uri="{0D108BD9-81ED-4DB2-BD59-A6C34878D82A}">
                    <a16:rowId xmlns:a16="http://schemas.microsoft.com/office/drawing/2014/main" val="10001"/>
                  </a:ext>
                </a:extLst>
              </a:tr>
            </a:tbl>
          </a:graphicData>
        </a:graphic>
      </p:graphicFrame>
      <p:sp>
        <p:nvSpPr>
          <p:cNvPr id="51215" name="Rectangle 15"/>
          <p:cNvSpPr>
            <a:spLocks noChangeArrowheads="1"/>
          </p:cNvSpPr>
          <p:nvPr/>
        </p:nvSpPr>
        <p:spPr bwMode="auto">
          <a:xfrm>
            <a:off x="250825" y="5805265"/>
            <a:ext cx="8713788" cy="792386"/>
          </a:xfrm>
          <a:prstGeom prst="rect">
            <a:avLst/>
          </a:prstGeom>
          <a:ln/>
        </p:spPr>
        <p:style>
          <a:lnRef idx="0">
            <a:schemeClr val="accent5"/>
          </a:lnRef>
          <a:fillRef idx="3">
            <a:schemeClr val="accent5"/>
          </a:fillRef>
          <a:effectRef idx="3">
            <a:schemeClr val="accent5"/>
          </a:effectRef>
          <a:fontRef idx="minor">
            <a:schemeClr val="lt1"/>
          </a:fontRef>
        </p:style>
        <p:txBody>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algn="ctr" eaLnBrk="1" hangingPunct="1">
              <a:lnSpc>
                <a:spcPct val="80000"/>
              </a:lnSpc>
              <a:spcBef>
                <a:spcPct val="20000"/>
              </a:spcBef>
            </a:pPr>
            <a:r>
              <a:rPr lang="en-GB" altLang="en-US" sz="2000" dirty="0">
                <a:latin typeface="+mj-lt"/>
              </a:rPr>
              <a:t>Why do you think Cormier includes this character?  </a:t>
            </a:r>
          </a:p>
          <a:p>
            <a:pPr algn="ctr" eaLnBrk="1" hangingPunct="1">
              <a:lnSpc>
                <a:spcPct val="80000"/>
              </a:lnSpc>
              <a:spcBef>
                <a:spcPct val="20000"/>
              </a:spcBef>
            </a:pPr>
            <a:r>
              <a:rPr lang="en-GB" altLang="en-US" sz="2000" dirty="0">
                <a:latin typeface="+mj-lt"/>
              </a:rPr>
              <a:t>What could his story represent?</a:t>
            </a:r>
            <a:endParaRPr lang="en-GB" altLang="en-US" sz="2400" b="1" dirty="0">
              <a:latin typeface="+mj-lt"/>
            </a:endParaRPr>
          </a:p>
        </p:txBody>
      </p:sp>
    </p:spTree>
    <p:extLst>
      <p:ext uri="{BB962C8B-B14F-4D97-AF65-F5344CB8AC3E}">
        <p14:creationId xmlns:p14="http://schemas.microsoft.com/office/powerpoint/2010/main" val="260873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179388" y="908720"/>
            <a:ext cx="8785225" cy="1150937"/>
          </a:xfrm>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eaLnBrk="1" hangingPunct="1">
              <a:lnSpc>
                <a:spcPct val="80000"/>
              </a:lnSpc>
              <a:buFontTx/>
              <a:buNone/>
            </a:pPr>
            <a:r>
              <a:rPr lang="en-GB" altLang="en-US" sz="2400" dirty="0"/>
              <a:t>In the novel Cormier presents different types of heroes.  Francis is a decorated war hero and Arthur was a sporting hero before the war.  However in chapter four Francis says that he is not the hero that others think he is.</a:t>
            </a:r>
          </a:p>
        </p:txBody>
      </p:sp>
      <p:sp>
        <p:nvSpPr>
          <p:cNvPr id="52227" name="Text Box 3"/>
          <p:cNvSpPr txBox="1">
            <a:spLocks noChangeArrowheads="1"/>
          </p:cNvSpPr>
          <p:nvPr/>
        </p:nvSpPr>
        <p:spPr bwMode="auto">
          <a:xfrm>
            <a:off x="323850" y="-26988"/>
            <a:ext cx="8569325" cy="762001"/>
          </a:xfrm>
          <a:prstGeom prst="rect">
            <a:avLst/>
          </a:prstGeom>
          <a:ln/>
        </p:spPr>
        <p:style>
          <a:lnRef idx="0">
            <a:schemeClr val="accent3"/>
          </a:lnRef>
          <a:fillRef idx="3">
            <a:schemeClr val="accent3"/>
          </a:fillRef>
          <a:effectRef idx="3">
            <a:schemeClr val="accent3"/>
          </a:effectRef>
          <a:fontRef idx="minor">
            <a:schemeClr val="lt1"/>
          </a:fontRef>
        </p:style>
        <p:txBody>
          <a:bodyPr>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algn="ctr" eaLnBrk="1" hangingPunct="1">
              <a:spcBef>
                <a:spcPct val="50000"/>
              </a:spcBef>
            </a:pPr>
            <a:r>
              <a:rPr lang="en-GB" altLang="en-US" sz="4400" b="1" dirty="0">
                <a:latin typeface="+mj-lt"/>
              </a:rPr>
              <a:t>Heroism</a:t>
            </a:r>
          </a:p>
        </p:txBody>
      </p:sp>
      <p:sp>
        <p:nvSpPr>
          <p:cNvPr id="52228" name="Rectangle 4"/>
          <p:cNvSpPr>
            <a:spLocks noChangeArrowheads="1"/>
          </p:cNvSpPr>
          <p:nvPr/>
        </p:nvSpPr>
        <p:spPr bwMode="auto">
          <a:xfrm>
            <a:off x="250825" y="2133600"/>
            <a:ext cx="8713788" cy="4464050"/>
          </a:xfrm>
          <a:prstGeom prst="rect">
            <a:avLst/>
          </a:prstGeom>
          <a:ln/>
        </p:spPr>
        <p:style>
          <a:lnRef idx="1">
            <a:schemeClr val="accent3"/>
          </a:lnRef>
          <a:fillRef idx="2">
            <a:schemeClr val="accent3"/>
          </a:fillRef>
          <a:effectRef idx="1">
            <a:schemeClr val="accent3"/>
          </a:effectRef>
          <a:fontRef idx="minor">
            <a:schemeClr val="dk1"/>
          </a:fontRef>
        </p:style>
        <p:txBody>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lnSpc>
                <a:spcPct val="80000"/>
              </a:lnSpc>
              <a:spcBef>
                <a:spcPct val="20000"/>
              </a:spcBef>
              <a:buFontTx/>
              <a:buChar char="•"/>
            </a:pPr>
            <a:r>
              <a:rPr lang="en-GB" altLang="en-US" sz="3200" dirty="0">
                <a:latin typeface="+mn-lt"/>
              </a:rPr>
              <a:t>What does he mean by this?</a:t>
            </a:r>
          </a:p>
          <a:p>
            <a:pPr eaLnBrk="1" hangingPunct="1">
              <a:lnSpc>
                <a:spcPct val="80000"/>
              </a:lnSpc>
              <a:spcBef>
                <a:spcPct val="20000"/>
              </a:spcBef>
              <a:buFontTx/>
              <a:buChar char="•"/>
            </a:pPr>
            <a:r>
              <a:rPr lang="en-GB" altLang="en-US" sz="3200" dirty="0">
                <a:latin typeface="+mn-lt"/>
              </a:rPr>
              <a:t>What does this reveal about Francis’s self esteem?</a:t>
            </a:r>
          </a:p>
          <a:p>
            <a:pPr eaLnBrk="1" hangingPunct="1">
              <a:lnSpc>
                <a:spcPct val="80000"/>
              </a:lnSpc>
              <a:spcBef>
                <a:spcPct val="20000"/>
              </a:spcBef>
              <a:buFontTx/>
              <a:buChar char="•"/>
            </a:pPr>
            <a:r>
              <a:rPr lang="en-GB" altLang="en-US" sz="3200" dirty="0">
                <a:latin typeface="+mn-lt"/>
              </a:rPr>
              <a:t>Why doesn’t Francis join in the drinking and conversation?</a:t>
            </a:r>
          </a:p>
          <a:p>
            <a:pPr eaLnBrk="1" hangingPunct="1">
              <a:lnSpc>
                <a:spcPct val="80000"/>
              </a:lnSpc>
              <a:spcBef>
                <a:spcPct val="20000"/>
              </a:spcBef>
              <a:buFontTx/>
              <a:buChar char="•"/>
            </a:pPr>
            <a:r>
              <a:rPr lang="en-GB" altLang="en-US" sz="3200" dirty="0">
                <a:latin typeface="+mn-lt"/>
              </a:rPr>
              <a:t>What is the topic of conversation in the St Jude club?</a:t>
            </a:r>
          </a:p>
          <a:p>
            <a:pPr eaLnBrk="1" hangingPunct="1">
              <a:lnSpc>
                <a:spcPct val="80000"/>
              </a:lnSpc>
              <a:spcBef>
                <a:spcPct val="20000"/>
              </a:spcBef>
              <a:buFontTx/>
              <a:buChar char="•"/>
            </a:pPr>
            <a:r>
              <a:rPr lang="en-GB" altLang="en-US" sz="3200" dirty="0">
                <a:latin typeface="+mn-lt"/>
              </a:rPr>
              <a:t>What are Francis’s plans for the future?</a:t>
            </a:r>
          </a:p>
          <a:p>
            <a:pPr eaLnBrk="1" hangingPunct="1">
              <a:lnSpc>
                <a:spcPct val="80000"/>
              </a:lnSpc>
              <a:spcBef>
                <a:spcPct val="20000"/>
              </a:spcBef>
              <a:buFontTx/>
              <a:buChar char="•"/>
            </a:pPr>
            <a:r>
              <a:rPr lang="en-GB" altLang="en-US" sz="3200" dirty="0">
                <a:latin typeface="+mn-lt"/>
              </a:rPr>
              <a:t>What could this suggest?</a:t>
            </a:r>
          </a:p>
        </p:txBody>
      </p:sp>
    </p:spTree>
    <p:extLst>
      <p:ext uri="{BB962C8B-B14F-4D97-AF65-F5344CB8AC3E}">
        <p14:creationId xmlns:p14="http://schemas.microsoft.com/office/powerpoint/2010/main" val="380255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470025"/>
          </a:xfrm>
        </p:spPr>
        <p:txBody>
          <a:bodyPr/>
          <a:lstStyle/>
          <a:p>
            <a:r>
              <a:rPr lang="en-GB" b="1" u="sng" dirty="0"/>
              <a:t> Chapter 5 - Heroes</a:t>
            </a:r>
            <a:br>
              <a:rPr lang="en-GB" dirty="0"/>
            </a:br>
            <a:r>
              <a:rPr lang="en-GB" dirty="0"/>
              <a:t>by Robert Cormier</a:t>
            </a:r>
          </a:p>
        </p:txBody>
      </p:sp>
      <p:sp>
        <p:nvSpPr>
          <p:cNvPr id="4" name="Subtitle 2"/>
          <p:cNvSpPr>
            <a:spLocks noGrp="1"/>
          </p:cNvSpPr>
          <p:nvPr>
            <p:ph type="subTitle" idx="1"/>
          </p:nvPr>
        </p:nvSpPr>
        <p:spPr>
          <a:xfrm>
            <a:off x="467544" y="1988840"/>
            <a:ext cx="8424936" cy="3456384"/>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GB" sz="4000" dirty="0">
                <a:solidFill>
                  <a:schemeClr val="tx1"/>
                </a:solidFill>
              </a:rPr>
              <a:t>LO: </a:t>
            </a:r>
            <a:r>
              <a:rPr lang="en-GB" altLang="en-US" sz="4000" dirty="0">
                <a:solidFill>
                  <a:schemeClr val="tx1"/>
                </a:solidFill>
                <a:latin typeface="+mj-lt"/>
              </a:rPr>
              <a:t>To explore Cormier’s use of foreshadowing in chapter 5.</a:t>
            </a:r>
          </a:p>
          <a:p>
            <a:pPr algn="l"/>
            <a:r>
              <a:rPr lang="en-GB" altLang="en-US" sz="4000" dirty="0">
                <a:solidFill>
                  <a:schemeClr val="tx1"/>
                </a:solidFill>
                <a:latin typeface="+mj-lt"/>
              </a:rPr>
              <a:t>ST: I can develop my understanding of the author’s craft.</a:t>
            </a:r>
            <a:endParaRPr lang="en-GB" sz="4000" dirty="0"/>
          </a:p>
        </p:txBody>
      </p:sp>
    </p:spTree>
    <p:extLst>
      <p:ext uri="{BB962C8B-B14F-4D97-AF65-F5344CB8AC3E}">
        <p14:creationId xmlns:p14="http://schemas.microsoft.com/office/powerpoint/2010/main" val="2972872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Starter: What are the connotations of ‘wreck’?</a:t>
            </a: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marL="0" indent="0" algn="ctr">
              <a:buNone/>
            </a:pPr>
            <a:r>
              <a:rPr lang="en-GB" sz="9600" dirty="0"/>
              <a:t>Let’s read chapter 5.</a:t>
            </a:r>
          </a:p>
        </p:txBody>
      </p:sp>
    </p:spTree>
    <p:extLst>
      <p:ext uri="{BB962C8B-B14F-4D97-AF65-F5344CB8AC3E}">
        <p14:creationId xmlns:p14="http://schemas.microsoft.com/office/powerpoint/2010/main" val="179984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3442394"/>
          </a:xfrm>
        </p:spPr>
        <p:txBody>
          <a:bodyPr>
            <a:normAutofit/>
          </a:bodyPr>
          <a:lstStyle/>
          <a:p>
            <a:r>
              <a:rPr lang="en-GB" dirty="0"/>
              <a:t>Task: </a:t>
            </a:r>
            <a:r>
              <a:rPr lang="en-GB" altLang="en-US" sz="4000" dirty="0">
                <a:latin typeface="+mn-lt"/>
              </a:rPr>
              <a:t>Summarise the ‘Wreck’ centre’s history in no more than 25 words.</a:t>
            </a:r>
            <a:r>
              <a:rPr lang="en-GB" altLang="en-US" sz="4000" dirty="0"/>
              <a:t> What does the violent history suggest about the place? </a:t>
            </a:r>
            <a:br>
              <a:rPr lang="en-GB" altLang="en-US" sz="4000" dirty="0">
                <a:solidFill>
                  <a:schemeClr val="accent2"/>
                </a:solidFill>
                <a:latin typeface="+mn-lt"/>
              </a:rPr>
            </a:br>
            <a:endParaRPr lang="en-GB" sz="4000" dirty="0">
              <a:latin typeface="+mn-lt"/>
            </a:endParaRPr>
          </a:p>
        </p:txBody>
      </p:sp>
      <p:pic>
        <p:nvPicPr>
          <p:cNvPr id="163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800" y="2996952"/>
            <a:ext cx="3249936" cy="3409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7299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2866330"/>
          </a:xfrm>
        </p:spPr>
        <p:txBody>
          <a:bodyPr>
            <a:normAutofit fontScale="90000"/>
          </a:bodyPr>
          <a:lstStyle/>
          <a:p>
            <a:r>
              <a:rPr lang="en-GB" dirty="0"/>
              <a:t>Task: How is Francis portrayed as a young boy in Chapter 5? What do we learn about his early life? Mind map your ideas and support each one with a quote from the chapter.</a:t>
            </a:r>
          </a:p>
        </p:txBody>
      </p:sp>
      <p:sp>
        <p:nvSpPr>
          <p:cNvPr id="4" name="Rounded Rectangle 3"/>
          <p:cNvSpPr/>
          <p:nvPr/>
        </p:nvSpPr>
        <p:spPr>
          <a:xfrm>
            <a:off x="3131840" y="3717032"/>
            <a:ext cx="3096344" cy="136815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7200" dirty="0">
                <a:solidFill>
                  <a:schemeClr val="tx1"/>
                </a:solidFill>
              </a:rPr>
              <a:t>Francis</a:t>
            </a:r>
          </a:p>
        </p:txBody>
      </p:sp>
    </p:spTree>
    <p:extLst>
      <p:ext uri="{BB962C8B-B14F-4D97-AF65-F5344CB8AC3E}">
        <p14:creationId xmlns:p14="http://schemas.microsoft.com/office/powerpoint/2010/main" val="2400513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470025"/>
          </a:xfrm>
        </p:spPr>
        <p:txBody>
          <a:bodyPr/>
          <a:lstStyle/>
          <a:p>
            <a:r>
              <a:rPr lang="en-GB" b="1" u="sng" dirty="0"/>
              <a:t> Chapter 5 - Heroes</a:t>
            </a:r>
            <a:br>
              <a:rPr lang="en-GB" dirty="0"/>
            </a:br>
            <a:r>
              <a:rPr lang="en-GB" dirty="0"/>
              <a:t>by Robert Cormier</a:t>
            </a:r>
          </a:p>
        </p:txBody>
      </p:sp>
      <p:sp>
        <p:nvSpPr>
          <p:cNvPr id="4" name="Subtitle 2"/>
          <p:cNvSpPr>
            <a:spLocks noGrp="1"/>
          </p:cNvSpPr>
          <p:nvPr>
            <p:ph type="subTitle" idx="1"/>
          </p:nvPr>
        </p:nvSpPr>
        <p:spPr>
          <a:xfrm>
            <a:off x="467544" y="1988840"/>
            <a:ext cx="8424936" cy="3456384"/>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GB" sz="4000" dirty="0">
                <a:solidFill>
                  <a:schemeClr val="tx1"/>
                </a:solidFill>
              </a:rPr>
              <a:t>LO: </a:t>
            </a:r>
            <a:r>
              <a:rPr lang="en-GB" altLang="en-US" sz="4000" dirty="0">
                <a:solidFill>
                  <a:schemeClr val="tx1"/>
                </a:solidFill>
                <a:latin typeface="+mj-lt"/>
              </a:rPr>
              <a:t>To examine the character Larry LaSalle in chapter 5.</a:t>
            </a:r>
          </a:p>
          <a:p>
            <a:pPr algn="l"/>
            <a:r>
              <a:rPr lang="en-GB" altLang="en-US" sz="4000" dirty="0">
                <a:solidFill>
                  <a:schemeClr val="tx1"/>
                </a:solidFill>
                <a:latin typeface="+mj-lt"/>
              </a:rPr>
              <a:t>ST: I can develop my understanding of the author’s craft.</a:t>
            </a:r>
            <a:endParaRPr lang="en-GB" sz="4000" dirty="0"/>
          </a:p>
        </p:txBody>
      </p:sp>
    </p:spTree>
    <p:extLst>
      <p:ext uri="{BB962C8B-B14F-4D97-AF65-F5344CB8AC3E}">
        <p14:creationId xmlns:p14="http://schemas.microsoft.com/office/powerpoint/2010/main" val="2820747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202" y="976666"/>
            <a:ext cx="8090807" cy="448819"/>
          </a:xfrm>
        </p:spPr>
        <p:txBody>
          <a:bodyPr>
            <a:noAutofit/>
          </a:bodyPr>
          <a:lstStyle/>
          <a:p>
            <a:r>
              <a:rPr lang="en-GB" sz="2100" dirty="0"/>
              <a:t>Re-cap the structure of events in chapter 5 in the following 6 grid format.</a:t>
            </a:r>
          </a:p>
        </p:txBody>
      </p:sp>
      <p:graphicFrame>
        <p:nvGraphicFramePr>
          <p:cNvPr id="5" name="Content Placeholder 4"/>
          <p:cNvGraphicFramePr>
            <a:graphicFrameLocks noGrp="1"/>
          </p:cNvGraphicFramePr>
          <p:nvPr>
            <p:ph idx="1"/>
          </p:nvPr>
        </p:nvGraphicFramePr>
        <p:xfrm>
          <a:off x="795202" y="1425484"/>
          <a:ext cx="7718514" cy="4487792"/>
        </p:xfrm>
        <a:graphic>
          <a:graphicData uri="http://schemas.openxmlformats.org/drawingml/2006/table">
            <a:tbl>
              <a:tblPr firstRow="1" bandRow="1"/>
              <a:tblGrid>
                <a:gridCol w="2572838">
                  <a:extLst>
                    <a:ext uri="{9D8B030D-6E8A-4147-A177-3AD203B41FA5}">
                      <a16:colId xmlns:a16="http://schemas.microsoft.com/office/drawing/2014/main" val="20000"/>
                    </a:ext>
                  </a:extLst>
                </a:gridCol>
                <a:gridCol w="2572838">
                  <a:extLst>
                    <a:ext uri="{9D8B030D-6E8A-4147-A177-3AD203B41FA5}">
                      <a16:colId xmlns:a16="http://schemas.microsoft.com/office/drawing/2014/main" val="20001"/>
                    </a:ext>
                  </a:extLst>
                </a:gridCol>
                <a:gridCol w="2572838">
                  <a:extLst>
                    <a:ext uri="{9D8B030D-6E8A-4147-A177-3AD203B41FA5}">
                      <a16:colId xmlns:a16="http://schemas.microsoft.com/office/drawing/2014/main" val="20002"/>
                    </a:ext>
                  </a:extLst>
                </a:gridCol>
              </a:tblGrid>
              <a:tr h="2243896">
                <a:tc>
                  <a:txBody>
                    <a:bodyPr/>
                    <a:lstStyle/>
                    <a:p>
                      <a:r>
                        <a:rPr lang="en-GB" sz="1400" dirty="0"/>
                        <a:t>Whose view is it? (narrative</a:t>
                      </a:r>
                      <a:r>
                        <a:rPr lang="en-GB" sz="1400" baseline="0" dirty="0"/>
                        <a:t> perspective) what is the focus at the start?</a:t>
                      </a:r>
                      <a:endParaRPr lang="en-GB" sz="1400" dirty="0"/>
                    </a:p>
                  </a:txBody>
                  <a:tcPr marL="68580" marR="68580" marT="34290" marB="34290"/>
                </a:tc>
                <a:tc>
                  <a:txBody>
                    <a:bodyPr/>
                    <a:lstStyle/>
                    <a:p>
                      <a:r>
                        <a:rPr lang="en-GB" sz="1400" dirty="0"/>
                        <a:t>When is it set? (how</a:t>
                      </a:r>
                      <a:r>
                        <a:rPr lang="en-GB" sz="1400" baseline="0" dirty="0"/>
                        <a:t> is time ordered? Chronologically/flashback/</a:t>
                      </a:r>
                    </a:p>
                    <a:p>
                      <a:r>
                        <a:rPr lang="en-GB" sz="1400" baseline="0" dirty="0"/>
                        <a:t>year, minutes? Days? Hours?</a:t>
                      </a:r>
                      <a:endParaRPr lang="en-GB" sz="1400" dirty="0"/>
                    </a:p>
                  </a:txBody>
                  <a:tcPr marL="68580" marR="68580" marT="34290" marB="34290"/>
                </a:tc>
                <a:tc>
                  <a:txBody>
                    <a:bodyPr/>
                    <a:lstStyle/>
                    <a:p>
                      <a:r>
                        <a:rPr lang="en-GB" sz="1400" dirty="0"/>
                        <a:t>Where is it set? Place, location, setting?</a:t>
                      </a:r>
                      <a:r>
                        <a:rPr lang="en-GB" sz="1400" baseline="0" dirty="0"/>
                        <a:t> </a:t>
                      </a:r>
                      <a:endParaRPr lang="en-GB" sz="1400" dirty="0"/>
                    </a:p>
                  </a:txBody>
                  <a:tcPr marL="68580" marR="68580" marT="34290" marB="34290"/>
                </a:tc>
                <a:extLst>
                  <a:ext uri="{0D108BD9-81ED-4DB2-BD59-A6C34878D82A}">
                    <a16:rowId xmlns:a16="http://schemas.microsoft.com/office/drawing/2014/main" val="10000"/>
                  </a:ext>
                </a:extLst>
              </a:tr>
              <a:tr h="2243896">
                <a:tc>
                  <a:txBody>
                    <a:bodyPr/>
                    <a:lstStyle/>
                    <a:p>
                      <a:r>
                        <a:rPr lang="en-GB" sz="1400" dirty="0"/>
                        <a:t>Who</a:t>
                      </a:r>
                      <a:r>
                        <a:rPr lang="en-GB" sz="1400" baseline="0" dirty="0"/>
                        <a:t> is there? What characters are introduced? What do you learn about them?</a:t>
                      </a:r>
                      <a:endParaRPr lang="en-GB" sz="1400" dirty="0"/>
                    </a:p>
                  </a:txBody>
                  <a:tcPr marL="68580" marR="68580" marT="34290" marB="34290"/>
                </a:tc>
                <a:tc>
                  <a:txBody>
                    <a:bodyPr/>
                    <a:lstStyle/>
                    <a:p>
                      <a:r>
                        <a:rPr lang="en-GB" sz="1400" baseline="0" dirty="0"/>
                        <a:t>What conventions have been used in this chapter? Patterns/ Repetition?</a:t>
                      </a:r>
                      <a:endParaRPr lang="en-GB" sz="1400" dirty="0"/>
                    </a:p>
                  </a:txBody>
                  <a:tcPr marL="68580" marR="68580" marT="34290" marB="34290"/>
                </a:tc>
                <a:tc>
                  <a:txBody>
                    <a:bodyPr/>
                    <a:lstStyle/>
                    <a:p>
                      <a:r>
                        <a:rPr lang="en-GB" sz="1400" dirty="0"/>
                        <a:t>How does the focus change? The end? Is it circulatory?</a:t>
                      </a:r>
                    </a:p>
                  </a:txBody>
                  <a:tcPr marL="68580" marR="68580" marT="34290" marB="34290"/>
                </a:tc>
                <a:extLst>
                  <a:ext uri="{0D108BD9-81ED-4DB2-BD59-A6C34878D82A}">
                    <a16:rowId xmlns:a16="http://schemas.microsoft.com/office/drawing/2014/main" val="10001"/>
                  </a:ext>
                </a:extLst>
              </a:tr>
            </a:tbl>
          </a:graphicData>
        </a:graphic>
      </p:graphicFrame>
      <p:sp>
        <p:nvSpPr>
          <p:cNvPr id="3" name="Rectangle 2"/>
          <p:cNvSpPr/>
          <p:nvPr/>
        </p:nvSpPr>
        <p:spPr>
          <a:xfrm>
            <a:off x="795202" y="116632"/>
            <a:ext cx="2840694" cy="72008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solidFill>
                  <a:schemeClr val="accent3">
                    <a:lumMod val="50000"/>
                  </a:schemeClr>
                </a:solidFill>
              </a:rPr>
              <a:t>Starter</a:t>
            </a:r>
          </a:p>
        </p:txBody>
      </p:sp>
    </p:spTree>
    <p:extLst>
      <p:ext uri="{BB962C8B-B14F-4D97-AF65-F5344CB8AC3E}">
        <p14:creationId xmlns:p14="http://schemas.microsoft.com/office/powerpoint/2010/main" val="3093589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0" y="122238"/>
            <a:ext cx="9144000" cy="563562"/>
          </a:xfrm>
        </p:spPr>
        <p:txBody>
          <a:bodyPr>
            <a:normAutofit fontScale="90000"/>
          </a:bodyPr>
          <a:lstStyle/>
          <a:p>
            <a:pPr eaLnBrk="1" hangingPunct="1">
              <a:defRPr/>
            </a:pPr>
            <a:r>
              <a:rPr lang="en-GB" sz="4000" b="1" dirty="0">
                <a:solidFill>
                  <a:srgbClr val="FF3300"/>
                </a:solidFill>
                <a:effectLst>
                  <a:outerShdw blurRad="38100" dist="38100" dir="2700000" algn="tl">
                    <a:srgbClr val="C0C0C0"/>
                  </a:outerShdw>
                </a:effectLst>
                <a:latin typeface="Trebuchet MS" pitchFamily="34" charset="0"/>
              </a:rPr>
              <a:t> </a:t>
            </a:r>
            <a:r>
              <a:rPr lang="en-GB" sz="4800" b="1" dirty="0">
                <a:effectLst>
                  <a:outerShdw blurRad="38100" dist="38100" dir="2700000" algn="tl">
                    <a:srgbClr val="C0C0C0"/>
                  </a:outerShdw>
                </a:effectLst>
              </a:rPr>
              <a:t>Larry LaSalle</a:t>
            </a:r>
          </a:p>
        </p:txBody>
      </p:sp>
      <p:sp>
        <p:nvSpPr>
          <p:cNvPr id="65539" name="Line 3"/>
          <p:cNvSpPr>
            <a:spLocks noChangeShapeType="1"/>
          </p:cNvSpPr>
          <p:nvPr/>
        </p:nvSpPr>
        <p:spPr bwMode="auto">
          <a:xfrm flipV="1">
            <a:off x="6588125" y="2852738"/>
            <a:ext cx="914400" cy="45720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a:lstStyle/>
          <a:p>
            <a:endParaRPr lang="en-GB"/>
          </a:p>
        </p:txBody>
      </p:sp>
      <p:sp>
        <p:nvSpPr>
          <p:cNvPr id="65540" name="Line 4"/>
          <p:cNvSpPr>
            <a:spLocks noChangeShapeType="1"/>
          </p:cNvSpPr>
          <p:nvPr/>
        </p:nvSpPr>
        <p:spPr bwMode="auto">
          <a:xfrm flipV="1">
            <a:off x="6705600" y="4419600"/>
            <a:ext cx="99060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a:lstStyle/>
          <a:p>
            <a:endParaRPr lang="en-GB"/>
          </a:p>
        </p:txBody>
      </p:sp>
      <p:sp>
        <p:nvSpPr>
          <p:cNvPr id="65541" name="Line 5"/>
          <p:cNvSpPr>
            <a:spLocks noChangeShapeType="1"/>
          </p:cNvSpPr>
          <p:nvPr/>
        </p:nvSpPr>
        <p:spPr bwMode="auto">
          <a:xfrm>
            <a:off x="6781800" y="5715000"/>
            <a:ext cx="990600" cy="38100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a:lstStyle/>
          <a:p>
            <a:endParaRPr lang="en-GB"/>
          </a:p>
        </p:txBody>
      </p:sp>
      <p:sp>
        <p:nvSpPr>
          <p:cNvPr id="65542" name="Line 6"/>
          <p:cNvSpPr>
            <a:spLocks noChangeShapeType="1"/>
          </p:cNvSpPr>
          <p:nvPr/>
        </p:nvSpPr>
        <p:spPr bwMode="auto">
          <a:xfrm flipH="1" flipV="1">
            <a:off x="1295400" y="2667000"/>
            <a:ext cx="990600" cy="53340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a:lstStyle/>
          <a:p>
            <a:endParaRPr lang="en-GB"/>
          </a:p>
        </p:txBody>
      </p:sp>
      <p:sp>
        <p:nvSpPr>
          <p:cNvPr id="65543" name="Line 7"/>
          <p:cNvSpPr>
            <a:spLocks noChangeShapeType="1"/>
          </p:cNvSpPr>
          <p:nvPr/>
        </p:nvSpPr>
        <p:spPr bwMode="auto">
          <a:xfrm flipH="1" flipV="1">
            <a:off x="1143000" y="4267200"/>
            <a:ext cx="121920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a:lstStyle/>
          <a:p>
            <a:endParaRPr lang="en-GB"/>
          </a:p>
        </p:txBody>
      </p:sp>
      <p:sp>
        <p:nvSpPr>
          <p:cNvPr id="65544" name="Line 8"/>
          <p:cNvSpPr>
            <a:spLocks noChangeShapeType="1"/>
          </p:cNvSpPr>
          <p:nvPr/>
        </p:nvSpPr>
        <p:spPr bwMode="auto">
          <a:xfrm flipH="1">
            <a:off x="1295400" y="5638800"/>
            <a:ext cx="1066800" cy="53340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a:lstStyle/>
          <a:p>
            <a:endParaRPr lang="en-GB"/>
          </a:p>
        </p:txBody>
      </p:sp>
      <p:sp>
        <p:nvSpPr>
          <p:cNvPr id="65545" name="Rectangle 9"/>
          <p:cNvSpPr>
            <a:spLocks noGrp="1" noChangeArrowheads="1"/>
          </p:cNvSpPr>
          <p:nvPr>
            <p:ph type="body" sz="half" idx="1"/>
          </p:nvPr>
        </p:nvSpPr>
        <p:spPr>
          <a:xfrm>
            <a:off x="107950" y="908050"/>
            <a:ext cx="8928100" cy="990600"/>
          </a:xfrm>
        </p:spPr>
        <p:style>
          <a:lnRef idx="1">
            <a:schemeClr val="accent3"/>
          </a:lnRef>
          <a:fillRef idx="2">
            <a:schemeClr val="accent3"/>
          </a:fillRef>
          <a:effectRef idx="1">
            <a:schemeClr val="accent3"/>
          </a:effectRef>
          <a:fontRef idx="minor">
            <a:schemeClr val="dk1"/>
          </a:fontRef>
        </p:style>
        <p:txBody>
          <a:bodyPr/>
          <a:lstStyle/>
          <a:p>
            <a:pPr marL="0" indent="0" algn="ctr" eaLnBrk="1" hangingPunct="1">
              <a:lnSpc>
                <a:spcPct val="90000"/>
              </a:lnSpc>
              <a:buFontTx/>
              <a:buNone/>
            </a:pPr>
            <a:r>
              <a:rPr lang="en-GB" altLang="en-US" sz="2800" dirty="0"/>
              <a:t>What are your first impressions of Larry LaSalle?   </a:t>
            </a:r>
          </a:p>
          <a:p>
            <a:pPr marL="0" indent="0" algn="ctr" eaLnBrk="1" hangingPunct="1">
              <a:lnSpc>
                <a:spcPct val="90000"/>
              </a:lnSpc>
              <a:buFontTx/>
              <a:buNone/>
            </a:pPr>
            <a:r>
              <a:rPr lang="en-GB" altLang="en-US" sz="2800" dirty="0"/>
              <a:t>Mind-map words, phrases and quotations to describe him.</a:t>
            </a: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778919"/>
            <a:ext cx="3281362" cy="3281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4653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3010346"/>
          </a:xfrm>
        </p:spPr>
        <p:txBody>
          <a:bodyPr>
            <a:normAutofit fontScale="90000"/>
          </a:bodyPr>
          <a:lstStyle/>
          <a:p>
            <a:r>
              <a:rPr lang="en-GB" dirty="0"/>
              <a:t>Task: Using your ideas answer the following question in FOUR detailed </a:t>
            </a:r>
            <a:r>
              <a:rPr lang="en-GB" dirty="0">
                <a:solidFill>
                  <a:srgbClr val="FF0000"/>
                </a:solidFill>
              </a:rPr>
              <a:t>P.</a:t>
            </a:r>
            <a:r>
              <a:rPr lang="en-GB" dirty="0">
                <a:solidFill>
                  <a:schemeClr val="accent1"/>
                </a:solidFill>
              </a:rPr>
              <a:t>E.</a:t>
            </a:r>
            <a:r>
              <a:rPr lang="en-GB" dirty="0">
                <a:solidFill>
                  <a:srgbClr val="00B050"/>
                </a:solidFill>
              </a:rPr>
              <a:t>T.</a:t>
            </a:r>
            <a:r>
              <a:rPr lang="en-GB" dirty="0">
                <a:solidFill>
                  <a:srgbClr val="FFC000"/>
                </a:solidFill>
              </a:rPr>
              <a:t>E.</a:t>
            </a:r>
            <a:r>
              <a:rPr lang="en-GB" dirty="0">
                <a:solidFill>
                  <a:srgbClr val="7030A0"/>
                </a:solidFill>
              </a:rPr>
              <a:t>R </a:t>
            </a:r>
            <a:r>
              <a:rPr lang="en-GB" dirty="0"/>
              <a:t> paragraphs – How does Cormier present the character Larry LaSalle?</a:t>
            </a:r>
          </a:p>
        </p:txBody>
      </p:sp>
      <p:sp>
        <p:nvSpPr>
          <p:cNvPr id="3" name="Content Placeholder 2"/>
          <p:cNvSpPr>
            <a:spLocks noGrp="1"/>
          </p:cNvSpPr>
          <p:nvPr>
            <p:ph idx="1"/>
          </p:nvPr>
        </p:nvSpPr>
        <p:spPr>
          <a:xfrm>
            <a:off x="457200" y="3429000"/>
            <a:ext cx="8229600" cy="3096344"/>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n-GB" dirty="0"/>
              <a:t>Cormier presents the character Larry LaSalle as …</a:t>
            </a:r>
          </a:p>
          <a:p>
            <a:r>
              <a:rPr lang="en-GB" dirty="0"/>
              <a:t>In Chapter 5 Cormier introduces the character Larry LaSalle. He is described as…</a:t>
            </a:r>
          </a:p>
          <a:p>
            <a:r>
              <a:rPr lang="en-GB" dirty="0"/>
              <a:t>Larry LaSalle is described as….</a:t>
            </a:r>
          </a:p>
          <a:p>
            <a:r>
              <a:rPr lang="en-GB" dirty="0"/>
              <a:t>Larry LaSalle is portrayed by Cormier as a … this suggests…. </a:t>
            </a:r>
          </a:p>
          <a:p>
            <a:r>
              <a:rPr lang="en-GB" dirty="0"/>
              <a:t>Chapter 5 introduces the character of Larry LaSalle, he is portrayed as…</a:t>
            </a:r>
          </a:p>
          <a:p>
            <a:r>
              <a:rPr lang="en-GB" dirty="0"/>
              <a:t>Presented in Chapter 5, Larry LaSalle is …</a:t>
            </a:r>
          </a:p>
        </p:txBody>
      </p:sp>
    </p:spTree>
    <p:extLst>
      <p:ext uri="{BB962C8B-B14F-4D97-AF65-F5344CB8AC3E}">
        <p14:creationId xmlns:p14="http://schemas.microsoft.com/office/powerpoint/2010/main" val="1235978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GB" sz="3100" b="1" dirty="0"/>
              <a:t>Starter: Chapter 3 </a:t>
            </a:r>
            <a:br>
              <a:rPr lang="en-GB" sz="3100" b="1" dirty="0"/>
            </a:br>
            <a:r>
              <a:rPr lang="en-GB" sz="3100" dirty="0"/>
              <a:t>List words that you associate with these pictures</a:t>
            </a:r>
            <a:r>
              <a:rPr lang="en-GB" dirty="0"/>
              <a:t>.</a:t>
            </a:r>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844824"/>
            <a:ext cx="3734717" cy="289989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4437112"/>
            <a:ext cx="2899023" cy="218266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1556792"/>
            <a:ext cx="3806222" cy="275374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37205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Task: Self assess your work.</a:t>
            </a:r>
          </a:p>
        </p:txBody>
      </p:sp>
      <p:sp>
        <p:nvSpPr>
          <p:cNvPr id="3" name="Content Placeholder 2"/>
          <p:cNvSpPr>
            <a:spLocks noGrp="1"/>
          </p:cNvSpPr>
          <p:nvPr>
            <p:ph idx="1"/>
          </p:nvPr>
        </p:nvSpPr>
        <p:spPr>
          <a:xfrm>
            <a:off x="457200" y="1600200"/>
            <a:ext cx="8229600" cy="4853136"/>
          </a:xfrm>
        </p:spPr>
        <p:style>
          <a:lnRef idx="2">
            <a:schemeClr val="accent3"/>
          </a:lnRef>
          <a:fillRef idx="1">
            <a:schemeClr val="lt1"/>
          </a:fillRef>
          <a:effectRef idx="0">
            <a:schemeClr val="accent3"/>
          </a:effectRef>
          <a:fontRef idx="minor">
            <a:schemeClr val="dk1"/>
          </a:fontRef>
        </p:style>
        <p:txBody>
          <a:bodyPr/>
          <a:lstStyle/>
          <a:p>
            <a:r>
              <a:rPr lang="en-GB" dirty="0"/>
              <a:t>Have you followed the</a:t>
            </a:r>
            <a:r>
              <a:rPr lang="en-GB" dirty="0">
                <a:solidFill>
                  <a:srgbClr val="FF0000"/>
                </a:solidFill>
              </a:rPr>
              <a:t> P.</a:t>
            </a:r>
            <a:r>
              <a:rPr lang="en-GB" dirty="0">
                <a:solidFill>
                  <a:schemeClr val="accent1"/>
                </a:solidFill>
              </a:rPr>
              <a:t>E.</a:t>
            </a:r>
            <a:r>
              <a:rPr lang="en-GB" dirty="0">
                <a:solidFill>
                  <a:srgbClr val="00B050"/>
                </a:solidFill>
              </a:rPr>
              <a:t>T.</a:t>
            </a:r>
            <a:r>
              <a:rPr lang="en-GB" dirty="0">
                <a:solidFill>
                  <a:srgbClr val="FFC000"/>
                </a:solidFill>
              </a:rPr>
              <a:t>E.</a:t>
            </a:r>
            <a:r>
              <a:rPr lang="en-GB" dirty="0">
                <a:solidFill>
                  <a:srgbClr val="7030A0"/>
                </a:solidFill>
              </a:rPr>
              <a:t>R </a:t>
            </a:r>
            <a:r>
              <a:rPr lang="en-GB" dirty="0"/>
              <a:t>structure? </a:t>
            </a:r>
          </a:p>
          <a:p>
            <a:r>
              <a:rPr lang="en-GB" dirty="0"/>
              <a:t>Give yourself a target.</a:t>
            </a: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140968"/>
            <a:ext cx="6676606" cy="3104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7121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en-GB" dirty="0"/>
              <a:t>Extension: </a:t>
            </a: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GB" dirty="0"/>
              <a:t>Design a poster advertising the summer vacation activities run at the ‘Wreck’ centre.</a:t>
            </a:r>
          </a:p>
          <a:p>
            <a:r>
              <a:rPr lang="en-GB" dirty="0"/>
              <a:t>You must use details from the chapter. </a:t>
            </a:r>
          </a:p>
          <a:p>
            <a:r>
              <a:rPr lang="en-GB" dirty="0"/>
              <a:t>Remember to use persuasive language, bold fonts, dates and times etc. </a:t>
            </a: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437112"/>
            <a:ext cx="212407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243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76200"/>
            <a:ext cx="9144000" cy="639763"/>
          </a:xfrm>
        </p:spPr>
        <p:txBody>
          <a:bodyPr>
            <a:normAutofit fontScale="90000"/>
          </a:bodyPr>
          <a:lstStyle/>
          <a:p>
            <a:pPr eaLnBrk="1" hangingPunct="1"/>
            <a:r>
              <a:rPr lang="en-GB" altLang="en-US" sz="4000" b="1" dirty="0"/>
              <a:t>The Nightmare</a:t>
            </a:r>
          </a:p>
        </p:txBody>
      </p:sp>
      <p:sp>
        <p:nvSpPr>
          <p:cNvPr id="44035" name="Rectangle 3"/>
          <p:cNvSpPr>
            <a:spLocks noGrp="1" noChangeArrowheads="1"/>
          </p:cNvSpPr>
          <p:nvPr>
            <p:ph type="body" sz="half" idx="1"/>
          </p:nvPr>
        </p:nvSpPr>
        <p:spPr>
          <a:xfrm>
            <a:off x="1043608" y="548680"/>
            <a:ext cx="7272808" cy="5040560"/>
          </a:xfrm>
        </p:spPr>
        <p:txBody>
          <a:bodyPr>
            <a:normAutofit/>
          </a:bodyPr>
          <a:lstStyle/>
          <a:p>
            <a:pPr marL="0" indent="0" eaLnBrk="1" hangingPunct="1">
              <a:buFontTx/>
              <a:buNone/>
            </a:pPr>
            <a:endParaRPr lang="en-GB" altLang="en-US" sz="1800" dirty="0"/>
          </a:p>
          <a:p>
            <a:pPr marL="0" indent="0" eaLnBrk="1" hangingPunct="1">
              <a:buFontTx/>
              <a:buNone/>
            </a:pPr>
            <a:endParaRPr lang="en-GB" altLang="en-US" sz="1800" dirty="0"/>
          </a:p>
          <a:p>
            <a:pPr marL="0" indent="0" eaLnBrk="1" hangingPunct="1">
              <a:buFontTx/>
              <a:buNone/>
            </a:pPr>
            <a:r>
              <a:rPr lang="en-GB" altLang="en-US" dirty="0"/>
              <a:t>In a nightmare Francis re-lives a terrible experience from the war.  How does Robert Cormier use imagery to convey the horror of war? </a:t>
            </a:r>
          </a:p>
          <a:p>
            <a:pPr marL="0" indent="0" eaLnBrk="1" hangingPunct="1">
              <a:buFontTx/>
              <a:buNone/>
            </a:pPr>
            <a:endParaRPr lang="en-GB" altLang="en-US" dirty="0"/>
          </a:p>
          <a:p>
            <a:pPr marL="0" indent="0" eaLnBrk="1" hangingPunct="1">
              <a:buFontTx/>
              <a:buNone/>
            </a:pPr>
            <a:r>
              <a:rPr lang="en-GB" altLang="en-US" dirty="0"/>
              <a:t>Read, highlight and annotate language used by Cormier to create such a vivid memory.</a:t>
            </a:r>
          </a:p>
        </p:txBody>
      </p:sp>
    </p:spTree>
    <p:extLst>
      <p:ext uri="{BB962C8B-B14F-4D97-AF65-F5344CB8AC3E}">
        <p14:creationId xmlns:p14="http://schemas.microsoft.com/office/powerpoint/2010/main" val="3511663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en-GB" sz="1600" dirty="0"/>
              <a:t>I don’t want to think about them, those GIs in my platoon. I don’t want to recite their names. I want to forget what happened there in France but every night the recitation begins, like a litany, the names of the GIs like beads on a rosary. I close my eyes and see them advance in scattered groups through the abandoned village, ruined homes and debris-cluttered streets, our rifles ready, late afternoon shadows obscuring the windows and doorways and the alley entrances, and we are all tense and nervous and scared because the last village seemed peaceful and vacant until sudden gunfire from snipers erupted from those windows and doorways and cut down the advance patrol just ahead of our platoon. Now I can hear Henry Johnson’s ragged breathing and </a:t>
            </a:r>
            <a:r>
              <a:rPr lang="en-GB" sz="1600" dirty="0" err="1"/>
              <a:t>Blinky</a:t>
            </a:r>
            <a:r>
              <a:rPr lang="en-GB" sz="1600" dirty="0"/>
              <a:t> chambers whistling, between his teeth, the village too still, too quiet. ‘Jesus,’ Sonny </a:t>
            </a:r>
            <a:r>
              <a:rPr lang="en-GB" sz="1600" dirty="0" err="1"/>
              <a:t>Orlandi</a:t>
            </a:r>
            <a:r>
              <a:rPr lang="en-GB" sz="1600" dirty="0"/>
              <a:t> mutters. Jesus: meaning I’m scared and so is everybody else, clenched fists holding firearms, quiet curses floating on the air, grunts and hisses and farts, not like the war movies at the Plymouth, nobody displaying heroics or bravado. We are probably taking the final steps of our lives in this village whose name we don’t even know and other villages are waiting ahead of us and Eddie Richards asks of nobody in particular: ‘What the hell are we doing here, anyway?’ And he’s clutching his stomach because he has had diarrhoea for three days, carrying the stink with him all that time so that everybody has been avoiding his presence. Now gunfire erupts and at the same time artillery shells – theirs or ours? – boom in the air and explode around us. We run for cover, scrambling and scurrying, hitting the dirt, trying to become part of the buildings themselves but not safe anywhere. </a:t>
            </a:r>
          </a:p>
          <a:p>
            <a:pPr marL="0" indent="0">
              <a:buNone/>
            </a:pPr>
            <a:r>
              <a:rPr lang="en-GB" sz="1600" dirty="0"/>
              <a:t>I find myself in a narrow alley, groping through rising dust, and two German soldiers in white uniforms appear like grim ghosts, rifles coming up, but my automatic is too quick and the head of one of the two soldiers explodes like a ripe tomato </a:t>
            </a:r>
          </a:p>
        </p:txBody>
      </p:sp>
    </p:spTree>
    <p:extLst>
      <p:ext uri="{BB962C8B-B14F-4D97-AF65-F5344CB8AC3E}">
        <p14:creationId xmlns:p14="http://schemas.microsoft.com/office/powerpoint/2010/main" val="9897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424936" cy="2708920"/>
          </a:xfrm>
        </p:spPr>
        <p:txBody>
          <a:bodyPr>
            <a:noAutofit/>
          </a:bodyPr>
          <a:lstStyle/>
          <a:p>
            <a:r>
              <a:rPr lang="en-GB" sz="3600" dirty="0"/>
              <a:t>Task: Using your annotations write 2 of your own </a:t>
            </a:r>
            <a:r>
              <a:rPr lang="en-GB" sz="3600" dirty="0">
                <a:solidFill>
                  <a:srgbClr val="FF0000"/>
                </a:solidFill>
              </a:rPr>
              <a:t>P.</a:t>
            </a:r>
            <a:r>
              <a:rPr lang="en-GB" sz="3600" dirty="0">
                <a:solidFill>
                  <a:schemeClr val="accent1"/>
                </a:solidFill>
              </a:rPr>
              <a:t>E.</a:t>
            </a:r>
            <a:r>
              <a:rPr lang="en-GB" sz="3600" dirty="0">
                <a:solidFill>
                  <a:srgbClr val="00B050"/>
                </a:solidFill>
              </a:rPr>
              <a:t>T.</a:t>
            </a:r>
            <a:r>
              <a:rPr lang="en-GB" sz="3600" dirty="0">
                <a:solidFill>
                  <a:srgbClr val="FFC000"/>
                </a:solidFill>
              </a:rPr>
              <a:t>E.</a:t>
            </a:r>
            <a:r>
              <a:rPr lang="en-GB" sz="3600" dirty="0">
                <a:solidFill>
                  <a:srgbClr val="7030A0"/>
                </a:solidFill>
              </a:rPr>
              <a:t>R </a:t>
            </a:r>
            <a:r>
              <a:rPr lang="en-GB" sz="3600" dirty="0"/>
              <a:t>paragraphs answering the question: </a:t>
            </a:r>
            <a:r>
              <a:rPr lang="en-GB" altLang="en-US" sz="3600" dirty="0"/>
              <a:t>How does Robert Cormier use imagery to convey the horror of war? </a:t>
            </a:r>
            <a:endParaRPr lang="en-GB" sz="3600" dirty="0"/>
          </a:p>
        </p:txBody>
      </p:sp>
      <p:sp>
        <p:nvSpPr>
          <p:cNvPr id="3" name="Content Placeholder 2"/>
          <p:cNvSpPr>
            <a:spLocks noGrp="1"/>
          </p:cNvSpPr>
          <p:nvPr>
            <p:ph idx="1"/>
          </p:nvPr>
        </p:nvSpPr>
        <p:spPr>
          <a:xfrm>
            <a:off x="143508" y="2942199"/>
            <a:ext cx="8856984" cy="396044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GB" sz="4000" dirty="0">
                <a:solidFill>
                  <a:srgbClr val="FF0000"/>
                </a:solidFill>
              </a:rPr>
              <a:t>Cormier describes the war as horrific. Firstly, he uses imagery to convey the horrors of war with</a:t>
            </a:r>
            <a:r>
              <a:rPr lang="en-GB" sz="4000" dirty="0"/>
              <a:t> </a:t>
            </a:r>
            <a:r>
              <a:rPr lang="en-GB" sz="4000" dirty="0">
                <a:solidFill>
                  <a:srgbClr val="00B050"/>
                </a:solidFill>
              </a:rPr>
              <a:t>the use of a simile: </a:t>
            </a:r>
            <a:r>
              <a:rPr lang="en-GB" sz="4000" dirty="0">
                <a:solidFill>
                  <a:srgbClr val="0070C0"/>
                </a:solidFill>
              </a:rPr>
              <a:t>‘two German soldiers in white uniforms appear like grim ghosts’.</a:t>
            </a:r>
            <a:r>
              <a:rPr lang="en-GB" sz="4000" dirty="0"/>
              <a:t> </a:t>
            </a:r>
            <a:r>
              <a:rPr lang="en-GB" sz="4000" dirty="0">
                <a:solidFill>
                  <a:srgbClr val="FFC000"/>
                </a:solidFill>
              </a:rPr>
              <a:t>This creates an immediate link with death and creates the impressions that the men appear silently. The word ‘grim’ also makes us think of the grim reaper.</a:t>
            </a:r>
            <a:endParaRPr lang="en-GB" dirty="0">
              <a:solidFill>
                <a:schemeClr val="accent2"/>
              </a:solidFill>
              <a:latin typeface="Comic Sans MS" pitchFamily="66" charset="0"/>
              <a:cs typeface="Arial" charset="0"/>
            </a:endParaRPr>
          </a:p>
          <a:p>
            <a:pPr marL="0" indent="0">
              <a:buNone/>
            </a:pPr>
            <a:r>
              <a:rPr lang="en-GB" dirty="0">
                <a:solidFill>
                  <a:srgbClr val="00B050"/>
                </a:solidFill>
              </a:rPr>
              <a:t> </a:t>
            </a:r>
            <a:endParaRPr lang="en-GB" dirty="0"/>
          </a:p>
        </p:txBody>
      </p:sp>
    </p:spTree>
    <p:extLst>
      <p:ext uri="{BB962C8B-B14F-4D97-AF65-F5344CB8AC3E}">
        <p14:creationId xmlns:p14="http://schemas.microsoft.com/office/powerpoint/2010/main" val="350121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Some sentence starters -</a:t>
            </a:r>
          </a:p>
        </p:txBody>
      </p:sp>
      <p:sp>
        <p:nvSpPr>
          <p:cNvPr id="3" name="Content Placeholder 2"/>
          <p:cNvSpPr>
            <a:spLocks noGrp="1"/>
          </p:cNvSpPr>
          <p:nvPr>
            <p:ph idx="1"/>
          </p:nvPr>
        </p:nvSpPr>
        <p:spPr/>
        <p:txBody>
          <a:bodyPr>
            <a:normAutofit lnSpcReduction="10000"/>
          </a:bodyPr>
          <a:lstStyle/>
          <a:p>
            <a:pPr>
              <a:spcBef>
                <a:spcPct val="50000"/>
              </a:spcBef>
            </a:pPr>
            <a:r>
              <a:rPr lang="en-GB" altLang="en-US" dirty="0"/>
              <a:t>Cormier uses imagery very effectively in chapter three.</a:t>
            </a:r>
          </a:p>
          <a:p>
            <a:pPr>
              <a:spcBef>
                <a:spcPct val="50000"/>
              </a:spcBef>
            </a:pPr>
            <a:endParaRPr lang="en-GB" altLang="en-US" sz="1200" dirty="0"/>
          </a:p>
          <a:p>
            <a:pPr>
              <a:spcBef>
                <a:spcPct val="50000"/>
              </a:spcBef>
            </a:pPr>
            <a:r>
              <a:rPr lang="en-GB" altLang="en-US" dirty="0"/>
              <a:t>The phrase … creates the effect of..</a:t>
            </a:r>
          </a:p>
          <a:p>
            <a:pPr>
              <a:spcBef>
                <a:spcPct val="50000"/>
              </a:spcBef>
            </a:pPr>
            <a:endParaRPr lang="en-GB" altLang="en-US" sz="1200" dirty="0"/>
          </a:p>
          <a:p>
            <a:pPr>
              <a:spcBef>
                <a:spcPct val="50000"/>
              </a:spcBef>
            </a:pPr>
            <a:r>
              <a:rPr lang="en-GB" altLang="en-US" dirty="0"/>
              <a:t>The image … is also very powerful as it creates…</a:t>
            </a:r>
          </a:p>
          <a:p>
            <a:pPr>
              <a:spcBef>
                <a:spcPct val="50000"/>
              </a:spcBef>
            </a:pPr>
            <a:endParaRPr lang="en-GB" altLang="en-US" sz="1100" dirty="0"/>
          </a:p>
          <a:p>
            <a:pPr>
              <a:spcBef>
                <a:spcPct val="50000"/>
              </a:spcBef>
            </a:pPr>
            <a:r>
              <a:rPr lang="en-GB" altLang="en-US" dirty="0"/>
              <a:t>and the line … makes the reader feel…</a:t>
            </a:r>
          </a:p>
          <a:p>
            <a:endParaRPr lang="en-GB" dirty="0"/>
          </a:p>
        </p:txBody>
      </p:sp>
    </p:spTree>
    <p:extLst>
      <p:ext uri="{BB962C8B-B14F-4D97-AF65-F5344CB8AC3E}">
        <p14:creationId xmlns:p14="http://schemas.microsoft.com/office/powerpoint/2010/main" val="173421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311943" y="2636912"/>
            <a:ext cx="8520113" cy="3387725"/>
          </a:xfrm>
          <a:prstGeom prst="rect">
            <a:avLst/>
          </a:prstGeom>
          <a:ln/>
        </p:spPr>
        <p:style>
          <a:lnRef idx="2">
            <a:schemeClr val="accent3"/>
          </a:lnRef>
          <a:fillRef idx="1">
            <a:schemeClr val="lt1"/>
          </a:fillRef>
          <a:effectRef idx="0">
            <a:schemeClr val="accent3"/>
          </a:effectRef>
          <a:fontRef idx="minor">
            <a:schemeClr val="dk1"/>
          </a:fontRef>
        </p:style>
        <p:txBody>
          <a:bodyPr>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r>
              <a:rPr lang="en-GB" altLang="en-US" sz="1800" dirty="0"/>
              <a:t>1. Find the sentence ‘I stare at the final proof that Nicole has gone away’ (page 14). How does the writer move from one time period to another here?</a:t>
            </a:r>
          </a:p>
          <a:p>
            <a:pPr eaLnBrk="1" hangingPunct="1"/>
            <a:endParaRPr lang="en-GB" altLang="en-US" sz="1800" dirty="0"/>
          </a:p>
          <a:p>
            <a:pPr eaLnBrk="1" hangingPunct="1"/>
            <a:r>
              <a:rPr lang="en-GB" altLang="en-US" sz="1800" dirty="0"/>
              <a:t>2. In the page following this, what is suggested about Nicole, and how she changed after Francis left?</a:t>
            </a:r>
          </a:p>
          <a:p>
            <a:pPr eaLnBrk="1" hangingPunct="1"/>
            <a:endParaRPr lang="en-GB" altLang="en-US" sz="1800" dirty="0"/>
          </a:p>
          <a:p>
            <a:pPr eaLnBrk="1" hangingPunct="1"/>
            <a:r>
              <a:rPr lang="en-GB" altLang="en-US" sz="1800" dirty="0"/>
              <a:t>3. In the section beginning ‘I can never trace the moment …’ (page 18), how does the writer move from one time period to another?</a:t>
            </a:r>
          </a:p>
          <a:p>
            <a:pPr eaLnBrk="1" hangingPunct="1"/>
            <a:endParaRPr lang="en-GB" altLang="en-US" sz="1800" dirty="0"/>
          </a:p>
          <a:p>
            <a:pPr eaLnBrk="1" hangingPunct="1"/>
            <a:r>
              <a:rPr lang="en-GB" altLang="en-US" sz="1800" dirty="0"/>
              <a:t>4. In the section beginning ‘I don’t want to think about them’ (page 18), in what ways is it suggested that the soldiers are not heroes? How is it suggested that war is brutal and nasty rather than heroic?</a:t>
            </a:r>
          </a:p>
        </p:txBody>
      </p:sp>
      <p:sp>
        <p:nvSpPr>
          <p:cNvPr id="258051" name="Text Box 3"/>
          <p:cNvSpPr txBox="1">
            <a:spLocks noChangeArrowheads="1"/>
          </p:cNvSpPr>
          <p:nvPr/>
        </p:nvSpPr>
        <p:spPr bwMode="auto">
          <a:xfrm>
            <a:off x="0" y="0"/>
            <a:ext cx="9144000" cy="192087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GB" sz="4000" b="1" dirty="0"/>
              <a:t>Chapter Three</a:t>
            </a:r>
          </a:p>
          <a:p>
            <a:pPr algn="ctr">
              <a:defRPr/>
            </a:pPr>
            <a:r>
              <a:rPr lang="en-GB" sz="4000" b="1" dirty="0"/>
              <a:t>Extension Questions</a:t>
            </a:r>
          </a:p>
          <a:p>
            <a:pPr algn="ctr">
              <a:lnSpc>
                <a:spcPct val="80000"/>
              </a:lnSpc>
              <a:spcBef>
                <a:spcPct val="20000"/>
              </a:spcBef>
              <a:defRPr/>
            </a:pPr>
            <a:endParaRPr lang="en-GB" sz="4000" b="1" dirty="0">
              <a:solidFill>
                <a:srgbClr val="FF3300"/>
              </a:solidFill>
              <a:effectLst>
                <a:outerShdw blurRad="38100" dist="38100" dir="2700000" algn="tl">
                  <a:srgbClr val="000000"/>
                </a:outerShdw>
              </a:effectLst>
              <a:latin typeface="Trebuchet MS" pitchFamily="34" charset="0"/>
            </a:endParaRPr>
          </a:p>
        </p:txBody>
      </p:sp>
    </p:spTree>
    <p:extLst>
      <p:ext uri="{BB962C8B-B14F-4D97-AF65-F5344CB8AC3E}">
        <p14:creationId xmlns:p14="http://schemas.microsoft.com/office/powerpoint/2010/main" val="248344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470025"/>
          </a:xfrm>
        </p:spPr>
        <p:txBody>
          <a:bodyPr/>
          <a:lstStyle/>
          <a:p>
            <a:r>
              <a:rPr lang="en-GB" b="1" u="sng" dirty="0"/>
              <a:t>Chapter 4 - Heroes</a:t>
            </a:r>
            <a:br>
              <a:rPr lang="en-GB" dirty="0"/>
            </a:br>
            <a:r>
              <a:rPr lang="en-GB" dirty="0"/>
              <a:t>by Robert Cormier</a:t>
            </a:r>
          </a:p>
        </p:txBody>
      </p:sp>
      <p:sp>
        <p:nvSpPr>
          <p:cNvPr id="4" name="Subtitle 2"/>
          <p:cNvSpPr>
            <a:spLocks noGrp="1"/>
          </p:cNvSpPr>
          <p:nvPr>
            <p:ph type="subTitle" idx="1"/>
          </p:nvPr>
        </p:nvSpPr>
        <p:spPr>
          <a:xfrm>
            <a:off x="467544" y="1988840"/>
            <a:ext cx="8424936" cy="3456384"/>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GB" sz="4000" dirty="0">
                <a:solidFill>
                  <a:schemeClr val="tx1"/>
                </a:solidFill>
              </a:rPr>
              <a:t>LO: </a:t>
            </a:r>
            <a:r>
              <a:rPr lang="en-GB" altLang="en-US" sz="4000" dirty="0">
                <a:solidFill>
                  <a:schemeClr val="tx1"/>
                </a:solidFill>
                <a:latin typeface="+mj-lt"/>
              </a:rPr>
              <a:t>To explore the key theme of heroism.</a:t>
            </a:r>
          </a:p>
          <a:p>
            <a:pPr algn="l"/>
            <a:r>
              <a:rPr lang="en-GB" altLang="en-US" sz="4000" dirty="0">
                <a:solidFill>
                  <a:schemeClr val="tx1"/>
                </a:solidFill>
                <a:latin typeface="+mj-lt"/>
              </a:rPr>
              <a:t>ST: I can develop my understanding of the author’s craft.</a:t>
            </a:r>
            <a:endParaRPr lang="en-GB" sz="4000" dirty="0"/>
          </a:p>
        </p:txBody>
      </p:sp>
    </p:spTree>
    <p:extLst>
      <p:ext uri="{BB962C8B-B14F-4D97-AF65-F5344CB8AC3E}">
        <p14:creationId xmlns:p14="http://schemas.microsoft.com/office/powerpoint/2010/main" val="164495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Let’s read chapter 4.</a:t>
            </a:r>
          </a:p>
        </p:txBody>
      </p:sp>
      <p:sp>
        <p:nvSpPr>
          <p:cNvPr id="3" name="Content Placeholder 2"/>
          <p:cNvSpPr>
            <a:spLocks noGrp="1"/>
          </p:cNvSpPr>
          <p:nvPr>
            <p:ph idx="1"/>
          </p:nvPr>
        </p:nvSpPr>
        <p:spPr>
          <a:xfrm>
            <a:off x="457200" y="1600201"/>
            <a:ext cx="8229600" cy="3340968"/>
          </a:xfrm>
        </p:spPr>
        <p:style>
          <a:lnRef idx="2">
            <a:schemeClr val="accent3"/>
          </a:lnRef>
          <a:fillRef idx="1">
            <a:schemeClr val="lt1"/>
          </a:fillRef>
          <a:effectRef idx="0">
            <a:schemeClr val="accent3"/>
          </a:effectRef>
          <a:fontRef idx="minor">
            <a:schemeClr val="dk1"/>
          </a:fontRef>
        </p:style>
        <p:txBody>
          <a:bodyPr/>
          <a:lstStyle/>
          <a:p>
            <a:pPr>
              <a:spcBef>
                <a:spcPct val="50000"/>
              </a:spcBef>
            </a:pPr>
            <a:r>
              <a:rPr lang="en-GB" altLang="en-US" dirty="0">
                <a:latin typeface="Trebuchet MS" pitchFamily="34" charset="0"/>
              </a:rPr>
              <a:t>Why is the Wreck Centre so important to Francis?</a:t>
            </a:r>
          </a:p>
          <a:p>
            <a:pPr>
              <a:spcBef>
                <a:spcPct val="50000"/>
              </a:spcBef>
            </a:pPr>
            <a:r>
              <a:rPr lang="en-GB" altLang="en-US" dirty="0">
                <a:latin typeface="Trebuchet MS" pitchFamily="34" charset="0"/>
              </a:rPr>
              <a:t>What was the GI Bill?</a:t>
            </a:r>
          </a:p>
          <a:p>
            <a:pPr>
              <a:spcBef>
                <a:spcPct val="50000"/>
              </a:spcBef>
            </a:pPr>
            <a:r>
              <a:rPr lang="en-GB" altLang="en-US" dirty="0">
                <a:latin typeface="Trebuchet MS" pitchFamily="34" charset="0"/>
              </a:rPr>
              <a:t>Why was Arthur Rivier famous in Frenchtown before the war?</a:t>
            </a:r>
            <a:endParaRPr lang="en-GB" altLang="en-US" dirty="0">
              <a:solidFill>
                <a:schemeClr val="accent2"/>
              </a:solidFill>
              <a:latin typeface="Trebuchet MS" pitchFamily="34" charset="0"/>
            </a:endParaRPr>
          </a:p>
          <a:p>
            <a:pPr marL="0" indent="0">
              <a:buNone/>
            </a:pPr>
            <a:endParaRPr lang="en-GB"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797152"/>
            <a:ext cx="2286000" cy="189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5055865"/>
            <a:ext cx="2479942" cy="1636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4546298"/>
            <a:ext cx="2066925"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228182" y="2276872"/>
            <a:ext cx="2354957" cy="13681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200" dirty="0"/>
              <a:t>The  legislation provided a range of benefits for returning World War II veterans, including funding for college, home loans and unemployment insurance.</a:t>
            </a:r>
          </a:p>
          <a:p>
            <a:pPr algn="ctr"/>
            <a:r>
              <a:rPr lang="en-GB" sz="1200" dirty="0"/>
              <a:t>GI = ‘Government issue’</a:t>
            </a:r>
          </a:p>
        </p:txBody>
      </p:sp>
    </p:spTree>
    <p:extLst>
      <p:ext uri="{BB962C8B-B14F-4D97-AF65-F5344CB8AC3E}">
        <p14:creationId xmlns:p14="http://schemas.microsoft.com/office/powerpoint/2010/main" val="343064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9696</TotalTime>
  <Words>1456</Words>
  <Application>Microsoft Office PowerPoint</Application>
  <PresentationFormat>On-screen Show (4:3)</PresentationFormat>
  <Paragraphs>95</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Comic Sans MS</vt:lpstr>
      <vt:lpstr>Trebuchet MS</vt:lpstr>
      <vt:lpstr>Office Theme</vt:lpstr>
      <vt:lpstr>Chapter 3 - Heroes by Robert Cormier</vt:lpstr>
      <vt:lpstr>Starter: Chapter 3  List words that you associate with these pictures.</vt:lpstr>
      <vt:lpstr>The Nightmare</vt:lpstr>
      <vt:lpstr>PowerPoint Presentation</vt:lpstr>
      <vt:lpstr>Task: Using your annotations write 2 of your own P.E.T.E.R paragraphs answering the question: How does Robert Cormier use imagery to convey the horror of war? </vt:lpstr>
      <vt:lpstr>Some sentence starters -</vt:lpstr>
      <vt:lpstr>PowerPoint Presentation</vt:lpstr>
      <vt:lpstr>Chapter 4 - Heroes by Robert Cormier</vt:lpstr>
      <vt:lpstr>Let’s read chapter 4.</vt:lpstr>
      <vt:lpstr>Before and After</vt:lpstr>
      <vt:lpstr>PowerPoint Presentation</vt:lpstr>
      <vt:lpstr> Chapter 5 - Heroes by Robert Cormier</vt:lpstr>
      <vt:lpstr>Starter: What are the connotations of ‘wreck’?</vt:lpstr>
      <vt:lpstr>Task: Summarise the ‘Wreck’ centre’s history in no more than 25 words. What does the violent history suggest about the place?  </vt:lpstr>
      <vt:lpstr>Task: How is Francis portrayed as a young boy in Chapter 5? What do we learn about his early life? Mind map your ideas and support each one with a quote from the chapter.</vt:lpstr>
      <vt:lpstr> Chapter 5 - Heroes by Robert Cormier</vt:lpstr>
      <vt:lpstr>Re-cap the structure of events in chapter 5 in the following 6 grid format.</vt:lpstr>
      <vt:lpstr> Larry LaSalle</vt:lpstr>
      <vt:lpstr>Task: Using your ideas answer the following question in FOUR detailed P.E.T.E.R  paragraphs – How does Cormier present the character Larry LaSalle?</vt:lpstr>
      <vt:lpstr>Task: Self assess your work.</vt:lpstr>
      <vt:lpstr>Extension: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Heroes by Robert Cormier</dc:title>
  <dc:creator>Deborah Weatherhead</dc:creator>
  <cp:lastModifiedBy>T Burton</cp:lastModifiedBy>
  <cp:revision>158</cp:revision>
  <cp:lastPrinted>2020-11-05T08:48:44Z</cp:lastPrinted>
  <dcterms:created xsi:type="dcterms:W3CDTF">2017-03-28T08:00:42Z</dcterms:created>
  <dcterms:modified xsi:type="dcterms:W3CDTF">2020-11-05T08:49:35Z</dcterms:modified>
</cp:coreProperties>
</file>