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48" r:id="rId2"/>
    <p:sldId id="267" r:id="rId3"/>
    <p:sldId id="453" r:id="rId4"/>
    <p:sldId id="330" r:id="rId5"/>
    <p:sldId id="331" r:id="rId6"/>
    <p:sldId id="332" r:id="rId7"/>
    <p:sldId id="455" r:id="rId8"/>
    <p:sldId id="44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6473B-B53F-4E52-9261-6E1D298FC9B9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D9E79-154B-42EC-AB47-BEC871585C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93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Can print out if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D9E79-154B-42EC-AB47-BEC871585CE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Can print out </a:t>
            </a:r>
            <a:r>
              <a:rPr lang="en-GB"/>
              <a:t>if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D9E79-154B-42EC-AB47-BEC871585CE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2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30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7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27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6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8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65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10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37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78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5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56710-88B6-4E98-971E-82B5FF50AF31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8F05-1E7E-49C6-9653-ABDC27E05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95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71538" y="2362200"/>
            <a:ext cx="664373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 dirty="0" err="1">
                <a:latin typeface="Comic Sans MS" pitchFamily="66" charset="0"/>
              </a:rPr>
              <a:t>Love,Emotions</a:t>
            </a:r>
            <a:r>
              <a:rPr lang="en-GB" sz="3200" b="1" u="sng" dirty="0">
                <a:latin typeface="Comic Sans MS" pitchFamily="66" charset="0"/>
              </a:rPr>
              <a:t> And Conflict</a:t>
            </a:r>
          </a:p>
          <a:p>
            <a:pPr algn="ctr">
              <a:spcBef>
                <a:spcPct val="50000"/>
              </a:spcBef>
            </a:pPr>
            <a:r>
              <a:rPr lang="en-GB" sz="3200" b="1" dirty="0">
                <a:latin typeface="Comic Sans MS" pitchFamily="66" charset="0"/>
              </a:rPr>
              <a:t>LO: Writing in character using correct spelling, punctuation and grammar</a:t>
            </a:r>
          </a:p>
        </p:txBody>
      </p:sp>
      <p:pic>
        <p:nvPicPr>
          <p:cNvPr id="20485" name="Picture 5" descr="Screen_shot_2009-11-19_at_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4214818"/>
            <a:ext cx="2344738" cy="2351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4500562" y="5143512"/>
            <a:ext cx="2438400" cy="990600"/>
          </a:xfrm>
          <a:prstGeom prst="wedgeRoundRectCallout">
            <a:avLst>
              <a:gd name="adj1" fmla="val -92903"/>
              <a:gd name="adj2" fmla="val -21796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800">
                <a:latin typeface="Comic Sans MS" pitchFamily="66" charset="0"/>
              </a:rPr>
              <a:t>“Are you giggling at me-haw hee-haw?”</a:t>
            </a:r>
          </a:p>
        </p:txBody>
      </p:sp>
      <p:pic>
        <p:nvPicPr>
          <p:cNvPr id="20487" name="Picture 7" descr="OL8908726M-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685800"/>
            <a:ext cx="1833562" cy="2209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191000" y="1066800"/>
            <a:ext cx="2667000" cy="990600"/>
          </a:xfrm>
          <a:prstGeom prst="wedgeRoundRectCallout">
            <a:avLst>
              <a:gd name="adj1" fmla="val 79523"/>
              <a:gd name="adj2" fmla="val 4329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800">
                <a:latin typeface="Comic Sans MS" pitchFamily="66" charset="0"/>
              </a:rPr>
              <a:t>“I quite like donkeys. Not so sure about fairies though…”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25679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6"/>
          <p:cNvSpPr txBox="1">
            <a:spLocks noChangeArrowheads="1"/>
          </p:cNvSpPr>
          <p:nvPr/>
        </p:nvSpPr>
        <p:spPr bwMode="auto">
          <a:xfrm>
            <a:off x="0" y="0"/>
            <a:ext cx="9144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u="sng">
                <a:latin typeface="Comic Sans MS" pitchFamily="66" charset="0"/>
              </a:rPr>
              <a:t>Love and Conflict</a:t>
            </a:r>
          </a:p>
          <a:p>
            <a:pPr algn="ctr">
              <a:spcBef>
                <a:spcPct val="50000"/>
              </a:spcBef>
            </a:pPr>
            <a:endParaRPr lang="en-GB" sz="3200" b="1" u="sng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GB" sz="3200" b="1" u="sng">
              <a:latin typeface="Comic Sans MS" pitchFamily="66" charset="0"/>
            </a:endParaRPr>
          </a:p>
        </p:txBody>
      </p:sp>
      <p:sp>
        <p:nvSpPr>
          <p:cNvPr id="15364" name="AutoShape 1028"/>
          <p:cNvSpPr>
            <a:spLocks noChangeArrowheads="1"/>
          </p:cNvSpPr>
          <p:nvPr/>
        </p:nvSpPr>
        <p:spPr bwMode="auto">
          <a:xfrm>
            <a:off x="381000" y="685800"/>
            <a:ext cx="8458200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dirty="0">
                <a:latin typeface="Comic Sans MS" pitchFamily="66" charset="0"/>
              </a:rPr>
              <a:t>The characters are subject to the</a:t>
            </a:r>
          </a:p>
          <a:p>
            <a:pPr algn="ctr"/>
            <a:r>
              <a:rPr lang="en-GB" sz="2000" dirty="0">
                <a:latin typeface="Comic Sans MS" pitchFamily="66" charset="0"/>
              </a:rPr>
              <a:t>difficulties between ‘</a:t>
            </a:r>
            <a:r>
              <a:rPr lang="en-GB" sz="2000" b="1" dirty="0">
                <a:latin typeface="Comic Sans MS" pitchFamily="66" charset="0"/>
              </a:rPr>
              <a:t>love</a:t>
            </a:r>
            <a:r>
              <a:rPr lang="en-GB" sz="2000" dirty="0">
                <a:latin typeface="Comic Sans MS" pitchFamily="66" charset="0"/>
              </a:rPr>
              <a:t>’ and ‘</a:t>
            </a:r>
            <a:r>
              <a:rPr lang="en-GB" sz="2000" b="1" dirty="0">
                <a:latin typeface="Comic Sans MS" pitchFamily="66" charset="0"/>
              </a:rPr>
              <a:t>conflict</a:t>
            </a:r>
            <a:r>
              <a:rPr lang="en-GB" sz="2000" dirty="0">
                <a:latin typeface="Comic Sans MS" pitchFamily="66" charset="0"/>
              </a:rPr>
              <a:t>’.</a:t>
            </a:r>
          </a:p>
        </p:txBody>
      </p:sp>
      <p:pic>
        <p:nvPicPr>
          <p:cNvPr id="15366" name="Picture 1030" descr="11949847661568287344heart_jon_phillips_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1031" descr="11949847661568287344heart_jon_phillips_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7" name="Picture 1051" descr="love-carto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143116"/>
            <a:ext cx="24384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90" name="Picture 105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438400"/>
            <a:ext cx="228600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91" name="AutoShape 1055"/>
          <p:cNvSpPr>
            <a:spLocks noChangeArrowheads="1"/>
          </p:cNvSpPr>
          <p:nvPr/>
        </p:nvSpPr>
        <p:spPr bwMode="auto">
          <a:xfrm>
            <a:off x="2500298" y="1500174"/>
            <a:ext cx="2438400" cy="1143000"/>
          </a:xfrm>
          <a:prstGeom prst="wedgeRoundRectCallout">
            <a:avLst>
              <a:gd name="adj1" fmla="val -39843"/>
              <a:gd name="adj2" fmla="val 75833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“Explain </a:t>
            </a:r>
            <a:r>
              <a:rPr lang="en-GB" sz="1600" b="1" dirty="0">
                <a:latin typeface="Comic Sans MS" pitchFamily="66" charset="0"/>
              </a:rPr>
              <a:t>who is in love</a:t>
            </a:r>
            <a:r>
              <a:rPr lang="en-GB" sz="1600" dirty="0">
                <a:latin typeface="Comic Sans MS" pitchFamily="66" charset="0"/>
              </a:rPr>
              <a:t> in Act 1, Scene 1 of </a:t>
            </a:r>
            <a:r>
              <a:rPr lang="en-GB" sz="1600" b="1" i="1" dirty="0">
                <a:latin typeface="Comic Sans MS" pitchFamily="66" charset="0"/>
              </a:rPr>
              <a:t>A Midsummer Night’s Dream</a:t>
            </a:r>
            <a:r>
              <a:rPr lang="en-GB" sz="1600" dirty="0">
                <a:latin typeface="Comic Sans MS" pitchFamily="66" charset="0"/>
              </a:rPr>
              <a:t>.”</a:t>
            </a:r>
          </a:p>
        </p:txBody>
      </p:sp>
      <p:sp>
        <p:nvSpPr>
          <p:cNvPr id="15393" name="AutoShape 1057"/>
          <p:cNvSpPr>
            <a:spLocks noChangeArrowheads="1"/>
          </p:cNvSpPr>
          <p:nvPr/>
        </p:nvSpPr>
        <p:spPr bwMode="auto">
          <a:xfrm>
            <a:off x="642910" y="4292600"/>
            <a:ext cx="8250265" cy="240188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GB" sz="1800" b="1" dirty="0">
                <a:latin typeface="Comic Sans MS" pitchFamily="66" charset="0"/>
              </a:rPr>
              <a:t>Why</a:t>
            </a:r>
            <a:r>
              <a:rPr lang="en-GB" sz="1800" dirty="0">
                <a:latin typeface="Comic Sans MS" pitchFamily="66" charset="0"/>
              </a:rPr>
              <a:t> do young people in </a:t>
            </a:r>
            <a:r>
              <a:rPr lang="en-GB" sz="1800" b="1" dirty="0">
                <a:latin typeface="Comic Sans MS" pitchFamily="66" charset="0"/>
              </a:rPr>
              <a:t>love</a:t>
            </a:r>
            <a:r>
              <a:rPr lang="en-GB" sz="18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	sometimes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       experience </a:t>
            </a:r>
            <a:r>
              <a:rPr lang="en-GB" sz="1800" b="1" dirty="0">
                <a:latin typeface="Comic Sans MS" pitchFamily="66" charset="0"/>
              </a:rPr>
              <a:t>conflict</a:t>
            </a:r>
            <a:r>
              <a:rPr lang="en-GB" sz="18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800" dirty="0">
                <a:latin typeface="Comic Sans MS" pitchFamily="66" charset="0"/>
              </a:rPr>
              <a:t>with their parents or guardians?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5394" name="Picture 1058" descr="Dad%20&amp;%20kid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365625"/>
            <a:ext cx="1798638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95" name="AutoShape 1059"/>
          <p:cNvSpPr>
            <a:spLocks noChangeArrowheads="1"/>
          </p:cNvSpPr>
          <p:nvPr/>
        </p:nvSpPr>
        <p:spPr bwMode="auto">
          <a:xfrm>
            <a:off x="3962400" y="4495800"/>
            <a:ext cx="3048000" cy="1524000"/>
          </a:xfrm>
          <a:prstGeom prst="wedgeRoundRectCallout">
            <a:avLst>
              <a:gd name="adj1" fmla="val 76356"/>
              <a:gd name="adj2" fmla="val -37083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2200">
                <a:latin typeface="Comic Sans MS" pitchFamily="66" charset="0"/>
              </a:rPr>
              <a:t>“</a:t>
            </a:r>
            <a:r>
              <a:rPr lang="en-GB" sz="1800" b="1">
                <a:solidFill>
                  <a:srgbClr val="FF0000"/>
                </a:solidFill>
                <a:latin typeface="Comic Sans MS" pitchFamily="66" charset="0"/>
              </a:rPr>
              <a:t>TASK</a:t>
            </a:r>
            <a:r>
              <a:rPr lang="en-GB" sz="1800">
                <a:latin typeface="Comic Sans MS" pitchFamily="66" charset="0"/>
              </a:rPr>
              <a:t>: Work with your partner to discuss your experiences. </a:t>
            </a:r>
            <a:r>
              <a:rPr lang="en-GB" sz="1800" b="1">
                <a:latin typeface="Comic Sans MS" pitchFamily="66" charset="0"/>
              </a:rPr>
              <a:t>List</a:t>
            </a:r>
            <a:r>
              <a:rPr lang="en-GB" sz="1800">
                <a:latin typeface="Comic Sans MS" pitchFamily="66" charset="0"/>
              </a:rPr>
              <a:t> 5 famous examples that you know.”</a:t>
            </a:r>
          </a:p>
        </p:txBody>
      </p:sp>
      <p:sp>
        <p:nvSpPr>
          <p:cNvPr id="15396" name="AutoShape 1060"/>
          <p:cNvSpPr>
            <a:spLocks noChangeArrowheads="1"/>
          </p:cNvSpPr>
          <p:nvPr/>
        </p:nvSpPr>
        <p:spPr bwMode="auto">
          <a:xfrm>
            <a:off x="6477000" y="1600200"/>
            <a:ext cx="2438400" cy="1143000"/>
          </a:xfrm>
          <a:prstGeom prst="wedgeRoundRectCallout">
            <a:avLst>
              <a:gd name="adj1" fmla="val -51565"/>
              <a:gd name="adj2" fmla="val 84167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“Explain </a:t>
            </a:r>
            <a:r>
              <a:rPr lang="en-GB" sz="1600" b="1">
                <a:latin typeface="Comic Sans MS" pitchFamily="66" charset="0"/>
              </a:rPr>
              <a:t>the conflict</a:t>
            </a:r>
            <a:r>
              <a:rPr lang="en-GB" sz="1600">
                <a:latin typeface="Comic Sans MS" pitchFamily="66" charset="0"/>
              </a:rPr>
              <a:t> in Act 1, Scene 1 of the play.”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T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hinking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&amp; discussing</a:t>
            </a:r>
          </a:p>
        </p:txBody>
      </p:sp>
    </p:spTree>
    <p:extLst>
      <p:ext uri="{BB962C8B-B14F-4D97-AF65-F5344CB8AC3E}">
        <p14:creationId xmlns:p14="http://schemas.microsoft.com/office/powerpoint/2010/main" val="341192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3" grpId="0" animBg="1"/>
      <p:bldP spid="153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214422"/>
            <a:ext cx="7243786" cy="2234679"/>
          </a:xfrm>
        </p:spPr>
        <p:txBody>
          <a:bodyPr>
            <a:normAutofit fontScale="90000"/>
          </a:bodyPr>
          <a:lstStyle/>
          <a:p>
            <a:r>
              <a:rPr lang="en-GB" dirty="0"/>
              <a:t>Why was </a:t>
            </a:r>
            <a:r>
              <a:rPr lang="en-GB" dirty="0" err="1"/>
              <a:t>Hermia’s</a:t>
            </a:r>
            <a:r>
              <a:rPr lang="en-GB" dirty="0"/>
              <a:t> refusal to marry Demetrius so unusual? What risks was she taking?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What would be the issues today?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AF91D9-63BE-4011-A958-53846155627D}"/>
              </a:ext>
            </a:extLst>
          </p:cNvPr>
          <p:cNvSpPr txBox="1"/>
          <p:nvPr/>
        </p:nvSpPr>
        <p:spPr>
          <a:xfrm rot="16200000">
            <a:off x="-3017090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T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hinking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&amp; discussing</a:t>
            </a:r>
          </a:p>
        </p:txBody>
      </p:sp>
    </p:spTree>
    <p:extLst>
      <p:ext uri="{BB962C8B-B14F-4D97-AF65-F5344CB8AC3E}">
        <p14:creationId xmlns:p14="http://schemas.microsoft.com/office/powerpoint/2010/main" val="25726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28596" y="0"/>
            <a:ext cx="871540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 dirty="0">
                <a:latin typeface="Comic Sans MS" pitchFamily="66" charset="0"/>
              </a:rPr>
              <a:t>Feelings and Emotions in </a:t>
            </a:r>
            <a:r>
              <a:rPr lang="en-GB" sz="2600" b="1" i="1" u="sng" dirty="0">
                <a:latin typeface="Comic Sans MS" pitchFamily="66" charset="0"/>
              </a:rPr>
              <a:t>A Midsummer Night’s Dream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00034" y="533400"/>
            <a:ext cx="8262966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TASK</a:t>
            </a:r>
            <a:r>
              <a:rPr lang="en-GB" sz="2000" dirty="0">
                <a:latin typeface="Comic Sans MS" pitchFamily="66" charset="0"/>
              </a:rPr>
              <a:t>: read to end of Act 1, Sc 1, p11-17 Ca/p5-9 Ox</a:t>
            </a:r>
          </a:p>
          <a:p>
            <a:pPr algn="ctr"/>
            <a:r>
              <a:rPr lang="en-GB" sz="2000" b="1" dirty="0">
                <a:latin typeface="Comic Sans MS" pitchFamily="66" charset="0"/>
              </a:rPr>
              <a:t>How is each character feeling?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71472" y="1428736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latin typeface="Comic Sans MS" pitchFamily="66" charset="0"/>
              </a:rPr>
              <a:t>Hermia’s father tells her that </a:t>
            </a:r>
          </a:p>
          <a:p>
            <a:pPr algn="ctr"/>
            <a:r>
              <a:rPr lang="en-GB" sz="2000">
                <a:latin typeface="Comic Sans MS" pitchFamily="66" charset="0"/>
              </a:rPr>
              <a:t>she must marry Demetrius.</a:t>
            </a:r>
            <a:r>
              <a:rPr lang="en-GB" b="1">
                <a:latin typeface="Comic Sans MS" pitchFamily="66" charset="0"/>
              </a:rPr>
              <a:t> 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438400" y="5715016"/>
            <a:ext cx="6705600" cy="914400"/>
          </a:xfrm>
          <a:prstGeom prst="wedgeRoundRectCallout">
            <a:avLst>
              <a:gd name="adj1" fmla="val -60722"/>
              <a:gd name="adj2" fmla="val -52778"/>
              <a:gd name="adj3" fmla="val 16667"/>
            </a:avLst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1800" b="1" dirty="0">
                <a:latin typeface="Comic Sans MS" pitchFamily="66" charset="0"/>
              </a:rPr>
              <a:t>How does </a:t>
            </a:r>
            <a:r>
              <a:rPr lang="en-GB" sz="1800" b="1" dirty="0" err="1">
                <a:latin typeface="Comic Sans MS" pitchFamily="66" charset="0"/>
              </a:rPr>
              <a:t>Hermia</a:t>
            </a:r>
            <a:r>
              <a:rPr lang="en-GB" sz="1800" b="1" dirty="0">
                <a:latin typeface="Comic Sans MS" pitchFamily="66" charset="0"/>
              </a:rPr>
              <a:t> feel about: her father, Lysander?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800600" y="1371600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latin typeface="Comic Sans MS" pitchFamily="66" charset="0"/>
              </a:rPr>
              <a:t>Lysander runs away with Hermia.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42910" y="2500306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>
                <a:latin typeface="Comic Sans MS" pitchFamily="66" charset="0"/>
              </a:rPr>
              <a:t>Helena tells Demetrius about </a:t>
            </a:r>
          </a:p>
          <a:p>
            <a:pPr algn="ctr"/>
            <a:r>
              <a:rPr lang="en-GB" sz="2000">
                <a:latin typeface="Comic Sans MS" pitchFamily="66" charset="0"/>
              </a:rPr>
              <a:t>Lysander and Hermia’s plans.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642910" y="3643314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 err="1">
                <a:latin typeface="Comic Sans MS" pitchFamily="66" charset="0"/>
              </a:rPr>
              <a:t>Hermia</a:t>
            </a:r>
            <a:r>
              <a:rPr lang="en-GB" sz="2000" dirty="0">
                <a:latin typeface="Comic Sans MS" pitchFamily="66" charset="0"/>
              </a:rPr>
              <a:t> and Lysander discuss </a:t>
            </a:r>
          </a:p>
          <a:p>
            <a:pPr algn="ctr"/>
            <a:r>
              <a:rPr lang="en-GB" sz="2000" dirty="0">
                <a:latin typeface="Comic Sans MS" pitchFamily="66" charset="0"/>
              </a:rPr>
              <a:t>their feelings p11,13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4800600" y="2514600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 dirty="0" err="1">
                <a:latin typeface="Comic Sans MS" pitchFamily="66" charset="0"/>
              </a:rPr>
              <a:t>Hermia</a:t>
            </a:r>
            <a:r>
              <a:rPr lang="en-GB" b="1" dirty="0">
                <a:latin typeface="Comic Sans MS" pitchFamily="66" charset="0"/>
              </a:rPr>
              <a:t> and Helena discuss Demetrius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4724400" y="3657600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GB" sz="2000" dirty="0"/>
              <a:t>Look at the speech patterns</a:t>
            </a:r>
          </a:p>
          <a:p>
            <a:r>
              <a:rPr lang="en-GB" sz="2000" dirty="0"/>
              <a:t>How does it reflect their emotions?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42910" y="4714884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000" dirty="0">
              <a:latin typeface="Comic Sans MS" pitchFamily="66" charset="0"/>
            </a:endParaRP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4786314" y="4714884"/>
            <a:ext cx="41005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000" dirty="0">
              <a:latin typeface="Comic Sans MS" pitchFamily="66" charset="0"/>
            </a:endParaRPr>
          </a:p>
        </p:txBody>
      </p:sp>
      <p:pic>
        <p:nvPicPr>
          <p:cNvPr id="6158" name="Picture 14" descr="female_stud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229225"/>
            <a:ext cx="1355725" cy="1628775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71472" y="3286124"/>
            <a:ext cx="38100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 err="1">
                <a:latin typeface="Comic Sans MS" pitchFamily="66" charset="0"/>
              </a:rPr>
              <a:t>Hermia</a:t>
            </a:r>
            <a:r>
              <a:rPr lang="en-GB" sz="2000" dirty="0">
                <a:latin typeface="Comic Sans MS" pitchFamily="66" charset="0"/>
              </a:rPr>
              <a:t> tells Helena about </a:t>
            </a:r>
          </a:p>
          <a:p>
            <a:pPr algn="ctr"/>
            <a:r>
              <a:rPr lang="en-GB" sz="2000" dirty="0">
                <a:latin typeface="Comic Sans MS" pitchFamily="66" charset="0"/>
              </a:rPr>
              <a:t>Her and Lysander’s plans.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85800" y="500042"/>
            <a:ext cx="8458200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TASK</a:t>
            </a:r>
            <a:r>
              <a:rPr lang="en-GB" sz="2000" b="1" dirty="0">
                <a:latin typeface="Comic Sans MS" pitchFamily="66" charset="0"/>
              </a:rPr>
              <a:t>: imagine that you are </a:t>
            </a:r>
            <a:r>
              <a:rPr lang="en-GB" sz="2000" b="1" dirty="0" err="1">
                <a:latin typeface="Comic Sans MS" pitchFamily="66" charset="0"/>
              </a:rPr>
              <a:t>Hermia</a:t>
            </a:r>
            <a:r>
              <a:rPr lang="en-GB" sz="2000" b="1" dirty="0">
                <a:latin typeface="Comic Sans MS" pitchFamily="66" charset="0"/>
              </a:rPr>
              <a:t>, write a diary entry</a:t>
            </a:r>
          </a:p>
          <a:p>
            <a:pPr algn="ctr"/>
            <a:r>
              <a:rPr lang="en-GB" sz="2000" b="1" dirty="0">
                <a:latin typeface="Comic Sans MS" pitchFamily="66" charset="0"/>
              </a:rPr>
              <a:t>explaining how you feel about the current situation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286248" y="3643314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072066" y="1285860"/>
            <a:ext cx="3871913" cy="105727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dirty="0">
                <a:latin typeface="Comic Sans MS" pitchFamily="66" charset="0"/>
              </a:rPr>
              <a:t>Use the first person</a:t>
            </a:r>
          </a:p>
          <a:p>
            <a:pPr algn="ctr"/>
            <a:r>
              <a:rPr lang="en-GB" dirty="0">
                <a:latin typeface="Comic Sans MS" pitchFamily="66" charset="0"/>
              </a:rPr>
              <a:t>‘</a:t>
            </a:r>
            <a:r>
              <a:rPr lang="en-GB" b="1" dirty="0">
                <a:latin typeface="Comic Sans MS" pitchFamily="66" charset="0"/>
              </a:rPr>
              <a:t>I</a:t>
            </a:r>
            <a:r>
              <a:rPr lang="en-GB" dirty="0">
                <a:latin typeface="Comic Sans MS" pitchFamily="66" charset="0"/>
              </a:rPr>
              <a:t>’ and ‘</a:t>
            </a:r>
            <a:r>
              <a:rPr lang="en-GB" b="1" dirty="0">
                <a:latin typeface="Comic Sans MS" pitchFamily="66" charset="0"/>
              </a:rPr>
              <a:t>we</a:t>
            </a:r>
            <a:r>
              <a:rPr lang="en-GB" dirty="0">
                <a:latin typeface="Comic Sans MS" pitchFamily="66" charset="0"/>
              </a:rPr>
              <a:t>’.</a:t>
            </a:r>
          </a:p>
          <a:p>
            <a:pPr algn="ctr"/>
            <a:r>
              <a:rPr lang="en-GB" dirty="0">
                <a:latin typeface="Comic Sans MS" pitchFamily="66" charset="0"/>
              </a:rPr>
              <a:t>Present tense</a:t>
            </a:r>
            <a:r>
              <a:rPr lang="en-GB" sz="2000" dirty="0">
                <a:latin typeface="Comic Sans MS" pitchFamily="66" charset="0"/>
              </a:rPr>
              <a:t>.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5272087" y="3500438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>
                <a:latin typeface="Comic Sans MS" pitchFamily="66" charset="0"/>
              </a:rPr>
              <a:t>Describe your feelings.</a:t>
            </a:r>
          </a:p>
          <a:p>
            <a:pPr algn="ctr"/>
            <a:r>
              <a:rPr lang="en-GB" sz="1800">
                <a:latin typeface="Comic Sans MS" pitchFamily="66" charset="0"/>
              </a:rPr>
              <a:t>You must use </a:t>
            </a:r>
            <a:r>
              <a:rPr lang="en-GB" sz="1800" b="1">
                <a:latin typeface="Comic Sans MS" pitchFamily="66" charset="0"/>
              </a:rPr>
              <a:t>at least</a:t>
            </a:r>
            <a:r>
              <a:rPr lang="en-GB" sz="18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5</a:t>
            </a:r>
            <a:r>
              <a:rPr lang="en-GB" sz="1800">
                <a:latin typeface="Comic Sans MS" pitchFamily="66" charset="0"/>
              </a:rPr>
              <a:t> </a:t>
            </a:r>
            <a:r>
              <a:rPr lang="en-GB" sz="1800" b="1">
                <a:latin typeface="Comic Sans MS" pitchFamily="66" charset="0"/>
              </a:rPr>
              <a:t>different </a:t>
            </a:r>
          </a:p>
          <a:p>
            <a:pPr algn="ctr"/>
            <a:r>
              <a:rPr lang="en-GB" sz="1800" b="1">
                <a:latin typeface="Comic Sans MS" pitchFamily="66" charset="0"/>
              </a:rPr>
              <a:t>feelings and emotions</a:t>
            </a:r>
            <a:r>
              <a:rPr lang="en-GB" sz="1800">
                <a:latin typeface="Comic Sans MS" pitchFamily="66" charset="0"/>
              </a:rPr>
              <a:t>.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272087" y="2500306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>
                <a:latin typeface="Comic Sans MS" pitchFamily="66" charset="0"/>
              </a:rPr>
              <a:t>Explain what has </a:t>
            </a:r>
            <a:r>
              <a:rPr lang="en-GB" sz="2000" b="1" dirty="0">
                <a:latin typeface="Comic Sans MS" pitchFamily="66" charset="0"/>
              </a:rPr>
              <a:t>just </a:t>
            </a:r>
          </a:p>
          <a:p>
            <a:pPr algn="ctr"/>
            <a:r>
              <a:rPr lang="en-GB" sz="2000" b="1" dirty="0">
                <a:latin typeface="Comic Sans MS" pitchFamily="66" charset="0"/>
              </a:rPr>
              <a:t>happened</a:t>
            </a:r>
            <a:r>
              <a:rPr lang="en-GB" sz="2000" dirty="0">
                <a:latin typeface="Comic Sans MS" pitchFamily="66" charset="0"/>
              </a:rPr>
              <a:t> to you.</a:t>
            </a:r>
          </a:p>
          <a:p>
            <a:pPr algn="ctr"/>
            <a:r>
              <a:rPr lang="en-GB" sz="2000" dirty="0">
                <a:latin typeface="Comic Sans MS" pitchFamily="66" charset="0"/>
              </a:rPr>
              <a:t>Time (day, hour)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5272087" y="4572008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800" dirty="0">
                <a:latin typeface="Comic Sans MS" pitchFamily="66" charset="0"/>
              </a:rPr>
              <a:t>Try to explain how you think </a:t>
            </a:r>
          </a:p>
          <a:p>
            <a:pPr algn="ctr"/>
            <a:r>
              <a:rPr lang="en-GB" sz="1800" dirty="0">
                <a:latin typeface="Comic Sans MS" pitchFamily="66" charset="0"/>
              </a:rPr>
              <a:t>the </a:t>
            </a:r>
            <a:r>
              <a:rPr lang="en-GB" sz="1800" b="1" dirty="0">
                <a:latin typeface="Comic Sans MS" pitchFamily="66" charset="0"/>
              </a:rPr>
              <a:t>other characters</a:t>
            </a:r>
            <a:r>
              <a:rPr lang="en-GB" sz="1800" dirty="0">
                <a:latin typeface="Comic Sans MS" pitchFamily="66" charset="0"/>
              </a:rPr>
              <a:t> might be </a:t>
            </a:r>
          </a:p>
          <a:p>
            <a:pPr algn="ctr"/>
            <a:r>
              <a:rPr lang="en-GB" sz="1800" b="1" dirty="0">
                <a:latin typeface="Comic Sans MS" pitchFamily="66" charset="0"/>
              </a:rPr>
              <a:t>feeling at this point</a:t>
            </a:r>
            <a:r>
              <a:rPr lang="en-GB" sz="1800" dirty="0">
                <a:latin typeface="Comic Sans MS" pitchFamily="66" charset="0"/>
              </a:rPr>
              <a:t> in the play.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5272087" y="5643578"/>
            <a:ext cx="3871913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000" dirty="0">
                <a:latin typeface="Comic Sans MS" pitchFamily="66" charset="0"/>
              </a:rPr>
              <a:t>Future plans, hopes, dreams.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85786" y="0"/>
            <a:ext cx="835821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 dirty="0">
                <a:latin typeface="Comic Sans MS" pitchFamily="66" charset="0"/>
              </a:rPr>
              <a:t>Feelings and Emotions </a:t>
            </a:r>
            <a:endParaRPr lang="en-GB" sz="2600" b="1" i="1" u="sng" dirty="0">
              <a:latin typeface="Comic Sans MS" pitchFamily="66" charset="0"/>
            </a:endParaRPr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642910" y="1285860"/>
            <a:ext cx="3776658" cy="178595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600" b="1" dirty="0">
                <a:latin typeface="Comic Sans MS" pitchFamily="66" charset="0"/>
              </a:rPr>
              <a:t>What do we need </a:t>
            </a:r>
          </a:p>
          <a:p>
            <a:pPr algn="ctr"/>
            <a:r>
              <a:rPr lang="en-GB" sz="2600" b="1" dirty="0">
                <a:latin typeface="Comic Sans MS" pitchFamily="66" charset="0"/>
              </a:rPr>
              <a:t>to include </a:t>
            </a:r>
          </a:p>
          <a:p>
            <a:pPr algn="ctr"/>
            <a:r>
              <a:rPr lang="en-GB" sz="2600" b="1" dirty="0">
                <a:latin typeface="Comic Sans MS" pitchFamily="66" charset="0"/>
              </a:rPr>
              <a:t>in a diary entry?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910" y="4500570"/>
            <a:ext cx="43011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Include a message to </a:t>
            </a:r>
            <a:r>
              <a:rPr lang="en-GB" sz="2400" dirty="0" err="1">
                <a:solidFill>
                  <a:srgbClr val="0070C0"/>
                </a:solidFill>
              </a:rPr>
              <a:t>Egeus</a:t>
            </a:r>
            <a:r>
              <a:rPr lang="en-GB" sz="2400" dirty="0">
                <a:solidFill>
                  <a:srgbClr val="0070C0"/>
                </a:solidFill>
              </a:rPr>
              <a:t>, </a:t>
            </a:r>
          </a:p>
          <a:p>
            <a:r>
              <a:rPr lang="en-GB" sz="2400" dirty="0">
                <a:solidFill>
                  <a:srgbClr val="0070C0"/>
                </a:solidFill>
              </a:rPr>
              <a:t>your father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5786" y="5643578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Varied and accurate: Vocabulary, Sentence structure, spelling, punctuation and grammar.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Writing task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>
                <a:latin typeface="Comic Sans MS" pitchFamily="66" charset="0"/>
              </a:rPr>
              <a:t>Sentence Starters</a:t>
            </a:r>
            <a:endParaRPr lang="en-GB" sz="2600" b="1" i="1" u="sng">
              <a:latin typeface="Comic Sans MS" pitchFamily="6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42910" y="560388"/>
            <a:ext cx="2971800" cy="629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In Athens…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Earlier…</a:t>
            </a:r>
          </a:p>
          <a:p>
            <a:pPr>
              <a:spcBef>
                <a:spcPct val="50000"/>
              </a:spcBef>
            </a:pPr>
            <a:r>
              <a:rPr lang="en-GB" sz="2200" b="1" dirty="0" err="1">
                <a:latin typeface="Comic Sans MS" pitchFamily="66" charset="0"/>
              </a:rPr>
              <a:t>Theseus</a:t>
            </a:r>
            <a:r>
              <a:rPr lang="en-GB" sz="2200" b="1" dirty="0">
                <a:latin typeface="Comic Sans MS" pitchFamily="66" charset="0"/>
              </a:rPr>
              <a:t> told us…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not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can’t be happening…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It is unfair that…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have heard…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don’t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However…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situation is…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follow…</a:t>
            </a:r>
          </a:p>
          <a:p>
            <a:pPr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428992" y="512762"/>
            <a:ext cx="2971800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 am feeling…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only I could…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heart…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On this night…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Soon…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They don’t know what they are doing…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When I…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We are…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Egeus knew…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next move is…</a:t>
            </a:r>
          </a:p>
          <a:p>
            <a:pPr>
              <a:spcBef>
                <a:spcPct val="50000"/>
              </a:spcBef>
            </a:pPr>
            <a:endParaRPr lang="en-GB" sz="2100" b="1" dirty="0">
              <a:latin typeface="Comic Sans MS" pitchFamily="66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172200" y="609600"/>
            <a:ext cx="2971800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only hope…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Tonight is the night…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not rest until…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My imagination runs wild…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The conclusion to this night will be…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Eventually they will…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want…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wish…</a:t>
            </a:r>
          </a:p>
          <a:p>
            <a:pPr algn="ctr"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 err="1">
                <a:solidFill>
                  <a:prstClr val="black"/>
                </a:solidFill>
                <a:latin typeface="Century Gothic" panose="020B0502020202020204" pitchFamily="34" charset="0"/>
              </a:rPr>
              <a:t>Wrting</a:t>
            </a: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 support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 u="sng">
                <a:latin typeface="Comic Sans MS" pitchFamily="66" charset="0"/>
              </a:rPr>
              <a:t>Sentence Starters</a:t>
            </a:r>
            <a:endParaRPr lang="en-GB" sz="2600" b="1" i="1" u="sng">
              <a:latin typeface="Comic Sans MS" pitchFamily="6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560388"/>
            <a:ext cx="2971800" cy="629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In Athens…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Earlier…</a:t>
            </a:r>
          </a:p>
          <a:p>
            <a:pPr>
              <a:spcBef>
                <a:spcPct val="50000"/>
              </a:spcBef>
            </a:pPr>
            <a:r>
              <a:rPr lang="en-GB" sz="2200" b="1" dirty="0" err="1">
                <a:latin typeface="Comic Sans MS" pitchFamily="66" charset="0"/>
              </a:rPr>
              <a:t>Theseus</a:t>
            </a:r>
            <a:r>
              <a:rPr lang="en-GB" sz="2200" b="1" dirty="0">
                <a:latin typeface="Comic Sans MS" pitchFamily="66" charset="0"/>
              </a:rPr>
              <a:t> told us…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not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can’t be happening…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It is unfair that…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have heard…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don’t believe…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However…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This situation is…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follow…</a:t>
            </a:r>
          </a:p>
          <a:p>
            <a:pPr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76600" y="609600"/>
            <a:ext cx="2971800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 am feeling…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only I could…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head…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heart…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On this night…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Soon…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They don’t know what they are doing…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When I…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We are…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If Egeus knew…</a:t>
            </a:r>
          </a:p>
          <a:p>
            <a:pPr>
              <a:spcBef>
                <a:spcPct val="50000"/>
              </a:spcBef>
            </a:pPr>
            <a:r>
              <a:rPr lang="en-GB" sz="2100" b="1" dirty="0">
                <a:latin typeface="Comic Sans MS" pitchFamily="66" charset="0"/>
              </a:rPr>
              <a:t>My next move is…</a:t>
            </a:r>
          </a:p>
          <a:p>
            <a:pPr>
              <a:spcBef>
                <a:spcPct val="50000"/>
              </a:spcBef>
            </a:pPr>
            <a:endParaRPr lang="en-GB" sz="2100" b="1" dirty="0">
              <a:latin typeface="Comic Sans MS" pitchFamily="66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172200" y="609600"/>
            <a:ext cx="2971800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can only hope…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Tonight is the night…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will not rest until…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My imagination runs wild…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The conclusion to this night will be…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Eventually they will…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want…</a:t>
            </a:r>
          </a:p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I wish…</a:t>
            </a:r>
          </a:p>
          <a:p>
            <a:pPr algn="ctr">
              <a:spcBef>
                <a:spcPct val="50000"/>
              </a:spcBef>
            </a:pPr>
            <a:endParaRPr lang="en-GB" sz="2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omic Sans MS" pitchFamily="66" charset="0"/>
              </a:rPr>
              <a:t>Plenary: Self assessment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428736"/>
            <a:ext cx="7686700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GB" sz="2400" dirty="0">
                <a:latin typeface="Comic Sans MS" pitchFamily="66" charset="0"/>
              </a:rPr>
              <a:t>Read over your </a:t>
            </a:r>
            <a:r>
              <a:rPr lang="en-GB" sz="2400" u="sng" dirty="0">
                <a:latin typeface="Comic Sans MS" pitchFamily="66" charset="0"/>
              </a:rPr>
              <a:t>own</a:t>
            </a:r>
            <a:r>
              <a:rPr lang="en-GB" sz="2400" dirty="0">
                <a:latin typeface="Comic Sans MS" pitchFamily="66" charset="0"/>
              </a:rPr>
              <a:t> work and check you have done the following things: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endParaRPr lang="en-GB" sz="2400" dirty="0">
              <a:latin typeface="Comic Sans MS" pitchFamily="66" charset="0"/>
            </a:endParaRP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Comic Sans MS" pitchFamily="66" charset="0"/>
              </a:rPr>
              <a:t>I have written in full, clear sentences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Comic Sans MS" pitchFamily="66" charset="0"/>
              </a:rPr>
              <a:t>I have spelt the key words correctly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Comic Sans MS" pitchFamily="66" charset="0"/>
              </a:rPr>
              <a:t>I have used the correct layout</a:t>
            </a:r>
          </a:p>
          <a:p>
            <a:pPr marL="609600" indent="-6096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Comic Sans MS" pitchFamily="66" charset="0"/>
              </a:rPr>
              <a:t>I have written in an appropriate style</a:t>
            </a:r>
          </a:p>
          <a:p>
            <a:pPr marL="609600" indent="-609600" eaLnBrk="1" hangingPunct="1">
              <a:buFont typeface="Arial" pitchFamily="34" charset="0"/>
              <a:buNone/>
              <a:defRPr/>
            </a:pPr>
            <a:endParaRPr lang="en-GB" sz="2400" dirty="0">
              <a:latin typeface="Comic Sans MS" pitchFamily="66" charset="0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GB" sz="2400" dirty="0">
                <a:latin typeface="Comic Sans MS" pitchFamily="66" charset="0"/>
              </a:rPr>
              <a:t>It needs to be OBVIOUS it is </a:t>
            </a:r>
            <a:r>
              <a:rPr lang="en-GB" sz="2400" dirty="0" err="1">
                <a:latin typeface="Comic Sans MS" pitchFamily="66" charset="0"/>
              </a:rPr>
              <a:t>Hermia’s</a:t>
            </a:r>
            <a:r>
              <a:rPr lang="en-GB" sz="2400" dirty="0">
                <a:latin typeface="Comic Sans MS" pitchFamily="66" charset="0"/>
              </a:rPr>
              <a:t> diary.</a:t>
            </a:r>
          </a:p>
          <a:p>
            <a:pPr marL="0" indent="0" algn="ctr" eaLnBrk="1" hangingPunct="1">
              <a:buFont typeface="Arial" pitchFamily="34" charset="0"/>
              <a:buNone/>
              <a:defRPr/>
            </a:pPr>
            <a:endParaRPr lang="en-GB" sz="2400" dirty="0">
              <a:latin typeface="Comic Sans MS" pitchFamily="66" charset="0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GB" sz="2400" dirty="0">
                <a:latin typeface="Comic Sans MS" pitchFamily="66" charset="0"/>
              </a:rPr>
              <a:t>Homework: complete and illustrate your diary.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B0DAF5-F32A-4F77-B278-583F28368D57}"/>
              </a:ext>
            </a:extLst>
          </p:cNvPr>
          <p:cNvSpPr txBox="1"/>
          <p:nvPr/>
        </p:nvSpPr>
        <p:spPr>
          <a:xfrm rot="16200000">
            <a:off x="-3075058" y="3140144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Plenary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721</Words>
  <Application>Microsoft Office PowerPoint</Application>
  <PresentationFormat>On-screen Show (4:3)</PresentationFormat>
  <Paragraphs>138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Comic Sans MS</vt:lpstr>
      <vt:lpstr>Office Theme</vt:lpstr>
      <vt:lpstr>PowerPoint Presentation</vt:lpstr>
      <vt:lpstr>PowerPoint Presentation</vt:lpstr>
      <vt:lpstr>Why was Hermia’s refusal to marry Demetrius so unusual? What risks was she taking?</vt:lpstr>
      <vt:lpstr>PowerPoint Presentation</vt:lpstr>
      <vt:lpstr>PowerPoint Presentation</vt:lpstr>
      <vt:lpstr>PowerPoint Presentation</vt:lpstr>
      <vt:lpstr>PowerPoint Presentation</vt:lpstr>
      <vt:lpstr>Plenary: Self assessment</vt:lpstr>
    </vt:vector>
  </TitlesOfParts>
  <Company>CHS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AMSND S.O.W</dc:title>
  <dc:creator>Pupil Monitor</dc:creator>
  <cp:lastModifiedBy>T Burton</cp:lastModifiedBy>
  <cp:revision>56</cp:revision>
  <dcterms:created xsi:type="dcterms:W3CDTF">2012-10-08T07:45:29Z</dcterms:created>
  <dcterms:modified xsi:type="dcterms:W3CDTF">2020-11-05T09:17:03Z</dcterms:modified>
</cp:coreProperties>
</file>