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1"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8E24DD9-5CF8-42F6-AF86-65839D64B13E}" type="datetimeFigureOut">
              <a:rPr lang="en-GB" smtClean="0"/>
              <a:t>07/07/2020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860A0C-BF8B-4ACF-9BCA-E2CCAEA41C74}" type="slidenum">
              <a:rPr lang="en-GB" smtClean="0"/>
              <a:t>‹#›</a:t>
            </a:fld>
            <a:endParaRPr lang="en-GB"/>
          </a:p>
        </p:txBody>
      </p:sp>
    </p:spTree>
    <p:extLst>
      <p:ext uri="{BB962C8B-B14F-4D97-AF65-F5344CB8AC3E}">
        <p14:creationId xmlns:p14="http://schemas.microsoft.com/office/powerpoint/2010/main" val="299931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9D2514-0159-4914-84F3-CEFB14FCF581}" type="datetimeFigureOut">
              <a:rPr lang="en-GB" smtClean="0"/>
              <a:t>07/07/2020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B27207-8839-414E-8092-40391D001CD5}" type="slidenum">
              <a:rPr lang="en-GB" smtClean="0"/>
              <a:t>‹#›</a:t>
            </a:fld>
            <a:endParaRPr lang="en-GB"/>
          </a:p>
        </p:txBody>
      </p:sp>
    </p:spTree>
    <p:extLst>
      <p:ext uri="{BB962C8B-B14F-4D97-AF65-F5344CB8AC3E}">
        <p14:creationId xmlns:p14="http://schemas.microsoft.com/office/powerpoint/2010/main" val="49234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Sophistry = subtle false arguments used to deceive someone.</a:t>
            </a:r>
          </a:p>
          <a:p>
            <a:r>
              <a:rPr lang="en-GB" dirty="0" smtClean="0"/>
              <a:t>Fascist</a:t>
            </a:r>
            <a:r>
              <a:rPr lang="en-GB" baseline="0" dirty="0" smtClean="0"/>
              <a:t> = Fascism is a form of far-right, authoritarian </a:t>
            </a:r>
            <a:r>
              <a:rPr lang="en-GB" baseline="0" dirty="0" err="1" smtClean="0"/>
              <a:t>ultranationalism</a:t>
            </a:r>
            <a:r>
              <a:rPr lang="en-GB" baseline="0" dirty="0" smtClean="0"/>
              <a:t> characterized by dictatorial power, forcible suppression of opposition, and strong regimentation </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2</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13</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Airs buoyancy = balloon</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17</a:t>
            </a:fld>
            <a:endParaRPr lang="en-GB"/>
          </a:p>
        </p:txBody>
      </p:sp>
    </p:spTree>
    <p:extLst>
      <p:ext uri="{BB962C8B-B14F-4D97-AF65-F5344CB8AC3E}">
        <p14:creationId xmlns:p14="http://schemas.microsoft.com/office/powerpoint/2010/main" val="26078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5</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Tense = present    only rhyming couplet eat/ feet suggests how precise it kills are?</a:t>
            </a:r>
          </a:p>
          <a:p>
            <a:r>
              <a:rPr lang="en-GB" dirty="0" smtClean="0"/>
              <a:t>Narration</a:t>
            </a:r>
            <a:r>
              <a:rPr lang="en-GB" baseline="0" dirty="0" smtClean="0"/>
              <a:t> = 1</a:t>
            </a:r>
            <a:r>
              <a:rPr lang="en-GB" baseline="30000" dirty="0" smtClean="0"/>
              <a:t>st</a:t>
            </a:r>
            <a:r>
              <a:rPr lang="en-GB" baseline="0" dirty="0" smtClean="0"/>
              <a:t> person</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7</a:t>
            </a:fld>
            <a:endParaRPr lang="en-GB"/>
          </a:p>
        </p:txBody>
      </p:sp>
    </p:spTree>
    <p:extLst>
      <p:ext uri="{BB962C8B-B14F-4D97-AF65-F5344CB8AC3E}">
        <p14:creationId xmlns:p14="http://schemas.microsoft.com/office/powerpoint/2010/main" val="356495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Enjambment reflects the hawks power over creation it is the dominant concern. Oxymoron = juxtaposes</a:t>
            </a:r>
            <a:r>
              <a:rPr lang="en-GB" baseline="0" dirty="0" smtClean="0"/>
              <a:t> politeness with extreme violence / savagery </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8</a:t>
            </a:fld>
            <a:endParaRPr lang="en-GB"/>
          </a:p>
        </p:txBody>
      </p:sp>
    </p:spTree>
    <p:extLst>
      <p:ext uri="{BB962C8B-B14F-4D97-AF65-F5344CB8AC3E}">
        <p14:creationId xmlns:p14="http://schemas.microsoft.com/office/powerpoint/2010/main" val="342444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Allotment = contrast between life and death also they’re in orderly patches of land – graves??</a:t>
            </a:r>
          </a:p>
          <a:p>
            <a:r>
              <a:rPr lang="en-GB" dirty="0" smtClean="0"/>
              <a:t>Key word = domination, can control everything for ever, deluded like a fascist government</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9</a:t>
            </a:fld>
            <a:endParaRPr lang="en-GB"/>
          </a:p>
        </p:txBody>
      </p:sp>
    </p:spTree>
    <p:extLst>
      <p:ext uri="{BB962C8B-B14F-4D97-AF65-F5344CB8AC3E}">
        <p14:creationId xmlns:p14="http://schemas.microsoft.com/office/powerpoint/2010/main" val="383549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78AB159-EF6F-4022-AF4D-E44AE44BB180}"/>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3D3E38-68CA-4210-819A-85DCBAE35B6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A43EEF5D-B586-4D7D-940F-C7BABA8C347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0A78FBB5-0FD6-4EB1-9243-E96434888FA1}"/>
              </a:ext>
            </a:extLst>
          </p:cNvPr>
          <p:cNvSpPr>
            <a:spLocks noGrp="1" noChangeArrowheads="1"/>
          </p:cNvSpPr>
          <p:nvPr>
            <p:ph type="body" idx="1"/>
          </p:nvPr>
        </p:nvSpPr>
        <p:spPr>
          <a:noFill/>
        </p:spPr>
        <p:txBody>
          <a:bodyPr/>
          <a:lstStyle/>
          <a:p>
            <a:pPr eaLnBrk="1" hangingPunct="1"/>
            <a:r>
              <a:rPr lang="en-GB" altLang="en-US" dirty="0"/>
              <a:t>A portrait of Ted </a:t>
            </a:r>
            <a:r>
              <a:rPr lang="en-GB" altLang="en-US" dirty="0" err="1"/>
              <a:t>hughes</a:t>
            </a:r>
            <a:r>
              <a:rPr lang="en-GB" altLang="en-US" dirty="0"/>
              <a:t> by Rob </a:t>
            </a:r>
            <a:r>
              <a:rPr lang="en-GB" altLang="en-US" dirty="0" err="1"/>
              <a:t>Lycett</a:t>
            </a:r>
            <a:r>
              <a:rPr lang="en-GB" altLang="en-US" dirty="0"/>
              <a:t>. Date: March 19th, 1993. Location: Calder high School, Mytholmroyd, West Yorkshire. </a:t>
            </a:r>
          </a:p>
        </p:txBody>
      </p:sp>
    </p:spTree>
    <p:extLst>
      <p:ext uri="{BB962C8B-B14F-4D97-AF65-F5344CB8AC3E}">
        <p14:creationId xmlns:p14="http://schemas.microsoft.com/office/powerpoint/2010/main" val="354318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11</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12</a:t>
            </a:fld>
            <a:endParaRPr lang="en-GB"/>
          </a:p>
        </p:txBody>
      </p:sp>
    </p:spTree>
    <p:extLst>
      <p:ext uri="{BB962C8B-B14F-4D97-AF65-F5344CB8AC3E}">
        <p14:creationId xmlns:p14="http://schemas.microsoft.com/office/powerpoint/2010/main" val="29690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295765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73097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1517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208073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B4259-8AF1-4572-85BC-18F6B8E890CD}"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236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8B4259-8AF1-4572-85BC-18F6B8E890CD}"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08569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8B4259-8AF1-4572-85BC-18F6B8E890CD}" type="datetimeFigureOut">
              <a:rPr lang="en-GB" smtClean="0"/>
              <a:t>07/07/2020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6519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8B4259-8AF1-4572-85BC-18F6B8E890CD}" type="datetimeFigureOut">
              <a:rPr lang="en-GB" smtClean="0"/>
              <a:t>07/07/2020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250034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B4259-8AF1-4572-85BC-18F6B8E890CD}" type="datetimeFigureOut">
              <a:rPr lang="en-GB" smtClean="0"/>
              <a:t>07/07/2020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1890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4259-8AF1-4572-85BC-18F6B8E890CD}"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69031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4259-8AF1-4572-85BC-18F6B8E890CD}"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58723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B4259-8AF1-4572-85BC-18F6B8E890CD}" type="datetimeFigureOut">
              <a:rPr lang="en-GB" smtClean="0"/>
              <a:t>07/07/2020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BF4E6-28EB-4ACC-B011-5C55FB6DE56F}" type="slidenum">
              <a:rPr lang="en-GB" smtClean="0"/>
              <a:t>‹#›</a:t>
            </a:fld>
            <a:endParaRPr lang="en-GB"/>
          </a:p>
        </p:txBody>
      </p:sp>
    </p:spTree>
    <p:extLst>
      <p:ext uri="{BB962C8B-B14F-4D97-AF65-F5344CB8AC3E}">
        <p14:creationId xmlns:p14="http://schemas.microsoft.com/office/powerpoint/2010/main" val="204071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702" y="0"/>
            <a:ext cx="285908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436745" y="3634051"/>
            <a:ext cx="6400800" cy="1752600"/>
          </a:xfrm>
          <a:prstGeom prst="rect">
            <a:avLst/>
          </a:prstGeom>
          <a:solidFill>
            <a:schemeClr val="accent1">
              <a:lumMod val="20000"/>
              <a:lumOff val="80000"/>
            </a:schemeClr>
          </a:solid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solidFill>
                  <a:schemeClr val="tx1"/>
                </a:solidFill>
              </a:rPr>
              <a:t>LO: To analyse the poem and understand the use of language and structure for meaning. ST: I can understand writers’ methods and use subject terminology.</a:t>
            </a:r>
            <a:endParaRPr lang="en-GB" dirty="0">
              <a:solidFill>
                <a:schemeClr val="tx1"/>
              </a:solidFill>
            </a:endParaRPr>
          </a:p>
        </p:txBody>
      </p:sp>
      <p:sp>
        <p:nvSpPr>
          <p:cNvPr id="13" name="Title 1"/>
          <p:cNvSpPr txBox="1">
            <a:spLocks/>
          </p:cNvSpPr>
          <p:nvPr/>
        </p:nvSpPr>
        <p:spPr>
          <a:xfrm>
            <a:off x="214157" y="1408114"/>
            <a:ext cx="8912580" cy="2226729"/>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smtClean="0">
                <a:latin typeface="AR BERKLEY" panose="02000000000000000000" pitchFamily="2" charset="0"/>
              </a:rPr>
              <a:t>‘Nature Poems’ </a:t>
            </a:r>
          </a:p>
          <a:p>
            <a:pPr algn="ctr"/>
            <a:r>
              <a:rPr lang="en-GB" sz="6000" b="1" u="sng" dirty="0" smtClean="0">
                <a:latin typeface="AR BERKLEY" panose="02000000000000000000" pitchFamily="2" charset="0"/>
              </a:rPr>
              <a:t>Hawk Roosting </a:t>
            </a:r>
          </a:p>
          <a:p>
            <a:pPr algn="ctr"/>
            <a:r>
              <a:rPr lang="en-GB" sz="3200" b="1" u="sng" dirty="0" smtClean="0">
                <a:latin typeface="AR BERKLEY" panose="02000000000000000000" pitchFamily="2" charset="0"/>
              </a:rPr>
              <a:t>by Ted Hughes</a:t>
            </a:r>
            <a:endParaRPr lang="en-GB" sz="3200" b="1" u="sng" dirty="0">
              <a:latin typeface="AR BERKLEY" panose="02000000000000000000" pitchFamily="2" charset="0"/>
            </a:endParaRPr>
          </a:p>
        </p:txBody>
      </p:sp>
    </p:spTree>
    <p:extLst>
      <p:ext uri="{BB962C8B-B14F-4D97-AF65-F5344CB8AC3E}">
        <p14:creationId xmlns:p14="http://schemas.microsoft.com/office/powerpoint/2010/main" val="194738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B5FD8247-512A-475F-ABEC-B60ECAA446BD}"/>
              </a:ext>
            </a:extLst>
          </p:cNvPr>
          <p:cNvSpPr>
            <a:spLocks noGrp="1" noChangeArrowheads="1"/>
          </p:cNvSpPr>
          <p:nvPr>
            <p:ph type="ctrTitle"/>
          </p:nvPr>
        </p:nvSpPr>
        <p:spPr>
          <a:xfrm>
            <a:off x="179512" y="10553"/>
            <a:ext cx="7196138" cy="1470025"/>
          </a:xfrm>
        </p:spPr>
        <p:txBody>
          <a:bodyPr anchor="ctr">
            <a:normAutofit/>
          </a:bodyPr>
          <a:lstStyle/>
          <a:p>
            <a:pPr eaLnBrk="1" hangingPunct="1">
              <a:defRPr/>
            </a:pPr>
            <a:r>
              <a:rPr lang="en-GB" altLang="en-US" sz="8000" b="1" dirty="0" smtClean="0">
                <a:effectLst>
                  <a:outerShdw blurRad="38100" dist="38100" dir="2700000" algn="tl">
                    <a:srgbClr val="C0C0C0"/>
                  </a:outerShdw>
                </a:effectLst>
                <a:latin typeface="Trebuchet MS" panose="020B0603020202020204" pitchFamily="34" charset="0"/>
              </a:rPr>
              <a:t>Ted</a:t>
            </a:r>
            <a:r>
              <a:rPr lang="en-GB" altLang="en-US" sz="8000" b="1" dirty="0">
                <a:effectLst>
                  <a:outerShdw blurRad="38100" dist="38100" dir="2700000" algn="tl">
                    <a:srgbClr val="C0C0C0"/>
                  </a:outerShdw>
                </a:effectLst>
                <a:latin typeface="Trebuchet MS" panose="020B0603020202020204" pitchFamily="34" charset="0"/>
              </a:rPr>
              <a:t>	 </a:t>
            </a:r>
            <a:r>
              <a:rPr lang="en-GB" altLang="en-US" sz="8000" b="1" dirty="0" smtClean="0">
                <a:effectLst>
                  <a:outerShdw blurRad="38100" dist="38100" dir="2700000" algn="tl">
                    <a:srgbClr val="C0C0C0"/>
                  </a:outerShdw>
                </a:effectLst>
                <a:latin typeface="Trebuchet MS" panose="020B0603020202020204" pitchFamily="34" charset="0"/>
              </a:rPr>
              <a:t>Hughes</a:t>
            </a:r>
            <a:endParaRPr lang="en-GB" altLang="en-US" sz="8000" b="1" dirty="0">
              <a:effectLst>
                <a:outerShdw blurRad="38100" dist="38100" dir="2700000" algn="tl">
                  <a:srgbClr val="C0C0C0"/>
                </a:outerShdw>
              </a:effectLst>
              <a:latin typeface="Trebuchet MS" panose="020B0603020202020204" pitchFamily="34" charset="0"/>
            </a:endParaRPr>
          </a:p>
        </p:txBody>
      </p:sp>
      <p:pic>
        <p:nvPicPr>
          <p:cNvPr id="21507" name="Picture 3" descr="File:Ted-Hughes-March1993.jpg">
            <a:extLst>
              <a:ext uri="{FF2B5EF4-FFF2-40B4-BE49-F238E27FC236}">
                <a16:creationId xmlns:a16="http://schemas.microsoft.com/office/drawing/2014/main" id="{C57B3405-CBB2-4B9A-8280-4EDB43139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340768"/>
            <a:ext cx="2987824" cy="298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512" y="1484784"/>
            <a:ext cx="5832648" cy="5632311"/>
          </a:xfrm>
          <a:prstGeom prst="rect">
            <a:avLst/>
          </a:prstGeom>
        </p:spPr>
        <p:txBody>
          <a:bodyPr wrap="square">
            <a:spAutoFit/>
          </a:bodyPr>
          <a:lstStyle/>
          <a:p>
            <a:pPr marL="285750" indent="-285750">
              <a:buFont typeface="Arial" panose="020B0604020202020204" pitchFamily="34" charset="0"/>
              <a:buChar char="•"/>
            </a:pPr>
            <a:r>
              <a:rPr lang="en-GB" sz="2400" dirty="0" smtClean="0"/>
              <a:t>Born in Mytholmroyd, Yorkshire in 1930. </a:t>
            </a:r>
          </a:p>
          <a:p>
            <a:pPr marL="285750" indent="-285750">
              <a:buFont typeface="Arial" panose="020B0604020202020204" pitchFamily="34" charset="0"/>
              <a:buChar char="•"/>
            </a:pPr>
            <a:r>
              <a:rPr lang="en-GB" sz="2400" dirty="0" smtClean="0"/>
              <a:t>Died in 1998.</a:t>
            </a:r>
          </a:p>
          <a:p>
            <a:pPr marL="285750" indent="-285750">
              <a:buFont typeface="Arial" panose="020B0604020202020204" pitchFamily="34" charset="0"/>
              <a:buChar char="•"/>
            </a:pPr>
            <a:r>
              <a:rPr lang="en-GB" sz="2400" dirty="0" smtClean="0"/>
              <a:t>He published ‘Hawk Roosting’ in 1960.</a:t>
            </a:r>
          </a:p>
          <a:p>
            <a:pPr marL="285750" indent="-285750">
              <a:buFont typeface="Arial" panose="020B0604020202020204" pitchFamily="34" charset="0"/>
              <a:buChar char="•"/>
            </a:pPr>
            <a:r>
              <a:rPr lang="en-GB" sz="2400" dirty="0" smtClean="0"/>
              <a:t>He served in the Royal Air Force.</a:t>
            </a:r>
          </a:p>
          <a:p>
            <a:pPr marL="285750" indent="-285750">
              <a:buFont typeface="Arial" panose="020B0604020202020204" pitchFamily="34" charset="0"/>
              <a:buChar char="•"/>
            </a:pPr>
            <a:r>
              <a:rPr lang="en-GB" sz="2400" dirty="0" smtClean="0"/>
              <a:t> Hughes attended Cambridge, where he studied archaeology and anthropology, taking a special interest in myths and legends.</a:t>
            </a:r>
          </a:p>
          <a:p>
            <a:pPr marL="285750" indent="-285750">
              <a:buFont typeface="Arial" panose="020B0604020202020204" pitchFamily="34" charset="0"/>
              <a:buChar char="•"/>
            </a:pPr>
            <a:r>
              <a:rPr lang="en-GB" sz="2400" dirty="0" smtClean="0"/>
              <a:t>He served as the British Poet Laureate – receiving the Order of Merit from the Queen. </a:t>
            </a:r>
          </a:p>
          <a:p>
            <a:pPr marL="285750" indent="-285750">
              <a:buFont typeface="Arial" panose="020B0604020202020204" pitchFamily="34" charset="0"/>
              <a:buChar char="•"/>
            </a:pPr>
            <a:r>
              <a:rPr lang="en-GB" sz="2400" dirty="0" smtClean="0"/>
              <a:t>Hughes was married to American poet Sylvia Plath from 1956 until her suicide in 1963 at the age of 30.</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167443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Context</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a16="http://schemas.microsoft.com/office/drawing/2014/main" id="{66D13297-C056-43C2-8833-000444644051}"/>
              </a:ext>
            </a:extLst>
          </p:cNvPr>
          <p:cNvSpPr>
            <a:spLocks noGrp="1"/>
          </p:cNvSpPr>
          <p:nvPr>
            <p:ph type="ctrTitle"/>
          </p:nvPr>
        </p:nvSpPr>
        <p:spPr>
          <a:xfrm>
            <a:off x="685800" y="620688"/>
            <a:ext cx="7772400" cy="5162892"/>
          </a:xfrm>
          <a:solidFill>
            <a:schemeClr val="bg1"/>
          </a:solidFill>
          <a:ln w="38100">
            <a:solidFill>
              <a:schemeClr val="tx1"/>
            </a:solidFill>
            <a:miter lim="800000"/>
            <a:headEnd/>
            <a:tailEnd/>
          </a:ln>
        </p:spPr>
        <p:txBody>
          <a:bodyPr>
            <a:noAutofit/>
          </a:bodyPr>
          <a:lstStyle/>
          <a:p>
            <a:pPr algn="l"/>
            <a:r>
              <a:rPr lang="en-GB" altLang="en-US" sz="2400" b="1" dirty="0" smtClean="0">
                <a:latin typeface="Trebuchet MS" panose="020B0603020202020204" pitchFamily="34" charset="0"/>
              </a:rPr>
              <a:t>The poem focuses on a hawk boasting about its power, The hawk thinks it is the most important and powerful creature in the world and that it controls the universe.</a:t>
            </a:r>
            <a:br>
              <a:rPr lang="en-GB" altLang="en-US" sz="2400" b="1" dirty="0" smtClean="0">
                <a:latin typeface="Trebuchet MS" panose="020B0603020202020204" pitchFamily="34" charset="0"/>
              </a:rPr>
            </a:br>
            <a:r>
              <a:rPr lang="en-GB" altLang="en-US" sz="2400" b="1" dirty="0">
                <a:latin typeface="Trebuchet MS" panose="020B0603020202020204" pitchFamily="34" charset="0"/>
              </a:rPr>
              <a:t/>
            </a:r>
            <a:br>
              <a:rPr lang="en-GB" altLang="en-US" sz="2400" b="1" dirty="0">
                <a:latin typeface="Trebuchet MS" panose="020B0603020202020204" pitchFamily="34" charset="0"/>
              </a:rPr>
            </a:br>
            <a:r>
              <a:rPr lang="en-GB" altLang="en-US" sz="2400" b="1" dirty="0" smtClean="0">
                <a:latin typeface="Trebuchet MS" panose="020B0603020202020204" pitchFamily="34" charset="0"/>
              </a:rPr>
              <a:t>The hawk describes how it likes to kill its prey in a particularly violent way.</a:t>
            </a:r>
            <a:br>
              <a:rPr lang="en-GB" altLang="en-US" sz="2400" b="1" dirty="0" smtClean="0">
                <a:latin typeface="Trebuchet MS" panose="020B0603020202020204" pitchFamily="34" charset="0"/>
              </a:rPr>
            </a:br>
            <a:r>
              <a:rPr lang="en-GB" altLang="en-US" sz="2400" b="1" dirty="0">
                <a:latin typeface="Trebuchet MS" panose="020B0603020202020204" pitchFamily="34" charset="0"/>
              </a:rPr>
              <a:t/>
            </a:r>
            <a:br>
              <a:rPr lang="en-GB" altLang="en-US" sz="2400" b="1" dirty="0">
                <a:latin typeface="Trebuchet MS" panose="020B0603020202020204" pitchFamily="34" charset="0"/>
              </a:rPr>
            </a:br>
            <a:r>
              <a:rPr lang="en-GB" altLang="en-US" sz="2400" b="1" dirty="0" smtClean="0">
                <a:latin typeface="Trebuchet MS" panose="020B0603020202020204" pitchFamily="34" charset="0"/>
              </a:rPr>
              <a:t>People have interpreted the poem in different ways – it could be an allegory for the behaviour of political leaders or people in general, or it could be showing the brutality of nature.</a:t>
            </a:r>
            <a:br>
              <a:rPr lang="en-GB" altLang="en-US" sz="2400" b="1" dirty="0" smtClean="0">
                <a:latin typeface="Trebuchet MS" panose="020B0603020202020204" pitchFamily="34" charset="0"/>
              </a:rPr>
            </a:br>
            <a:endParaRPr lang="en-GB" altLang="en-US" sz="24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39791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Form</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a16="http://schemas.microsoft.com/office/drawing/2014/main" id="{66D13297-C056-43C2-8833-000444644051}"/>
              </a:ext>
            </a:extLst>
          </p:cNvPr>
          <p:cNvSpPr>
            <a:spLocks noGrp="1"/>
          </p:cNvSpPr>
          <p:nvPr>
            <p:ph type="ctrTitle"/>
          </p:nvPr>
        </p:nvSpPr>
        <p:spPr>
          <a:xfrm>
            <a:off x="685800" y="620688"/>
            <a:ext cx="7772400" cy="5162892"/>
          </a:xfrm>
          <a:solidFill>
            <a:schemeClr val="bg1"/>
          </a:solidFill>
          <a:ln w="38100">
            <a:solidFill>
              <a:schemeClr val="tx1"/>
            </a:solidFill>
            <a:miter lim="800000"/>
            <a:headEnd/>
            <a:tailEnd/>
          </a:ln>
        </p:spPr>
        <p:txBody>
          <a:bodyPr>
            <a:noAutofit/>
          </a:bodyPr>
          <a:lstStyle/>
          <a:p>
            <a:pPr algn="l"/>
            <a:r>
              <a:rPr lang="en-GB" altLang="en-US" sz="2800" b="1" dirty="0" smtClean="0">
                <a:latin typeface="Trebuchet MS" panose="020B0603020202020204" pitchFamily="34" charset="0"/>
              </a:rPr>
              <a:t>This is a dramatic monologue from the point of view of a hawk.</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In a dramatic monologue an individual character addresses a silent audience – in this poem, the audience could be mankind.</a:t>
            </a:r>
            <a:br>
              <a:rPr lang="en-GB" altLang="en-US" sz="2800" b="1" dirty="0" smtClean="0">
                <a:latin typeface="Trebuchet MS" panose="020B0603020202020204" pitchFamily="34" charset="0"/>
              </a:rPr>
            </a:br>
            <a:r>
              <a:rPr lang="en-GB" altLang="en-US" sz="2800" b="1" dirty="0">
                <a:latin typeface="Trebuchet MS" panose="020B0603020202020204" pitchFamily="34" charset="0"/>
              </a:rPr>
              <a:t/>
            </a:r>
            <a:br>
              <a:rPr lang="en-GB" altLang="en-US" sz="2800" b="1" dirty="0">
                <a:latin typeface="Trebuchet MS" panose="020B0603020202020204" pitchFamily="34" charset="0"/>
              </a:rPr>
            </a:br>
            <a:r>
              <a:rPr lang="en-GB" altLang="en-US" sz="2800" b="1" dirty="0" smtClean="0">
                <a:latin typeface="Trebuchet MS" panose="020B0603020202020204" pitchFamily="34" charset="0"/>
              </a:rPr>
              <a:t>The first-person narrative voice gives the hawk authority over the poem’s ideas, while the use of the end-stopping gives several lines a decisive feel, reflecting the hawk’s complete control.</a:t>
            </a:r>
            <a:endParaRPr lang="en-GB" altLang="en-US" sz="28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18605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Structure and tone</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a16="http://schemas.microsoft.com/office/drawing/2014/main" id="{66D13297-C056-43C2-8833-000444644051}"/>
              </a:ext>
            </a:extLst>
          </p:cNvPr>
          <p:cNvSpPr>
            <a:spLocks noGrp="1"/>
          </p:cNvSpPr>
          <p:nvPr>
            <p:ph type="ctrTitle"/>
          </p:nvPr>
        </p:nvSpPr>
        <p:spPr>
          <a:xfrm>
            <a:off x="467544" y="620688"/>
            <a:ext cx="8352928" cy="5256584"/>
          </a:xfrm>
          <a:solidFill>
            <a:schemeClr val="bg1"/>
          </a:solidFill>
          <a:ln w="38100">
            <a:solidFill>
              <a:schemeClr val="tx1"/>
            </a:solidFill>
            <a:miter lim="800000"/>
            <a:headEnd/>
            <a:tailEnd/>
          </a:ln>
        </p:spPr>
        <p:txBody>
          <a:bodyPr>
            <a:noAutofit/>
          </a:bodyPr>
          <a:lstStyle/>
          <a:p>
            <a:pPr algn="l"/>
            <a:r>
              <a:rPr lang="en-GB" altLang="en-US" sz="2000" b="1" dirty="0" smtClean="0">
                <a:latin typeface="Trebuchet MS" panose="020B0603020202020204" pitchFamily="34" charset="0"/>
              </a:rPr>
              <a:t>* The poem is set out in six, four line stanzas with the final stanza returning to the imagery of the first verse. </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Ordered stanzas- lack of change – equal – continuity of Hawk’s life – 24 lines= 24 hours in a day= continuity.</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 Hughes does this to show that the Hawk will not allow and does not want change. It is happy with the way things are ordered.</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The hawk’s world is disciplined, precise and efficient, and the structure of the poem echoes such qualities.  </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The lines are short and often end with full stops. The full-stops suggest end, finality, death and assurance. </a:t>
            </a:r>
            <a:br>
              <a:rPr lang="en-GB" altLang="en-US" sz="2000" b="1" dirty="0" smtClean="0">
                <a:latin typeface="Trebuchet MS" panose="020B0603020202020204" pitchFamily="34" charset="0"/>
              </a:rPr>
            </a:br>
            <a:r>
              <a:rPr lang="en-GB" altLang="en-US" sz="2000" b="1" dirty="0">
                <a:latin typeface="Trebuchet MS" panose="020B0603020202020204" pitchFamily="34" charset="0"/>
              </a:rPr>
              <a:t>*</a:t>
            </a:r>
            <a:r>
              <a:rPr lang="en-GB" altLang="en-US" sz="2000" b="1" dirty="0" smtClean="0">
                <a:latin typeface="Trebuchet MS" panose="020B0603020202020204" pitchFamily="34" charset="0"/>
              </a:rPr>
              <a:t> Hughes uses forceful and blunt sentences to emphasise the single-mindedness of the hawk.  These short, abrupt lines suggest the hawk has no time for distractions or differing opinions. </a:t>
            </a:r>
            <a:br>
              <a:rPr lang="en-GB" altLang="en-US" sz="2000" b="1" dirty="0" smtClean="0">
                <a:latin typeface="Trebuchet MS" panose="020B0603020202020204" pitchFamily="34" charset="0"/>
              </a:rPr>
            </a:br>
            <a:r>
              <a:rPr lang="en-GB" altLang="en-US" sz="2000" b="1" dirty="0">
                <a:latin typeface="Trebuchet MS" panose="020B0603020202020204" pitchFamily="34" charset="0"/>
              </a:rPr>
              <a:t>*</a:t>
            </a:r>
            <a:r>
              <a:rPr lang="en-GB" altLang="en-US" sz="2000" b="1" dirty="0" smtClean="0">
                <a:latin typeface="Trebuchet MS" panose="020B0603020202020204" pitchFamily="34" charset="0"/>
              </a:rPr>
              <a:t>In this way Hughes uses structure to emphasise the unflinching directness and brutality of the hawk.</a:t>
            </a:r>
            <a:br>
              <a:rPr lang="en-GB" altLang="en-US" sz="2000" b="1" dirty="0" smtClean="0">
                <a:latin typeface="Trebuchet MS" panose="020B0603020202020204" pitchFamily="34" charset="0"/>
              </a:rPr>
            </a:br>
            <a:endParaRPr lang="en-GB" altLang="en-US" sz="20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17069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611560" y="2060848"/>
            <a:ext cx="8064895" cy="1546447"/>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n>
                  <a:solidFill>
                    <a:sysClr val="windowText" lastClr="000000"/>
                  </a:solidFill>
                </a:ln>
                <a:solidFill>
                  <a:srgbClr val="FFFF00"/>
                </a:solidFill>
                <a:latin typeface="AR BERKLEY" panose="02000000000000000000" pitchFamily="2" charset="0"/>
              </a:rPr>
              <a:t>How does the poet create a sense of the Hawk’s superiority?</a:t>
            </a:r>
            <a:endParaRPr lang="en-GB" sz="4800" b="1" dirty="0">
              <a:ln>
                <a:solidFill>
                  <a:sysClr val="windowText" lastClr="000000"/>
                </a:solidFill>
              </a:ln>
              <a:solidFill>
                <a:srgbClr val="FFFF00"/>
              </a:solidFill>
              <a:latin typeface="AR BERKLEY" panose="02000000000000000000" pitchFamily="2" charset="0"/>
            </a:endParaRPr>
          </a:p>
        </p:txBody>
      </p:sp>
      <p:sp>
        <p:nvSpPr>
          <p:cNvPr id="12" name="Rectangular Callout 11"/>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Sophistry</a:t>
            </a:r>
          </a:p>
          <a:p>
            <a:pPr algn="ctr"/>
            <a:r>
              <a:rPr lang="en-GB" b="1" dirty="0" smtClean="0">
                <a:solidFill>
                  <a:schemeClr val="tx1"/>
                </a:solidFill>
              </a:rPr>
              <a:t>Monologue</a:t>
            </a:r>
          </a:p>
          <a:p>
            <a:pPr algn="ctr"/>
            <a:r>
              <a:rPr lang="en-GB" b="1" dirty="0" smtClean="0">
                <a:solidFill>
                  <a:schemeClr val="tx1"/>
                </a:solidFill>
              </a:rPr>
              <a:t>Caesura</a:t>
            </a:r>
          </a:p>
          <a:p>
            <a:pPr algn="ctr"/>
            <a:r>
              <a:rPr lang="en-GB" b="1" dirty="0" smtClean="0">
                <a:solidFill>
                  <a:schemeClr val="tx1"/>
                </a:solidFill>
              </a:rPr>
              <a:t>Dictatorship/ fascist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
        <p:nvSpPr>
          <p:cNvPr id="4" name="TextBox 3"/>
          <p:cNvSpPr txBox="1"/>
          <p:nvPr/>
        </p:nvSpPr>
        <p:spPr>
          <a:xfrm>
            <a:off x="1655676" y="4257847"/>
            <a:ext cx="5832648" cy="1200329"/>
          </a:xfrm>
          <a:prstGeom prst="rect">
            <a:avLst/>
          </a:prstGeom>
          <a:solidFill>
            <a:schemeClr val="accent3">
              <a:lumMod val="20000"/>
              <a:lumOff val="80000"/>
            </a:schemeClr>
          </a:solidFill>
        </p:spPr>
        <p:txBody>
          <a:bodyPr wrap="square" rtlCol="0">
            <a:spAutoFit/>
          </a:bodyPr>
          <a:lstStyle/>
          <a:p>
            <a:r>
              <a:rPr lang="en-GB" sz="3600" b="1" dirty="0" smtClean="0"/>
              <a:t>Use Point, Evidence, Analyse (method and meaning) , Link</a:t>
            </a:r>
            <a:endParaRPr lang="en-GB" sz="3600" b="1" dirty="0"/>
          </a:p>
        </p:txBody>
      </p:sp>
    </p:spTree>
    <p:extLst>
      <p:ext uri="{BB962C8B-B14F-4D97-AF65-F5344CB8AC3E}">
        <p14:creationId xmlns:p14="http://schemas.microsoft.com/office/powerpoint/2010/main" val="227595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7053399"/>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val="20000"/>
                    </a:ext>
                  </a:extLst>
                </a:gridCol>
                <a:gridCol w="2703916">
                  <a:extLst>
                    <a:ext uri="{9D8B030D-6E8A-4147-A177-3AD203B41FA5}">
                      <a16:colId xmlns:a16="http://schemas.microsoft.com/office/drawing/2014/main" val="20001"/>
                    </a:ext>
                  </a:extLst>
                </a:gridCol>
                <a:gridCol w="2993295">
                  <a:extLst>
                    <a:ext uri="{9D8B030D-6E8A-4147-A177-3AD203B41FA5}">
                      <a16:colId xmlns:a16="http://schemas.microsoft.com/office/drawing/2014/main" val="20002"/>
                    </a:ext>
                  </a:extLst>
                </a:gridCol>
                <a:gridCol w="2763431">
                  <a:extLst>
                    <a:ext uri="{9D8B030D-6E8A-4147-A177-3AD203B41FA5}">
                      <a16:colId xmlns:a16="http://schemas.microsoft.com/office/drawing/2014/main"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smtClean="0">
                          <a:solidFill>
                            <a:schemeClr val="tx1"/>
                          </a:solidFill>
                          <a:latin typeface="Century Gothic"/>
                          <a:cs typeface="Century Gothic"/>
                        </a:rPr>
                        <a:t>How is the</a:t>
                      </a:r>
                      <a:r>
                        <a:rPr lang="en-GB" sz="1050" baseline="0" dirty="0" smtClean="0">
                          <a:solidFill>
                            <a:schemeClr val="tx1"/>
                          </a:solidFill>
                          <a:latin typeface="Century Gothic"/>
                          <a:cs typeface="Century Gothic"/>
                        </a:rPr>
                        <a:t> piece organised on the page?</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smtClean="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smtClean="0">
                          <a:solidFill>
                            <a:schemeClr val="tx1"/>
                          </a:solidFill>
                          <a:latin typeface="Century Gothic"/>
                          <a:cs typeface="Century Gothic"/>
                        </a:rPr>
                        <a:t>Are</a:t>
                      </a:r>
                      <a:r>
                        <a:rPr lang="en-GB" sz="1050" b="1" baseline="0" dirty="0" smtClean="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How</a:t>
                      </a:r>
                      <a:r>
                        <a:rPr lang="en-GB" sz="1050" baseline="0" dirty="0" smtClean="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92745652"/>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a:t>
                      </a:r>
                      <a:r>
                        <a:rPr lang="en-GB" sz="1050" baseline="0" dirty="0" smtClean="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Can</a:t>
                      </a:r>
                      <a:r>
                        <a:rPr lang="en-GB" sz="1050" baseline="0" dirty="0" smtClean="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43450241"/>
              </p:ext>
            </p:extLst>
          </p:nvPr>
        </p:nvGraphicFramePr>
        <p:xfrm>
          <a:off x="5940153" y="5705468"/>
          <a:ext cx="3132002" cy="1158240"/>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70176">
                  <a:extLst>
                    <a:ext uri="{9D8B030D-6E8A-4147-A177-3AD203B41FA5}">
                      <a16:colId xmlns:a16="http://schemas.microsoft.com/office/drawing/2014/main" val="20000"/>
                    </a:ext>
                  </a:extLst>
                </a:gridCol>
                <a:gridCol w="80994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99755">
                  <a:extLst>
                    <a:ext uri="{9D8B030D-6E8A-4147-A177-3AD203B41FA5}">
                      <a16:colId xmlns:a16="http://schemas.microsoft.com/office/drawing/2014/main"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Does the poem</a:t>
                      </a:r>
                      <a:r>
                        <a:rPr lang="en-GB" sz="1000" b="0" baseline="0" dirty="0" smtClean="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Why do you think the poet has</a:t>
                      </a:r>
                      <a:r>
                        <a:rPr lang="en-GB" sz="1000" b="0" baseline="0" dirty="0" smtClean="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40834077"/>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val="20000"/>
                    </a:ext>
                  </a:extLst>
                </a:gridCol>
                <a:gridCol w="1174661">
                  <a:extLst>
                    <a:ext uri="{9D8B030D-6E8A-4147-A177-3AD203B41FA5}">
                      <a16:colId xmlns:a16="http://schemas.microsoft.com/office/drawing/2014/main" val="20001"/>
                    </a:ext>
                  </a:extLst>
                </a:gridCol>
                <a:gridCol w="1739772">
                  <a:extLst>
                    <a:ext uri="{9D8B030D-6E8A-4147-A177-3AD203B41FA5}">
                      <a16:colId xmlns:a16="http://schemas.microsoft.com/office/drawing/2014/main" val="20002"/>
                    </a:ext>
                  </a:extLst>
                </a:gridCol>
                <a:gridCol w="1391818">
                  <a:extLst>
                    <a:ext uri="{9D8B030D-6E8A-4147-A177-3AD203B41FA5}">
                      <a16:colId xmlns:a16="http://schemas.microsoft.com/office/drawing/2014/main" val="20003"/>
                    </a:ext>
                  </a:extLst>
                </a:gridCol>
                <a:gridCol w="1217840">
                  <a:extLst>
                    <a:ext uri="{9D8B030D-6E8A-4147-A177-3AD203B41FA5}">
                      <a16:colId xmlns:a16="http://schemas.microsoft.com/office/drawing/2014/main"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What are</a:t>
                      </a:r>
                      <a:r>
                        <a:rPr lang="en-GB" sz="1000" b="0" baseline="0" dirty="0" smtClean="0">
                          <a:solidFill>
                            <a:schemeClr val="tx1"/>
                          </a:solidFill>
                          <a:latin typeface="Century Gothic"/>
                          <a:cs typeface="Century Gothic"/>
                        </a:rPr>
                        <a:t> the connotations of the language used?</a:t>
                      </a:r>
                    </a:p>
                    <a:p>
                      <a:pPr algn="ctr"/>
                      <a:endParaRPr lang="en-GB" sz="400" b="0" baseline="0" dirty="0" smtClean="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Century Gothic"/>
                          <a:cs typeface="Century Gothic"/>
                        </a:rPr>
                        <a:t>Is there more than one meaning of the word/phrase?</a:t>
                      </a:r>
                      <a:endParaRPr lang="en-GB" sz="1000" b="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smtClean="0">
                          <a:solidFill>
                            <a:schemeClr val="tx1"/>
                          </a:solidFill>
                          <a:latin typeface="Century Gothic"/>
                          <a:cs typeface="Century Gothic"/>
                        </a:rPr>
                        <a:t>Has the poet</a:t>
                      </a:r>
                      <a:r>
                        <a:rPr lang="en-GB" sz="1000" b="0" i="0" baseline="0" dirty="0" smtClean="0">
                          <a:solidFill>
                            <a:schemeClr val="tx1"/>
                          </a:solidFill>
                          <a:latin typeface="Century Gothic"/>
                          <a:cs typeface="Century Gothic"/>
                        </a:rPr>
                        <a:t> used figurative language? </a:t>
                      </a:r>
                      <a:r>
                        <a:rPr lang="en-GB" sz="700" b="0" i="0" baseline="0" dirty="0" smtClean="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How</a:t>
                      </a:r>
                      <a:r>
                        <a:rPr lang="en-GB" sz="1000" b="0" baseline="0" dirty="0" smtClean="0">
                          <a:solidFill>
                            <a:schemeClr val="tx1"/>
                          </a:solidFill>
                          <a:latin typeface="Century Gothic"/>
                          <a:cs typeface="Century Gothic"/>
                        </a:rPr>
                        <a:t> has the poet used language to </a:t>
                      </a:r>
                      <a:r>
                        <a:rPr lang="en-GB" sz="1000" b="1" u="sng" baseline="0" dirty="0" smtClean="0">
                          <a:solidFill>
                            <a:schemeClr val="tx1"/>
                          </a:solidFill>
                          <a:latin typeface="Century Gothic"/>
                          <a:cs typeface="Century Gothic"/>
                        </a:rPr>
                        <a:t>infer </a:t>
                      </a:r>
                      <a:r>
                        <a:rPr lang="en-GB" sz="1000" b="0" baseline="0" dirty="0" smtClean="0">
                          <a:solidFill>
                            <a:schemeClr val="tx1"/>
                          </a:solidFill>
                          <a:latin typeface="Century Gothic"/>
                          <a:cs typeface="Century Gothic"/>
                        </a:rPr>
                        <a:t>meaning?</a:t>
                      </a:r>
                    </a:p>
                    <a:p>
                      <a:pPr algn="ctr"/>
                      <a:endParaRPr lang="en-GB" sz="400" b="0" baseline="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43393232"/>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Effect</a:t>
                      </a:r>
                      <a:endParaRPr lang="en-GB" sz="14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effect on the reader is the poet aiming to achieve?</a:t>
                      </a:r>
                    </a:p>
                    <a:p>
                      <a:pPr algn="ctr"/>
                      <a:r>
                        <a:rPr lang="en-GB" sz="800" b="0" i="1" dirty="0" smtClean="0">
                          <a:solidFill>
                            <a:schemeClr val="tx1"/>
                          </a:solidFill>
                          <a:latin typeface="Century Gothic"/>
                          <a:cs typeface="Century Gothic"/>
                        </a:rPr>
                        <a:t>(How</a:t>
                      </a:r>
                      <a:r>
                        <a:rPr lang="en-GB" sz="800" b="0" i="1" baseline="0" dirty="0" smtClean="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opinion</a:t>
                      </a:r>
                      <a:r>
                        <a:rPr lang="en-GB" sz="1050" baseline="0" dirty="0" smtClean="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a:t>
                      </a:r>
                      <a:r>
                        <a:rPr lang="en-GB" sz="1050" baseline="0" dirty="0" smtClean="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bl>
          </a:graphicData>
        </a:graphic>
      </p:graphicFrame>
      <p:sp>
        <p:nvSpPr>
          <p:cNvPr id="7" name="Subtitle 2"/>
          <p:cNvSpPr txBox="1">
            <a:spLocks/>
          </p:cNvSpPr>
          <p:nvPr/>
        </p:nvSpPr>
        <p:spPr>
          <a:xfrm>
            <a:off x="1403648" y="1988840"/>
            <a:ext cx="6552728" cy="4346828"/>
          </a:xfrm>
          <a:prstGeom prst="rect">
            <a:avLst/>
          </a:prstGeom>
          <a:noFill/>
          <a:ln>
            <a:noFill/>
          </a:ln>
        </p:spPr>
        <p:txBody>
          <a:bodyPr numCol="2">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I sit in the top of the wood, my eyes closed.</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Inaction, no falsifying dream</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Between my hooked head and hooked feet:</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Or in sleep rehearse perfect kills and eat.</a:t>
            </a:r>
          </a:p>
          <a:p>
            <a:pPr marL="0" lvl="0" indent="0" fontAlgn="base">
              <a:spcAft>
                <a:spcPct val="0"/>
              </a:spcAft>
              <a:buNone/>
              <a:defRPr/>
            </a:pPr>
            <a:endParaRPr lang="en-GB" altLang="en-US" sz="1200" dirty="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The convenience of the high trees!</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The air's buoyancy and the sun's ray</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Are of advantage to me;</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And the earth's face upward for my inspection.</a:t>
            </a:r>
          </a:p>
          <a:p>
            <a:pPr marL="0" lvl="0" indent="0" fontAlgn="base">
              <a:spcAft>
                <a:spcPct val="0"/>
              </a:spcAft>
              <a:buNone/>
              <a:defRPr/>
            </a:pPr>
            <a:endParaRPr lang="en-GB" altLang="en-US" sz="1200" dirty="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My feet are locked upon the rough bark.</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It took the whole of Creation</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To produce my foot, my each feather:</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Now I hold Creation in my foot</a:t>
            </a:r>
          </a:p>
          <a:p>
            <a:pPr marL="0" lvl="0" indent="0" fontAlgn="base">
              <a:spcAft>
                <a:spcPct val="0"/>
              </a:spcAft>
              <a:buNone/>
              <a:defRPr/>
            </a:pPr>
            <a:endParaRPr lang="en-GB" altLang="en-US" sz="1200" dirty="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endParaRPr lang="en-GB" altLang="en-US" sz="1200" dirty="0" smtClean="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endParaRPr lang="en-GB" altLang="en-US" sz="1200" dirty="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endParaRPr lang="en-GB" altLang="en-US" sz="1200" dirty="0" smtClean="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r>
              <a:rPr lang="en-GB" altLang="en-US" sz="1200" dirty="0" smtClean="0">
                <a:solidFill>
                  <a:srgbClr val="000000"/>
                </a:solidFill>
                <a:latin typeface="Trebuchet MS" panose="020B0603020202020204" pitchFamily="34" charset="0"/>
                <a:cs typeface="Arial" panose="020B0604020202020204" pitchFamily="34" charset="0"/>
              </a:rPr>
              <a:t>Or </a:t>
            </a:r>
            <a:r>
              <a:rPr lang="en-GB" altLang="en-US" sz="1200" dirty="0">
                <a:solidFill>
                  <a:srgbClr val="000000"/>
                </a:solidFill>
                <a:latin typeface="Trebuchet MS" panose="020B0603020202020204" pitchFamily="34" charset="0"/>
                <a:cs typeface="Arial" panose="020B0604020202020204" pitchFamily="34" charset="0"/>
              </a:rPr>
              <a:t>fly up, and revolve it all slowly -</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I kill where I please because it is all mine.</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There is no sophistry in my body:</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My manners are tearing off heads -</a:t>
            </a:r>
          </a:p>
          <a:p>
            <a:pPr marL="0" lvl="0" indent="0" fontAlgn="base">
              <a:spcAft>
                <a:spcPct val="0"/>
              </a:spcAft>
              <a:buNone/>
              <a:defRPr/>
            </a:pPr>
            <a:endParaRPr lang="en-GB" altLang="en-US" sz="1200" dirty="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The allotment of death.</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For the one path of my flight is direct</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Through the bones of the living.</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No arguments assert my right:</a:t>
            </a:r>
          </a:p>
          <a:p>
            <a:pPr marL="0" lvl="0" indent="0" fontAlgn="base">
              <a:spcAft>
                <a:spcPct val="0"/>
              </a:spcAft>
              <a:buNone/>
              <a:defRPr/>
            </a:pPr>
            <a:endParaRPr lang="en-GB" altLang="en-US" sz="1200" dirty="0">
              <a:solidFill>
                <a:srgbClr val="000000"/>
              </a:solidFill>
              <a:latin typeface="Trebuchet MS" panose="020B0603020202020204" pitchFamily="34" charset="0"/>
              <a:cs typeface="Arial" panose="020B0604020202020204" pitchFamily="34" charset="0"/>
            </a:endParaRP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The sun is behind me.</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Nothing has changed since I began.</a:t>
            </a:r>
          </a:p>
          <a:p>
            <a:pPr marL="0" lv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My eye has permitted no change.</a:t>
            </a:r>
          </a:p>
          <a:p>
            <a:pPr marL="0" indent="0" fontAlgn="base">
              <a:spcAft>
                <a:spcPct val="0"/>
              </a:spcAft>
              <a:buNone/>
              <a:defRPr/>
            </a:pPr>
            <a:r>
              <a:rPr lang="en-GB" altLang="en-US" sz="1200" dirty="0">
                <a:solidFill>
                  <a:srgbClr val="000000"/>
                </a:solidFill>
                <a:latin typeface="Trebuchet MS" panose="020B0603020202020204" pitchFamily="34" charset="0"/>
                <a:cs typeface="Arial" panose="020B0604020202020204" pitchFamily="34" charset="0"/>
              </a:rPr>
              <a:t>I am going to keep things like this.</a:t>
            </a:r>
          </a:p>
        </p:txBody>
      </p:sp>
    </p:spTree>
    <p:extLst>
      <p:ext uri="{BB962C8B-B14F-4D97-AF65-F5344CB8AC3E}">
        <p14:creationId xmlns:p14="http://schemas.microsoft.com/office/powerpoint/2010/main" val="93992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18" t="58622" r="33243" b="32543"/>
          <a:stretch/>
        </p:blipFill>
        <p:spPr>
          <a:xfrm>
            <a:off x="179483" y="372060"/>
            <a:ext cx="4755673" cy="8201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89900478"/>
              </p:ext>
            </p:extLst>
          </p:nvPr>
        </p:nvGraphicFramePr>
        <p:xfrm>
          <a:off x="114782" y="1069482"/>
          <a:ext cx="8927224" cy="5181600"/>
        </p:xfrm>
        <a:graphic>
          <a:graphicData uri="http://schemas.openxmlformats.org/drawingml/2006/table">
            <a:tbl>
              <a:tblPr firstRow="1" bandRow="1">
                <a:tableStyleId>{5C22544A-7EE6-4342-B048-85BDC9FD1C3A}</a:tableStyleId>
              </a:tblPr>
              <a:tblGrid>
                <a:gridCol w="2228369">
                  <a:extLst>
                    <a:ext uri="{9D8B030D-6E8A-4147-A177-3AD203B41FA5}">
                      <a16:colId xmlns:a16="http://schemas.microsoft.com/office/drawing/2014/main" val="20000"/>
                    </a:ext>
                  </a:extLst>
                </a:gridCol>
                <a:gridCol w="2235243">
                  <a:extLst>
                    <a:ext uri="{9D8B030D-6E8A-4147-A177-3AD203B41FA5}">
                      <a16:colId xmlns:a16="http://schemas.microsoft.com/office/drawing/2014/main" val="20001"/>
                    </a:ext>
                  </a:extLst>
                </a:gridCol>
                <a:gridCol w="2170277">
                  <a:extLst>
                    <a:ext uri="{9D8B030D-6E8A-4147-A177-3AD203B41FA5}">
                      <a16:colId xmlns:a16="http://schemas.microsoft.com/office/drawing/2014/main" val="20002"/>
                    </a:ext>
                  </a:extLst>
                </a:gridCol>
                <a:gridCol w="2293335">
                  <a:extLst>
                    <a:ext uri="{9D8B030D-6E8A-4147-A177-3AD203B41FA5}">
                      <a16:colId xmlns:a16="http://schemas.microsoft.com/office/drawing/2014/main" val="20003"/>
                    </a:ext>
                  </a:extLst>
                </a:gridCol>
              </a:tblGrid>
              <a:tr h="915787">
                <a:tc>
                  <a:txBody>
                    <a:bodyPr/>
                    <a:lstStyle/>
                    <a:p>
                      <a:r>
                        <a:rPr lang="en-GB" sz="1400" b="0" baseline="0" dirty="0">
                          <a:solidFill>
                            <a:schemeClr val="tx1"/>
                          </a:solidFill>
                        </a:rPr>
                        <a:t>In your opinion, do you believe that the speaker is a) a dictator b) a hawk or c) someone else?</a:t>
                      </a:r>
                    </a:p>
                  </a:txBody>
                  <a:tcPr marL="68580" marR="68580">
                    <a:solidFill>
                      <a:srgbClr val="FF9999"/>
                    </a:solidFill>
                  </a:tcPr>
                </a:tc>
                <a:tc>
                  <a:txBody>
                    <a:bodyPr/>
                    <a:lstStyle/>
                    <a:p>
                      <a:r>
                        <a:rPr lang="en-GB" sz="1400" b="0" i="0" kern="1200" dirty="0">
                          <a:solidFill>
                            <a:schemeClr val="tx1"/>
                          </a:solidFill>
                          <a:effectLst/>
                          <a:latin typeface="+mn-lt"/>
                          <a:ea typeface="+mn-ea"/>
                          <a:cs typeface="+mn-cs"/>
                        </a:rPr>
                        <a:t>Hughes stated that, ‘Words that will express something of the deep complexity that makes us precisely the way we are.’ How does this poem achieve that?</a:t>
                      </a:r>
                      <a:endParaRPr lang="en-GB" sz="1400" b="0" dirty="0">
                        <a:solidFill>
                          <a:schemeClr val="tx1"/>
                        </a:solidFill>
                      </a:endParaRP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The first stanza uses rhyme but this quickly slips away. What does this rebellion show about the speaker’s character?</a:t>
                      </a:r>
                    </a:p>
                  </a:txBody>
                  <a:tcPr marL="68580" marR="68580">
                    <a:solidFill>
                      <a:schemeClr val="accent1">
                        <a:lumMod val="40000"/>
                        <a:lumOff val="60000"/>
                      </a:schemeClr>
                    </a:solidFill>
                  </a:tcPr>
                </a:tc>
                <a:tc>
                  <a:txBody>
                    <a:bodyPr/>
                    <a:lstStyle/>
                    <a:p>
                      <a:r>
                        <a:rPr lang="en-GB" sz="1400" b="0" dirty="0">
                          <a:solidFill>
                            <a:schemeClr val="tx1"/>
                          </a:solidFill>
                        </a:rPr>
                        <a:t>Why does he feel that the earth requires his, ‘inspection’? How does this make him sound as a result?</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r h="915787">
                <a:tc>
                  <a:txBody>
                    <a:bodyPr/>
                    <a:lstStyle/>
                    <a:p>
                      <a:r>
                        <a:rPr lang="en-GB" sz="1400" b="0" dirty="0">
                          <a:solidFill>
                            <a:schemeClr val="tx1"/>
                          </a:solidFill>
                        </a:rPr>
                        <a:t>Explore the imagery used within the lines, ‘My manners are tearing off heads- the allotment of death.’ Consider the straddle across verses ( the previous verse uses enjambment to do this too- why?)</a:t>
                      </a:r>
                    </a:p>
                  </a:txBody>
                  <a:tcPr marL="68580" marR="68580">
                    <a:solidFill>
                      <a:schemeClr val="accent6">
                        <a:lumMod val="40000"/>
                        <a:lumOff val="60000"/>
                      </a:schemeClr>
                    </a:solidFill>
                  </a:tcPr>
                </a:tc>
                <a:tc>
                  <a:txBody>
                    <a:bodyPr/>
                    <a:lstStyle/>
                    <a:p>
                      <a:r>
                        <a:rPr lang="en-GB" sz="1400" b="0" dirty="0">
                          <a:solidFill>
                            <a:schemeClr val="tx1"/>
                          </a:solidFill>
                        </a:rPr>
                        <a:t>The poem use a dramatic monologue to create an ambiguous speaker. Why do you think the speaker directly addresses the reader?</a:t>
                      </a:r>
                    </a:p>
                  </a:txBody>
                  <a:tcPr marL="68580" marR="6858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Hughes was married to famous poet and manic depression sufferer Sylvia Plath. As a result, their relationship was romanticised as idyllic but chaotic. How is the concept of perfection presented in this poem?</a:t>
                      </a:r>
                    </a:p>
                  </a:txBody>
                  <a:tcPr marL="68580" marR="68580">
                    <a:solidFill>
                      <a:srgbClr val="CCCCFF"/>
                    </a:solidFill>
                  </a:tcPr>
                </a:tc>
                <a:tc>
                  <a:txBody>
                    <a:bodyPr/>
                    <a:lstStyle/>
                    <a:p>
                      <a:r>
                        <a:rPr lang="en-GB" sz="1400" b="0" dirty="0">
                          <a:solidFill>
                            <a:schemeClr val="tx1"/>
                          </a:solidFill>
                        </a:rPr>
                        <a:t>Which of the two following words best depicts the speaker? Merciless, misunderstood, superior, perfect, controlling, lonely, unapologetic.</a:t>
                      </a:r>
                    </a:p>
                  </a:txBody>
                  <a:tcPr marL="68580" marR="68580">
                    <a:solidFill>
                      <a:srgbClr val="FF9999"/>
                    </a:solidFill>
                  </a:tcPr>
                </a:tc>
                <a:extLst>
                  <a:ext uri="{0D108BD9-81ED-4DB2-BD59-A6C34878D82A}">
                    <a16:rowId xmlns:a16="http://schemas.microsoft.com/office/drawing/2014/main" val="10001"/>
                  </a:ext>
                </a:extLst>
              </a:tr>
              <a:tr h="915787">
                <a:tc>
                  <a:txBody>
                    <a:bodyPr/>
                    <a:lstStyle/>
                    <a:p>
                      <a:pPr lvl="0"/>
                      <a:r>
                        <a:rPr lang="en-GB" sz="1400" b="0" kern="1200" dirty="0">
                          <a:solidFill>
                            <a:schemeClr val="dk1"/>
                          </a:solidFill>
                          <a:effectLst/>
                          <a:latin typeface="+mn-lt"/>
                          <a:ea typeface="+mn-ea"/>
                          <a:cs typeface="+mn-cs"/>
                        </a:rPr>
                        <a:t>The poem was deemed controversial when published, believed to portray fascism. To what extent do you agree with this viewpoint?</a:t>
                      </a:r>
                    </a:p>
                  </a:txBody>
                  <a:tcPr marL="68580" marR="68580">
                    <a:solidFill>
                      <a:srgbClr val="CCCCFF"/>
                    </a:solidFill>
                  </a:tcPr>
                </a:tc>
                <a:tc>
                  <a:txBody>
                    <a:bodyPr/>
                    <a:lstStyle/>
                    <a:p>
                      <a:r>
                        <a:rPr lang="en-GB" sz="1400" b="0" dirty="0">
                          <a:solidFill>
                            <a:schemeClr val="tx1"/>
                          </a:solidFill>
                        </a:rPr>
                        <a:t>Consider the final line, ‘I am going to keep things like this.’ Is this a realistic statement? Can anyone have ultimate control?</a:t>
                      </a:r>
                    </a:p>
                  </a:txBody>
                  <a:tcPr marL="68580" marR="68580">
                    <a:solidFill>
                      <a:srgbClr val="FF9999"/>
                    </a:solidFill>
                  </a:tcPr>
                </a:tc>
                <a:tc>
                  <a:txBody>
                    <a:bodyPr/>
                    <a:lstStyle/>
                    <a:p>
                      <a:r>
                        <a:rPr lang="en-GB" sz="1400" b="0" dirty="0">
                          <a:solidFill>
                            <a:schemeClr val="tx1"/>
                          </a:solidFill>
                        </a:rPr>
                        <a:t>Why do you suppose the mood changes in the final stanza? The line, ‘the sun is behind me,’ sounds as though the speaker is distracted. How might this show a different side to his character?</a:t>
                      </a:r>
                    </a:p>
                  </a:txBody>
                  <a:tcPr marL="68580" marR="68580">
                    <a:solidFill>
                      <a:schemeClr val="accent1">
                        <a:lumMod val="40000"/>
                        <a:lumOff val="60000"/>
                      </a:schemeClr>
                    </a:solidFill>
                  </a:tcPr>
                </a:tc>
                <a:tc>
                  <a:txBody>
                    <a:bodyPr/>
                    <a:lstStyle/>
                    <a:p>
                      <a:r>
                        <a:rPr lang="en-GB" sz="1400" b="0" dirty="0">
                          <a:solidFill>
                            <a:schemeClr val="tx1"/>
                          </a:solidFill>
                        </a:rPr>
                        <a:t>The speaker ensures that the reader knows, ‘it took the whole of Creation,’ to make him. Can you find other examples of boasting? When do people boast to others in this way?</a:t>
                      </a:r>
                    </a:p>
                  </a:txBody>
                  <a:tcPr marL="68580" marR="68580">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nvPr>
        </p:nvGraphicFramePr>
        <p:xfrm>
          <a:off x="0" y="6211669"/>
          <a:ext cx="6096000" cy="396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sz="2000" dirty="0">
                          <a:solidFill>
                            <a:schemeClr val="tx1"/>
                          </a:solidFill>
                        </a:rPr>
                        <a:t>Meaning</a:t>
                      </a:r>
                    </a:p>
                  </a:txBody>
                  <a:tcPr marL="68580" marR="68580">
                    <a:solidFill>
                      <a:srgbClr val="FF9999"/>
                    </a:solidFill>
                  </a:tcPr>
                </a:tc>
                <a:tc>
                  <a:txBody>
                    <a:bodyPr/>
                    <a:lstStyle/>
                    <a:p>
                      <a:r>
                        <a:rPr lang="en-GB" sz="2000" dirty="0">
                          <a:solidFill>
                            <a:schemeClr val="tx1"/>
                          </a:solidFill>
                        </a:rPr>
                        <a:t>Context</a:t>
                      </a:r>
                    </a:p>
                  </a:txBody>
                  <a:tcPr marL="68580" marR="68580">
                    <a:solidFill>
                      <a:srgbClr val="CCCCFF"/>
                    </a:solidFill>
                  </a:tcPr>
                </a:tc>
                <a:tc>
                  <a:txBody>
                    <a:bodyPr/>
                    <a:lstStyle/>
                    <a:p>
                      <a:r>
                        <a:rPr lang="en-GB" sz="2000" dirty="0">
                          <a:solidFill>
                            <a:schemeClr val="tx1"/>
                          </a:solidFill>
                        </a:rPr>
                        <a:t>Structure</a:t>
                      </a:r>
                    </a:p>
                  </a:txBody>
                  <a:tcPr marL="68580" marR="68580">
                    <a:solidFill>
                      <a:schemeClr val="accent1">
                        <a:lumMod val="40000"/>
                        <a:lumOff val="60000"/>
                      </a:schemeClr>
                    </a:solidFill>
                  </a:tcPr>
                </a:tc>
                <a:tc>
                  <a:txBody>
                    <a:bodyPr/>
                    <a:lstStyle/>
                    <a:p>
                      <a:r>
                        <a:rPr lang="en-GB" dirty="0">
                          <a:solidFill>
                            <a:schemeClr val="tx1"/>
                          </a:solidFill>
                        </a:rPr>
                        <a:t>Language</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4788023" y="135787"/>
            <a:ext cx="4253981" cy="646331"/>
          </a:xfrm>
          <a:prstGeom prst="rect">
            <a:avLst/>
          </a:prstGeom>
          <a:noFill/>
        </p:spPr>
        <p:txBody>
          <a:bodyPr wrap="square" rtlCol="0">
            <a:spAutoFit/>
          </a:bodyPr>
          <a:lstStyle/>
          <a:p>
            <a:pPr algn="ctr"/>
            <a:r>
              <a:rPr lang="en-GB" sz="3600" b="1" dirty="0">
                <a:latin typeface="Stencil" panose="040409050D0802020404" pitchFamily="82" charset="0"/>
                <a:ea typeface="Meiryo UI" panose="020B0604030504040204" pitchFamily="34" charset="-128"/>
                <a:cs typeface="Aparajita" panose="020B0604020202020204" pitchFamily="34" charset="0"/>
              </a:rPr>
              <a:t>Hawk Roosting</a:t>
            </a:r>
          </a:p>
        </p:txBody>
      </p:sp>
    </p:spTree>
    <p:extLst>
      <p:ext uri="{BB962C8B-B14F-4D97-AF65-F5344CB8AC3E}">
        <p14:creationId xmlns:p14="http://schemas.microsoft.com/office/powerpoint/2010/main" val="372475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 y="427957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1720" y="4991176"/>
            <a:ext cx="5127544" cy="1661993"/>
          </a:xfrm>
          <a:prstGeom prst="rect">
            <a:avLst/>
          </a:prstGeom>
          <a:solidFill>
            <a:srgbClr val="FFFF00"/>
          </a:solidFill>
          <a:ln>
            <a:solidFill>
              <a:srgbClr val="FF0000"/>
            </a:solidFill>
          </a:ln>
        </p:spPr>
        <p:txBody>
          <a:bodyPr wrap="square" rtlCol="0">
            <a:spAutoFit/>
          </a:bodyPr>
          <a:lstStyle/>
          <a:p>
            <a:r>
              <a:rPr lang="en-GB" altLang="en-US" b="1" dirty="0" smtClean="0"/>
              <a:t>‘Hawk Roosting</a:t>
            </a:r>
            <a:r>
              <a:rPr lang="en-GB" altLang="en-US" sz="1400" b="1" dirty="0" smtClean="0"/>
              <a:t>’ by Ted Hughes </a:t>
            </a:r>
            <a:r>
              <a:rPr lang="en-GB" sz="1400" dirty="0" smtClean="0"/>
              <a:t>Images Task – </a:t>
            </a:r>
          </a:p>
          <a:p>
            <a:r>
              <a:rPr lang="en-GB" sz="1400" dirty="0" smtClean="0"/>
              <a:t>Step1. Choose quotations in the poem that match these images. </a:t>
            </a:r>
            <a:endParaRPr lang="en-GB" sz="1400" dirty="0"/>
          </a:p>
          <a:p>
            <a:r>
              <a:rPr lang="en-GB" sz="1400" dirty="0" smtClean="0"/>
              <a:t>Step 2. Identify language techniques and word types in at least SIX of these quotations. </a:t>
            </a:r>
          </a:p>
          <a:p>
            <a:r>
              <a:rPr lang="en-GB" sz="1400" dirty="0" smtClean="0"/>
              <a:t>THEN answer this question: “How does Hughes use imagery and language to create the feelings of arrogance and power in the poem?</a:t>
            </a:r>
            <a:endParaRPr lang="en-GB"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8640"/>
            <a:ext cx="23717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88640"/>
            <a:ext cx="1881559" cy="1409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886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776" y="19168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3548" y="2622228"/>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01" y="2626744"/>
            <a:ext cx="1897019" cy="133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6807" y="3928953"/>
            <a:ext cx="1864683" cy="186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79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221280" y="1786508"/>
            <a:ext cx="6701439" cy="3298676"/>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smtClean="0">
                <a:solidFill>
                  <a:schemeClr val="tx1"/>
                </a:solidFill>
              </a:rPr>
              <a:t>Consider what a predatory bird is.</a:t>
            </a:r>
          </a:p>
          <a:p>
            <a:r>
              <a:rPr lang="en-GB" b="1" dirty="0" smtClean="0">
                <a:solidFill>
                  <a:schemeClr val="tx1"/>
                </a:solidFill>
              </a:rPr>
              <a:t>Consider what attributes a bird like that may need.</a:t>
            </a:r>
          </a:p>
          <a:p>
            <a:r>
              <a:rPr lang="en-GB" b="1" dirty="0" smtClean="0">
                <a:solidFill>
                  <a:schemeClr val="tx1"/>
                </a:solidFill>
              </a:rPr>
              <a:t>Does </a:t>
            </a:r>
            <a:r>
              <a:rPr lang="en-GB" b="1" dirty="0">
                <a:solidFill>
                  <a:schemeClr val="tx1"/>
                </a:solidFill>
              </a:rPr>
              <a:t>the natural world have a hierarchy? </a:t>
            </a:r>
            <a:endParaRPr lang="en-GB" b="1" dirty="0" smtClean="0">
              <a:solidFill>
                <a:schemeClr val="tx1"/>
              </a:solidFill>
            </a:endParaRPr>
          </a:p>
          <a:p>
            <a:r>
              <a:rPr lang="en-GB" b="1" dirty="0" smtClean="0">
                <a:solidFill>
                  <a:schemeClr val="tx1"/>
                </a:solidFill>
              </a:rPr>
              <a:t>What </a:t>
            </a:r>
            <a:r>
              <a:rPr lang="en-GB" b="1" dirty="0">
                <a:solidFill>
                  <a:schemeClr val="tx1"/>
                </a:solidFill>
              </a:rPr>
              <a:t>is the ‘food chain</a:t>
            </a:r>
            <a:r>
              <a:rPr lang="en-GB" b="1" dirty="0" smtClean="0">
                <a:solidFill>
                  <a:schemeClr val="tx1"/>
                </a:solidFill>
              </a:rPr>
              <a:t>’?</a:t>
            </a:r>
            <a:endParaRPr lang="en-GB" b="1" dirty="0">
              <a:solidFill>
                <a:schemeClr val="tx1"/>
              </a:solidFill>
            </a:endParaRPr>
          </a:p>
        </p:txBody>
      </p:sp>
      <p:sp>
        <p:nvSpPr>
          <p:cNvPr id="4" name="Rectangular Callout 3"/>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Sophistry</a:t>
            </a:r>
          </a:p>
          <a:p>
            <a:pPr algn="ctr"/>
            <a:r>
              <a:rPr lang="en-GB" b="1" dirty="0" smtClean="0">
                <a:solidFill>
                  <a:schemeClr val="tx1"/>
                </a:solidFill>
              </a:rPr>
              <a:t>Monologue</a:t>
            </a:r>
          </a:p>
          <a:p>
            <a:pPr algn="ctr"/>
            <a:r>
              <a:rPr lang="en-GB" b="1" dirty="0" smtClean="0">
                <a:solidFill>
                  <a:schemeClr val="tx1"/>
                </a:solidFill>
              </a:rPr>
              <a:t>Caesura</a:t>
            </a:r>
          </a:p>
          <a:p>
            <a:pPr algn="ctr"/>
            <a:r>
              <a:rPr lang="en-GB" b="1" dirty="0" smtClean="0">
                <a:solidFill>
                  <a:schemeClr val="tx1"/>
                </a:solidFill>
              </a:rPr>
              <a:t>Dictatorship/ fascist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4437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GB" dirty="0" smtClean="0"/>
              <a:t>Look at the images below and think about what they represent.</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666331" cy="225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55975"/>
            <a:ext cx="3397919" cy="226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76599"/>
            <a:ext cx="3672408" cy="288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3124460"/>
            <a:ext cx="2652117" cy="354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015" y="3647065"/>
            <a:ext cx="2376263" cy="305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9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2987824" y="29658"/>
            <a:ext cx="4392488" cy="5991630"/>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I sit in the top of the wood, my eyes closed.</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Inaction, no falsifying dream</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Between my hooked head and hooked feet:</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Or in sleep rehearse perfect kills and eat.</a:t>
            </a:r>
          </a:p>
          <a:p>
            <a:pPr lvl="0" algn="l" fontAlgn="base">
              <a:spcAft>
                <a:spcPct val="0"/>
              </a:spcAft>
              <a:defRPr/>
            </a:pPr>
            <a:endParaRPr lang="en-GB" altLang="en-US" sz="110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The convenience of the high trees!</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The air's buoyancy and the sun's ray</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Are of advantage to me;</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And the earth's face upward for my inspection.</a:t>
            </a:r>
          </a:p>
          <a:p>
            <a:pPr lvl="0" algn="l" fontAlgn="base">
              <a:spcAft>
                <a:spcPct val="0"/>
              </a:spcAft>
              <a:defRPr/>
            </a:pPr>
            <a:endParaRPr lang="en-GB" altLang="en-US" sz="110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My feet are locked upon the rough bark.</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It took the whole of Creation</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To produce my foot, my each feather:</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Now I hold Creation in my foot</a:t>
            </a:r>
          </a:p>
          <a:p>
            <a:pPr lvl="0" algn="l" fontAlgn="base">
              <a:spcAft>
                <a:spcPct val="0"/>
              </a:spcAft>
              <a:defRPr/>
            </a:pPr>
            <a:endParaRPr lang="en-GB" altLang="en-US" sz="110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Or fly up, and revolve it all slowly -</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I kill where I please because it is all mine.</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There is no sophistry in my body:</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My manners are tearing off heads -</a:t>
            </a:r>
          </a:p>
          <a:p>
            <a:pPr lvl="0" algn="l" fontAlgn="base">
              <a:spcAft>
                <a:spcPct val="0"/>
              </a:spcAft>
              <a:defRPr/>
            </a:pPr>
            <a:endParaRPr lang="en-GB" altLang="en-US" sz="110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The allotment of death.</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For the one path of my flight is direct</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Through the bones of the living.</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No arguments assert my right:</a:t>
            </a:r>
          </a:p>
          <a:p>
            <a:pPr lvl="0" algn="l" fontAlgn="base">
              <a:spcAft>
                <a:spcPct val="0"/>
              </a:spcAft>
              <a:defRPr/>
            </a:pPr>
            <a:endParaRPr lang="en-GB" altLang="en-US" sz="110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The sun is behind me.</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Nothing has changed since I began.</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My eye has permitted no change.</a:t>
            </a:r>
          </a:p>
          <a:p>
            <a:pPr lvl="0" algn="l" fontAlgn="base">
              <a:spcAft>
                <a:spcPct val="0"/>
              </a:spcAft>
              <a:defRPr/>
            </a:pPr>
            <a:r>
              <a:rPr lang="en-GB" altLang="en-US" sz="1100" dirty="0">
                <a:solidFill>
                  <a:srgbClr val="000000"/>
                </a:solidFill>
                <a:latin typeface="Trebuchet MS" panose="020B0603020202020204" pitchFamily="34" charset="0"/>
                <a:cs typeface="Arial" panose="020B0604020202020204" pitchFamily="34" charset="0"/>
              </a:rPr>
              <a:t>I am going to keep things like this.</a:t>
            </a:r>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Let’s read the poem by Ted Hughes</a:t>
            </a:r>
            <a:endParaRPr lang="en-GB" sz="4800" b="1" dirty="0">
              <a:solidFill>
                <a:srgbClr val="FFFF00"/>
              </a:solidFill>
              <a:latin typeface="AR BERKLEY" panose="02000000000000000000" pitchFamily="2" charset="0"/>
            </a:endParaRPr>
          </a:p>
        </p:txBody>
      </p:sp>
      <p:sp>
        <p:nvSpPr>
          <p:cNvPr id="14" name="Oval 13"/>
          <p:cNvSpPr/>
          <p:nvPr/>
        </p:nvSpPr>
        <p:spPr>
          <a:xfrm>
            <a:off x="6837565" y="476672"/>
            <a:ext cx="2198931"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Start with the title, </a:t>
            </a:r>
            <a:r>
              <a:rPr lang="en-GB" b="1" i="1" dirty="0" smtClean="0">
                <a:solidFill>
                  <a:schemeClr val="tx1"/>
                </a:solidFill>
              </a:rPr>
              <a:t>Hawk Roosting</a:t>
            </a:r>
            <a:endParaRPr lang="en-GB" b="1" i="1" dirty="0">
              <a:solidFill>
                <a:schemeClr val="tx1"/>
              </a:solidFill>
            </a:endParaRPr>
          </a:p>
        </p:txBody>
      </p:sp>
      <p:sp>
        <p:nvSpPr>
          <p:cNvPr id="15" name="Rounded Rectangle 14"/>
          <p:cNvSpPr/>
          <p:nvPr/>
        </p:nvSpPr>
        <p:spPr>
          <a:xfrm>
            <a:off x="6644433" y="4251244"/>
            <a:ext cx="2585193"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initial thoughts?</a:t>
            </a:r>
            <a:endParaRPr lang="en-GB" sz="2400" dirty="0">
              <a:solidFill>
                <a:schemeClr val="tx1"/>
              </a:solidFill>
            </a:endParaRPr>
          </a:p>
        </p:txBody>
      </p:sp>
      <p:sp>
        <p:nvSpPr>
          <p:cNvPr id="16" name="Rectangular Callout 15"/>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Sophistry</a:t>
            </a:r>
          </a:p>
          <a:p>
            <a:pPr algn="ctr"/>
            <a:r>
              <a:rPr lang="en-GB" b="1" dirty="0" smtClean="0">
                <a:solidFill>
                  <a:schemeClr val="tx1"/>
                </a:solidFill>
              </a:rPr>
              <a:t>Monologue</a:t>
            </a:r>
          </a:p>
          <a:p>
            <a:pPr algn="ctr"/>
            <a:r>
              <a:rPr lang="en-GB" b="1" dirty="0" smtClean="0">
                <a:solidFill>
                  <a:schemeClr val="tx1"/>
                </a:solidFill>
              </a:rPr>
              <a:t>Caesura</a:t>
            </a:r>
          </a:p>
          <a:p>
            <a:pPr algn="ctr"/>
            <a:r>
              <a:rPr lang="en-GB" b="1" dirty="0" smtClean="0">
                <a:solidFill>
                  <a:schemeClr val="tx1"/>
                </a:solidFill>
              </a:rPr>
              <a:t>Dictatorship/ fascist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189772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057151" y="2630906"/>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smtClean="0">
                <a:solidFill>
                  <a:srgbClr val="FFFF00"/>
                </a:solidFill>
                <a:latin typeface="AR BERKLEY" panose="02000000000000000000" pitchFamily="2" charset="0"/>
              </a:rPr>
              <a:t>Let’s have </a:t>
            </a:r>
            <a:r>
              <a:rPr lang="en-GB" sz="4800" b="1" dirty="0" smtClean="0">
                <a:solidFill>
                  <a:srgbClr val="FFFF00"/>
                </a:solidFill>
                <a:latin typeface="AR BERKLEY" panose="02000000000000000000" pitchFamily="2" charset="0"/>
              </a:rPr>
              <a:t>some feedback</a:t>
            </a:r>
            <a:endParaRPr lang="en-GB" sz="4800" b="1" dirty="0">
              <a:solidFill>
                <a:srgbClr val="FFFF00"/>
              </a:solidFill>
              <a:latin typeface="AR BERKLEY" panose="02000000000000000000" pitchFamily="2" charset="0"/>
            </a:endParaRPr>
          </a:p>
        </p:txBody>
      </p:sp>
      <p:sp>
        <p:nvSpPr>
          <p:cNvPr id="12" name="Rectangular Callout 11"/>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Sophistry</a:t>
            </a:r>
          </a:p>
          <a:p>
            <a:pPr algn="ctr"/>
            <a:r>
              <a:rPr lang="en-GB" b="1" dirty="0" smtClean="0">
                <a:solidFill>
                  <a:schemeClr val="tx1"/>
                </a:solidFill>
              </a:rPr>
              <a:t>Monologue</a:t>
            </a:r>
          </a:p>
          <a:p>
            <a:pPr algn="ctr"/>
            <a:r>
              <a:rPr lang="en-GB" b="1" dirty="0" smtClean="0">
                <a:solidFill>
                  <a:schemeClr val="tx1"/>
                </a:solidFill>
              </a:rPr>
              <a:t>Caesura</a:t>
            </a:r>
          </a:p>
          <a:p>
            <a:pPr algn="ctr"/>
            <a:r>
              <a:rPr lang="en-GB" b="1" dirty="0" smtClean="0">
                <a:solidFill>
                  <a:schemeClr val="tx1"/>
                </a:solidFill>
              </a:rPr>
              <a:t>Dictatorship/ fascist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1645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0648"/>
            <a:ext cx="5022304" cy="6340197"/>
          </a:xfrm>
          <a:prstGeom prst="rect">
            <a:avLst/>
          </a:prstGeom>
        </p:spPr>
        <p:txBody>
          <a:bodyPr wrap="square">
            <a:spAutoFit/>
          </a:bodyPr>
          <a:lstStyle/>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I sit in the top of the wood, my eyes closed.</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Inaction, no falsifying dream</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Between my hooked head and hooked feet:</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Or in sleep rehearse perfect kills and eat.</a:t>
            </a:r>
          </a:p>
          <a:p>
            <a:pPr lvl="0" fontAlgn="base">
              <a:spcAft>
                <a:spcPct val="0"/>
              </a:spcAft>
              <a:defRPr/>
            </a:pPr>
            <a:endParaRPr lang="en-GB" altLang="en-US" sz="1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The convenience of the high trees!</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The air's buoyancy and the sun's ray</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Are of advantage to me;</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And the earth's face upward for my inspection.</a:t>
            </a:r>
          </a:p>
          <a:p>
            <a:pPr lvl="0" fontAlgn="base">
              <a:spcAft>
                <a:spcPct val="0"/>
              </a:spcAft>
              <a:defRPr/>
            </a:pPr>
            <a:endParaRPr lang="en-GB" altLang="en-US" sz="1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My feet are locked upon the rough bark.</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It took the whole of Creation</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To produce my foot, my each feather:</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Now I hold Creation in my foot</a:t>
            </a:r>
          </a:p>
          <a:p>
            <a:pPr lvl="0" fontAlgn="base">
              <a:spcAft>
                <a:spcPct val="0"/>
              </a:spcAft>
              <a:defRPr/>
            </a:pPr>
            <a:endParaRPr lang="en-GB" altLang="en-US" sz="1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Or fly up, and revolve it all slowly -</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I kill where I please because it is all mine.</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There is no sophistry in my body:</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My manners are tearing off heads -</a:t>
            </a:r>
          </a:p>
          <a:p>
            <a:pPr lvl="0" fontAlgn="base">
              <a:spcAft>
                <a:spcPct val="0"/>
              </a:spcAft>
              <a:defRPr/>
            </a:pPr>
            <a:endParaRPr lang="en-GB" altLang="en-US" sz="1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The allotment of death.</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For the one path of my flight is direct</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Through the bones of the living.</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No arguments assert my right:</a:t>
            </a:r>
          </a:p>
          <a:p>
            <a:pPr lvl="0" fontAlgn="base">
              <a:spcAft>
                <a:spcPct val="0"/>
              </a:spcAft>
              <a:defRPr/>
            </a:pPr>
            <a:endParaRPr lang="en-GB" altLang="en-US" sz="1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The sun is behind me.</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Nothing has changed since I began.</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My eye has permitted no change.</a:t>
            </a:r>
          </a:p>
          <a:p>
            <a:pPr lvl="0" fontAlgn="base">
              <a:spcAft>
                <a:spcPct val="0"/>
              </a:spcAft>
              <a:defRPr/>
            </a:pPr>
            <a:r>
              <a:rPr lang="en-GB" altLang="en-US" sz="1400" dirty="0">
                <a:solidFill>
                  <a:srgbClr val="000000"/>
                </a:solidFill>
                <a:latin typeface="Trebuchet MS" panose="020B0603020202020204" pitchFamily="34" charset="0"/>
                <a:cs typeface="Arial" panose="020B0604020202020204" pitchFamily="34" charset="0"/>
              </a:rPr>
              <a:t>I am going to keep things like this.</a:t>
            </a:r>
          </a:p>
        </p:txBody>
      </p:sp>
      <p:sp>
        <p:nvSpPr>
          <p:cNvPr id="3" name="Rounded Rectangle 2"/>
          <p:cNvSpPr/>
          <p:nvPr/>
        </p:nvSpPr>
        <p:spPr>
          <a:xfrm>
            <a:off x="6858000" y="281786"/>
            <a:ext cx="1404156" cy="165618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 are your initial thoughts? What is it all about?</a:t>
            </a:r>
            <a:endParaRPr lang="en-GB" b="1" dirty="0">
              <a:solidFill>
                <a:schemeClr val="tx1"/>
              </a:solidFill>
            </a:endParaRPr>
          </a:p>
        </p:txBody>
      </p:sp>
    </p:spTree>
    <p:extLst>
      <p:ext uri="{BB962C8B-B14F-4D97-AF65-F5344CB8AC3E}">
        <p14:creationId xmlns:p14="http://schemas.microsoft.com/office/powerpoint/2010/main" val="393665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96752"/>
            <a:ext cx="7200800" cy="3416320"/>
          </a:xfrm>
          <a:prstGeom prst="rect">
            <a:avLst/>
          </a:prstGeom>
        </p:spPr>
        <p:txBody>
          <a:bodyPr wrap="square">
            <a:spAutoFit/>
          </a:bodyPr>
          <a:lstStyle/>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I sit in the top of the wood, my eyes closed.</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Inaction, no falsifying dream</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Between my hooked head and hooked feet:</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Or in sleep rehearse perfect kills and eat.</a:t>
            </a:r>
          </a:p>
          <a:p>
            <a:pPr lvl="0" fontAlgn="base">
              <a:spcAft>
                <a:spcPct val="0"/>
              </a:spcAft>
              <a:defRPr/>
            </a:pPr>
            <a:endParaRPr lang="en-GB" altLang="en-US" sz="2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 convenience of the high trees!</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 air's buoyancy and the sun's ray</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Are of advantage to me;</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And the earth's face upward for my inspection.</a:t>
            </a:r>
          </a:p>
        </p:txBody>
      </p:sp>
      <p:sp>
        <p:nvSpPr>
          <p:cNvPr id="3" name="Rectangle 2"/>
          <p:cNvSpPr/>
          <p:nvPr/>
        </p:nvSpPr>
        <p:spPr>
          <a:xfrm>
            <a:off x="107504" y="116632"/>
            <a:ext cx="2987824" cy="6926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i="1" dirty="0" smtClean="0">
                <a:solidFill>
                  <a:schemeClr val="tx1"/>
                </a:solidFill>
              </a:rPr>
              <a:t>Tense? Narration?</a:t>
            </a:r>
            <a:endParaRPr lang="en-GB" sz="2800" b="1" i="1" dirty="0">
              <a:solidFill>
                <a:schemeClr val="tx1"/>
              </a:solidFill>
            </a:endParaRPr>
          </a:p>
        </p:txBody>
      </p:sp>
      <p:sp>
        <p:nvSpPr>
          <p:cNvPr id="4" name="Rectangle 3"/>
          <p:cNvSpPr/>
          <p:nvPr/>
        </p:nvSpPr>
        <p:spPr>
          <a:xfrm>
            <a:off x="5940152" y="94703"/>
            <a:ext cx="2880320" cy="7920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this suggest?</a:t>
            </a:r>
            <a:endParaRPr lang="en-GB" sz="2400" dirty="0">
              <a:solidFill>
                <a:schemeClr val="tx1"/>
              </a:solidFill>
            </a:endParaRPr>
          </a:p>
        </p:txBody>
      </p:sp>
      <p:cxnSp>
        <p:nvCxnSpPr>
          <p:cNvPr id="6" name="Straight Arrow Connector 5"/>
          <p:cNvCxnSpPr/>
          <p:nvPr/>
        </p:nvCxnSpPr>
        <p:spPr>
          <a:xfrm flipH="1">
            <a:off x="3995936" y="908720"/>
            <a:ext cx="194421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7164288" y="908720"/>
            <a:ext cx="896741"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7380312" y="1484784"/>
            <a:ext cx="1628626" cy="180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solidFill>
                  <a:schemeClr val="tx1"/>
                </a:solidFill>
              </a:rPr>
              <a:t>Repetition - What does the ‘H’ do to the pace?</a:t>
            </a:r>
            <a:endParaRPr lang="en-GB" sz="2400" dirty="0">
              <a:solidFill>
                <a:schemeClr val="tx1"/>
              </a:solidFill>
            </a:endParaRPr>
          </a:p>
        </p:txBody>
      </p:sp>
      <p:sp>
        <p:nvSpPr>
          <p:cNvPr id="11" name="Rounded Rectangle 10"/>
          <p:cNvSpPr/>
          <p:nvPr/>
        </p:nvSpPr>
        <p:spPr>
          <a:xfrm>
            <a:off x="0" y="2564903"/>
            <a:ext cx="1259632" cy="50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Violence?</a:t>
            </a:r>
            <a:endParaRPr lang="en-GB" dirty="0">
              <a:solidFill>
                <a:schemeClr val="tx1"/>
              </a:solidFill>
            </a:endParaRPr>
          </a:p>
        </p:txBody>
      </p:sp>
      <p:cxnSp>
        <p:nvCxnSpPr>
          <p:cNvPr id="12" name="Straight Arrow Connector 11"/>
          <p:cNvCxnSpPr/>
          <p:nvPr/>
        </p:nvCxnSpPr>
        <p:spPr>
          <a:xfrm flipV="1">
            <a:off x="1259632" y="2780927"/>
            <a:ext cx="1512168" cy="1239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6156176" y="3358360"/>
            <a:ext cx="3096344" cy="7920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this suggest about nature ?</a:t>
            </a:r>
            <a:endParaRPr lang="en-GB" sz="2400" dirty="0">
              <a:solidFill>
                <a:schemeClr val="tx1"/>
              </a:solidFill>
            </a:endParaRPr>
          </a:p>
        </p:txBody>
      </p:sp>
      <p:cxnSp>
        <p:nvCxnSpPr>
          <p:cNvPr id="16" name="Straight Arrow Connector 15"/>
          <p:cNvCxnSpPr/>
          <p:nvPr/>
        </p:nvCxnSpPr>
        <p:spPr>
          <a:xfrm flipH="1" flipV="1">
            <a:off x="3707904" y="3318610"/>
            <a:ext cx="2551793" cy="1823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ounded Rectangle 18"/>
          <p:cNvSpPr/>
          <p:nvPr/>
        </p:nvSpPr>
        <p:spPr>
          <a:xfrm>
            <a:off x="107504" y="5085184"/>
            <a:ext cx="266429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smtClean="0">
                <a:solidFill>
                  <a:schemeClr val="tx1"/>
                </a:solidFill>
              </a:rPr>
              <a:t>What makes it easier for the hawk?</a:t>
            </a:r>
            <a:endParaRPr lang="en-GB" sz="2400" b="1" dirty="0">
              <a:solidFill>
                <a:schemeClr val="tx1"/>
              </a:solidFill>
            </a:endParaRPr>
          </a:p>
        </p:txBody>
      </p:sp>
      <p:sp>
        <p:nvSpPr>
          <p:cNvPr id="20" name="Rounded Rectangle 19"/>
          <p:cNvSpPr/>
          <p:nvPr/>
        </p:nvSpPr>
        <p:spPr>
          <a:xfrm>
            <a:off x="4283968" y="4941168"/>
            <a:ext cx="2664296" cy="18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dirty="0" smtClean="0">
                <a:solidFill>
                  <a:schemeClr val="tx1"/>
                </a:solidFill>
              </a:rPr>
              <a:t>The hawks looks down on everything literally and physically.</a:t>
            </a:r>
            <a:endParaRPr lang="en-GB" sz="2400" b="1" dirty="0">
              <a:solidFill>
                <a:schemeClr val="tx1"/>
              </a:solidFill>
            </a:endParaRPr>
          </a:p>
        </p:txBody>
      </p:sp>
    </p:spTree>
    <p:extLst>
      <p:ext uri="{BB962C8B-B14F-4D97-AF65-F5344CB8AC3E}">
        <p14:creationId xmlns:p14="http://schemas.microsoft.com/office/powerpoint/2010/main" val="351283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196752"/>
            <a:ext cx="6030416" cy="3631763"/>
          </a:xfrm>
          <a:prstGeom prst="rect">
            <a:avLst/>
          </a:prstGeom>
        </p:spPr>
        <p:txBody>
          <a:bodyPr wrap="square">
            <a:spAutoFit/>
          </a:bodyPr>
          <a:lstStyle/>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My feet are </a:t>
            </a:r>
            <a:r>
              <a:rPr lang="en-GB" altLang="en-US" sz="2400" dirty="0">
                <a:solidFill>
                  <a:schemeClr val="tx2"/>
                </a:solidFill>
                <a:latin typeface="Trebuchet MS" panose="020B0603020202020204" pitchFamily="34" charset="0"/>
                <a:cs typeface="Arial" panose="020B0604020202020204" pitchFamily="34" charset="0"/>
              </a:rPr>
              <a:t>locked</a:t>
            </a:r>
            <a:r>
              <a:rPr lang="en-GB" altLang="en-US" sz="2400" dirty="0">
                <a:solidFill>
                  <a:srgbClr val="000000"/>
                </a:solidFill>
                <a:latin typeface="Trebuchet MS" panose="020B0603020202020204" pitchFamily="34" charset="0"/>
                <a:cs typeface="Arial" panose="020B0604020202020204" pitchFamily="34" charset="0"/>
              </a:rPr>
              <a:t> upon the rough </a:t>
            </a:r>
            <a:r>
              <a:rPr lang="en-GB" altLang="en-US" sz="2400" dirty="0">
                <a:solidFill>
                  <a:schemeClr val="tx2"/>
                </a:solidFill>
                <a:latin typeface="Trebuchet MS" panose="020B0603020202020204" pitchFamily="34" charset="0"/>
                <a:cs typeface="Arial" panose="020B0604020202020204" pitchFamily="34" charset="0"/>
              </a:rPr>
              <a:t>bark.</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It took the whole of Creation</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To produce my foot, my each feather:</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Now I hold Creation in my foot</a:t>
            </a:r>
          </a:p>
          <a:p>
            <a:pPr lvl="0" fontAlgn="base">
              <a:spcAft>
                <a:spcPct val="0"/>
              </a:spcAft>
              <a:defRPr/>
            </a:pPr>
            <a:endParaRPr lang="en-GB" altLang="en-US" sz="2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Or fly up, and revolve it all slowly -</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I kill where I please because it is all mine.</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There is no sophistry in my body:</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My manners are tearing off heads -</a:t>
            </a:r>
          </a:p>
          <a:p>
            <a:pPr lvl="0" fontAlgn="base">
              <a:spcAft>
                <a:spcPct val="0"/>
              </a:spcAft>
              <a:defRPr/>
            </a:pPr>
            <a:endParaRPr lang="en-GB" altLang="en-US" sz="1400" dirty="0">
              <a:solidFill>
                <a:srgbClr val="000000"/>
              </a:solidFill>
              <a:latin typeface="Trebuchet MS" panose="020B0603020202020204" pitchFamily="34" charset="0"/>
              <a:cs typeface="Arial" panose="020B0604020202020204" pitchFamily="34" charset="0"/>
            </a:endParaRPr>
          </a:p>
        </p:txBody>
      </p:sp>
      <p:sp>
        <p:nvSpPr>
          <p:cNvPr id="3" name="Rounded Rectangle 2"/>
          <p:cNvSpPr/>
          <p:nvPr/>
        </p:nvSpPr>
        <p:spPr>
          <a:xfrm>
            <a:off x="2843808" y="116632"/>
            <a:ext cx="36724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the harsh consonant emphasise?</a:t>
            </a:r>
            <a:endParaRPr lang="en-GB" sz="2400" dirty="0">
              <a:solidFill>
                <a:schemeClr val="tx1"/>
              </a:solidFill>
            </a:endParaRPr>
          </a:p>
        </p:txBody>
      </p:sp>
      <p:cxnSp>
        <p:nvCxnSpPr>
          <p:cNvPr id="5" name="Straight Arrow Connector 4"/>
          <p:cNvCxnSpPr/>
          <p:nvPr/>
        </p:nvCxnSpPr>
        <p:spPr>
          <a:xfrm flipH="1">
            <a:off x="3635896" y="908720"/>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516216" y="883537"/>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948264" y="1772816"/>
            <a:ext cx="1944216" cy="10081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this allude to?</a:t>
            </a:r>
            <a:endParaRPr lang="en-GB" sz="2400" dirty="0">
              <a:solidFill>
                <a:schemeClr val="tx1"/>
              </a:solidFill>
            </a:endParaRPr>
          </a:p>
        </p:txBody>
      </p:sp>
      <p:cxnSp>
        <p:nvCxnSpPr>
          <p:cNvPr id="10" name="Straight Arrow Connector 9"/>
          <p:cNvCxnSpPr/>
          <p:nvPr/>
        </p:nvCxnSpPr>
        <p:spPr>
          <a:xfrm flipH="1" flipV="1">
            <a:off x="5580112" y="1772816"/>
            <a:ext cx="136815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9935" y="883537"/>
            <a:ext cx="1224136" cy="22807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solidFill>
                  <a:schemeClr val="tx1"/>
                </a:solidFill>
              </a:rPr>
              <a:t>Is there any mercy shown here? </a:t>
            </a:r>
            <a:endParaRPr lang="en-GB" sz="2400" dirty="0">
              <a:solidFill>
                <a:schemeClr val="tx1"/>
              </a:solidFill>
            </a:endParaRPr>
          </a:p>
        </p:txBody>
      </p:sp>
      <p:cxnSp>
        <p:nvCxnSpPr>
          <p:cNvPr id="12" name="Straight Arrow Connector 11"/>
          <p:cNvCxnSpPr/>
          <p:nvPr/>
        </p:nvCxnSpPr>
        <p:spPr>
          <a:xfrm>
            <a:off x="1284071" y="2732196"/>
            <a:ext cx="7676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623720" y="3933056"/>
            <a:ext cx="2520280" cy="10394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solidFill>
                  <a:schemeClr val="tx1"/>
                </a:solidFill>
              </a:rPr>
              <a:t>What does the enjambment suggest?</a:t>
            </a:r>
            <a:endParaRPr lang="en-GB" sz="2400" dirty="0">
              <a:solidFill>
                <a:schemeClr val="tx1"/>
              </a:solidFill>
            </a:endParaRPr>
          </a:p>
        </p:txBody>
      </p:sp>
      <p:cxnSp>
        <p:nvCxnSpPr>
          <p:cNvPr id="15" name="Straight Arrow Connector 14"/>
          <p:cNvCxnSpPr>
            <a:stCxn id="14" idx="0"/>
          </p:cNvCxnSpPr>
          <p:nvPr/>
        </p:nvCxnSpPr>
        <p:spPr>
          <a:xfrm flipH="1" flipV="1">
            <a:off x="5796136" y="2780928"/>
            <a:ext cx="208772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51520" y="4828515"/>
            <a:ext cx="3384376" cy="12647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dirty="0" smtClean="0">
                <a:solidFill>
                  <a:schemeClr val="tx1"/>
                </a:solidFill>
              </a:rPr>
              <a:t>Simple mainly monosyllabic language creates sense of control</a:t>
            </a:r>
            <a:endParaRPr lang="en-GB" sz="2400" b="1" dirty="0">
              <a:solidFill>
                <a:schemeClr val="tx1"/>
              </a:solidFill>
            </a:endParaRPr>
          </a:p>
        </p:txBody>
      </p:sp>
      <p:cxnSp>
        <p:nvCxnSpPr>
          <p:cNvPr id="20" name="Curved Connector 19"/>
          <p:cNvCxnSpPr/>
          <p:nvPr/>
        </p:nvCxnSpPr>
        <p:spPr>
          <a:xfrm flipV="1">
            <a:off x="251520" y="3717032"/>
            <a:ext cx="1152128" cy="111148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372200" y="5301208"/>
            <a:ext cx="237626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smtClean="0">
                <a:solidFill>
                  <a:schemeClr val="tx1"/>
                </a:solidFill>
              </a:rPr>
              <a:t>Caesura?</a:t>
            </a:r>
            <a:endParaRPr lang="en-GB" sz="2400" b="1" dirty="0">
              <a:solidFill>
                <a:schemeClr val="tx1"/>
              </a:solidFill>
            </a:endParaRPr>
          </a:p>
        </p:txBody>
      </p:sp>
      <p:cxnSp>
        <p:nvCxnSpPr>
          <p:cNvPr id="23" name="Straight Arrow Connector 22"/>
          <p:cNvCxnSpPr/>
          <p:nvPr/>
        </p:nvCxnSpPr>
        <p:spPr>
          <a:xfrm flipH="1" flipV="1">
            <a:off x="6084168" y="4272773"/>
            <a:ext cx="288032" cy="1028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139952" y="4828515"/>
            <a:ext cx="1800200" cy="16248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b="1" dirty="0" smtClean="0">
                <a:solidFill>
                  <a:schemeClr val="tx1"/>
                </a:solidFill>
              </a:rPr>
              <a:t>What does this oxymoron do?</a:t>
            </a:r>
            <a:endParaRPr lang="en-GB" sz="2400" b="1" dirty="0">
              <a:solidFill>
                <a:schemeClr val="tx1"/>
              </a:solidFill>
            </a:endParaRPr>
          </a:p>
        </p:txBody>
      </p:sp>
      <p:cxnSp>
        <p:nvCxnSpPr>
          <p:cNvPr id="26" name="Straight Arrow Connector 25"/>
          <p:cNvCxnSpPr/>
          <p:nvPr/>
        </p:nvCxnSpPr>
        <p:spPr>
          <a:xfrm flipH="1" flipV="1">
            <a:off x="3275856" y="4452793"/>
            <a:ext cx="1008112" cy="375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86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412776"/>
            <a:ext cx="6336704" cy="3416320"/>
          </a:xfrm>
          <a:prstGeom prst="rect">
            <a:avLst/>
          </a:prstGeom>
        </p:spPr>
        <p:txBody>
          <a:bodyPr wrap="square">
            <a:spAutoFit/>
          </a:bodyPr>
          <a:lstStyle/>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 allotment of death.</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For the one path of my flight is direct</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Through the bones of the living.</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No arguments assert my right:</a:t>
            </a:r>
          </a:p>
          <a:p>
            <a:pPr lvl="0" fontAlgn="base">
              <a:spcAft>
                <a:spcPct val="0"/>
              </a:spcAft>
              <a:defRPr/>
            </a:pPr>
            <a:endParaRPr lang="en-GB" altLang="en-US" sz="2400" dirty="0">
              <a:solidFill>
                <a:srgbClr val="000000"/>
              </a:solidFill>
              <a:latin typeface="Trebuchet MS" panose="020B0603020202020204" pitchFamily="34" charset="0"/>
              <a:cs typeface="Arial" panose="020B0604020202020204" pitchFamily="34" charset="0"/>
            </a:endParaRP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 sun is behind me.</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Nothing has changed since I began.</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My eye has permitted no change.</a:t>
            </a:r>
          </a:p>
          <a:p>
            <a:pPr lvl="0" fontAlgn="base">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I am going to keep things like this.</a:t>
            </a:r>
          </a:p>
        </p:txBody>
      </p:sp>
      <p:sp>
        <p:nvSpPr>
          <p:cNvPr id="3" name="Rounded Rectangle 2"/>
          <p:cNvSpPr/>
          <p:nvPr/>
        </p:nvSpPr>
        <p:spPr>
          <a:xfrm>
            <a:off x="3059832" y="476672"/>
            <a:ext cx="3024336"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solidFill>
                  <a:schemeClr val="tx1"/>
                </a:solidFill>
              </a:rPr>
              <a:t>Why is this ironic?</a:t>
            </a:r>
            <a:endParaRPr lang="en-GB" sz="2800" dirty="0">
              <a:solidFill>
                <a:schemeClr val="tx1"/>
              </a:solidFill>
            </a:endParaRPr>
          </a:p>
        </p:txBody>
      </p:sp>
      <p:cxnSp>
        <p:nvCxnSpPr>
          <p:cNvPr id="5" name="Straight Arrow Connector 4"/>
          <p:cNvCxnSpPr/>
          <p:nvPr/>
        </p:nvCxnSpPr>
        <p:spPr>
          <a:xfrm flipH="1">
            <a:off x="3059832" y="1052736"/>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7164288" y="1232756"/>
            <a:ext cx="1800200"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800" dirty="0" smtClean="0">
                <a:solidFill>
                  <a:schemeClr val="tx1"/>
                </a:solidFill>
              </a:rPr>
              <a:t>What is his aim?</a:t>
            </a:r>
            <a:endParaRPr lang="en-GB" sz="2800" dirty="0">
              <a:solidFill>
                <a:schemeClr val="tx1"/>
              </a:solidFill>
            </a:endParaRPr>
          </a:p>
        </p:txBody>
      </p:sp>
      <p:cxnSp>
        <p:nvCxnSpPr>
          <p:cNvPr id="8" name="Straight Arrow Connector 7"/>
          <p:cNvCxnSpPr>
            <a:stCxn id="6" idx="1"/>
          </p:cNvCxnSpPr>
          <p:nvPr/>
        </p:nvCxnSpPr>
        <p:spPr>
          <a:xfrm flipH="1">
            <a:off x="6444208" y="1682806"/>
            <a:ext cx="720080" cy="162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0" y="1844824"/>
            <a:ext cx="1440160" cy="151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dirty="0" smtClean="0">
                <a:solidFill>
                  <a:schemeClr val="tx1"/>
                </a:solidFill>
              </a:rPr>
              <a:t>What type of imagery is this?</a:t>
            </a:r>
            <a:endParaRPr lang="en-GB" sz="2400" dirty="0">
              <a:solidFill>
                <a:schemeClr val="tx1"/>
              </a:solidFill>
            </a:endParaRPr>
          </a:p>
        </p:txBody>
      </p:sp>
      <p:cxnSp>
        <p:nvCxnSpPr>
          <p:cNvPr id="11" name="Straight Arrow Connector 10"/>
          <p:cNvCxnSpPr/>
          <p:nvPr/>
        </p:nvCxnSpPr>
        <p:spPr>
          <a:xfrm>
            <a:off x="1474377" y="2342487"/>
            <a:ext cx="1465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312354" y="2404267"/>
            <a:ext cx="2736304" cy="14761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solidFill>
                  <a:schemeClr val="tx1"/>
                </a:solidFill>
              </a:rPr>
              <a:t>What does this negative statement suggest about the hawk?</a:t>
            </a:r>
            <a:endParaRPr lang="en-GB" sz="2400" dirty="0">
              <a:solidFill>
                <a:schemeClr val="tx1"/>
              </a:solidFill>
            </a:endParaRPr>
          </a:p>
        </p:txBody>
      </p:sp>
      <p:cxnSp>
        <p:nvCxnSpPr>
          <p:cNvPr id="14" name="Straight Arrow Connector 13"/>
          <p:cNvCxnSpPr/>
          <p:nvPr/>
        </p:nvCxnSpPr>
        <p:spPr>
          <a:xfrm flipH="1" flipV="1">
            <a:off x="5724128" y="2924944"/>
            <a:ext cx="588226" cy="217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78186" y="5057800"/>
            <a:ext cx="2061565" cy="11795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b="1" dirty="0" smtClean="0">
                <a:solidFill>
                  <a:schemeClr val="tx1"/>
                </a:solidFill>
              </a:rPr>
              <a:t>Where does it link to dictatorship?</a:t>
            </a:r>
            <a:endParaRPr lang="en-GB" sz="2400" b="1" dirty="0">
              <a:solidFill>
                <a:schemeClr val="tx1"/>
              </a:solidFill>
            </a:endParaRPr>
          </a:p>
        </p:txBody>
      </p:sp>
      <p:sp>
        <p:nvSpPr>
          <p:cNvPr id="16" name="Rounded Rectangle 15"/>
          <p:cNvSpPr/>
          <p:nvPr/>
        </p:nvSpPr>
        <p:spPr>
          <a:xfrm>
            <a:off x="3167844" y="5072544"/>
            <a:ext cx="2061565" cy="14527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smtClean="0">
                <a:solidFill>
                  <a:schemeClr val="tx1"/>
                </a:solidFill>
              </a:rPr>
              <a:t>What is the double meaning of ‘behind me’?</a:t>
            </a:r>
            <a:endParaRPr lang="en-GB" sz="2400" b="1" dirty="0">
              <a:solidFill>
                <a:schemeClr val="tx1"/>
              </a:solidFill>
            </a:endParaRPr>
          </a:p>
        </p:txBody>
      </p:sp>
      <p:sp>
        <p:nvSpPr>
          <p:cNvPr id="17" name="Rounded Rectangle 16"/>
          <p:cNvSpPr/>
          <p:nvPr/>
        </p:nvSpPr>
        <p:spPr>
          <a:xfrm>
            <a:off x="6444208" y="5072544"/>
            <a:ext cx="2016224" cy="14527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solidFill>
                  <a:schemeClr val="tx1"/>
                </a:solidFill>
              </a:rPr>
              <a:t>Framing device – beginning and ending with ‘I’ reflects hawk’s arrogance.</a:t>
            </a:r>
            <a:endParaRPr lang="en-GB" b="1" dirty="0">
              <a:solidFill>
                <a:schemeClr val="tx1"/>
              </a:solidFill>
            </a:endParaRPr>
          </a:p>
        </p:txBody>
      </p:sp>
    </p:spTree>
    <p:extLst>
      <p:ext uri="{BB962C8B-B14F-4D97-AF65-F5344CB8AC3E}">
        <p14:creationId xmlns:p14="http://schemas.microsoft.com/office/powerpoint/2010/main" val="115870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2338</Words>
  <Application>Microsoft Office PowerPoint</Application>
  <PresentationFormat>On-screen Show (4:3)</PresentationFormat>
  <Paragraphs>289</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Aparajita</vt:lpstr>
      <vt:lpstr>AR BERKLEY</vt:lpstr>
      <vt:lpstr>Arial</vt:lpstr>
      <vt:lpstr>Calibri</vt:lpstr>
      <vt:lpstr>Century Gothic</vt:lpstr>
      <vt:lpstr>Meiryo UI</vt:lpstr>
      <vt:lpstr>Stencil</vt:lpstr>
      <vt:lpstr>Trebuchet MS</vt:lpstr>
      <vt:lpstr>Office Theme</vt:lpstr>
      <vt:lpstr>PowerPoint Presentation</vt:lpstr>
      <vt:lpstr>PowerPoint Presentation</vt:lpstr>
      <vt:lpstr>Look at the images below and think about what they represent.</vt:lpstr>
      <vt:lpstr>PowerPoint Presentation</vt:lpstr>
      <vt:lpstr>PowerPoint Presentation</vt:lpstr>
      <vt:lpstr>PowerPoint Presentation</vt:lpstr>
      <vt:lpstr>PowerPoint Presentation</vt:lpstr>
      <vt:lpstr>PowerPoint Presentation</vt:lpstr>
      <vt:lpstr>PowerPoint Presentation</vt:lpstr>
      <vt:lpstr>Ted  Hughes</vt:lpstr>
      <vt:lpstr>The poem focuses on a hawk boasting about its power, The hawk thinks it is the most important and powerful creature in the world and that it controls the universe.  The hawk describes how it likes to kill its prey in a particularly violent way.  People have interpreted the poem in different ways – it could be an allegory for the behaviour of political leaders or people in general, or it could be showing the brutality of nature. </vt:lpstr>
      <vt:lpstr>This is a dramatic monologue from the point of view of a hawk.  In a dramatic monologue an individual character addresses a silent audience – in this poem, the audience could be mankind.  The first-person narrative voice gives the hawk authority over the poem’s ideas, while the use of the end-stopping gives several lines a decisive feel, reflecting the hawk’s complete control.</vt:lpstr>
      <vt:lpstr>* The poem is set out in six, four line stanzas with the final stanza returning to the imagery of the first verse.  * Ordered stanzas- lack of change – equal – continuity of Hawk’s life – 24 lines= 24 hours in a day= continuity.  * Hughes does this to show that the Hawk will not allow and does not want change. It is happy with the way things are ordered. * The hawk’s world is disciplined, precise and efficient, and the structure of the poem echoes such qualities.   *  The lines are short and often end with full stops. The full-stops suggest end, finality, death and assurance.  * Hughes uses forceful and blunt sentences to emphasise the single-mindedness of the hawk.  These short, abrupt lines suggest the hawk has no time for distractions or differing opinions.  *In this way Hughes uses structure to emphasise the unflinching directness and brutality of the hawk.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D Weatherhead</cp:lastModifiedBy>
  <cp:revision>28</cp:revision>
  <cp:lastPrinted>2020-07-07T08:47:14Z</cp:lastPrinted>
  <dcterms:created xsi:type="dcterms:W3CDTF">2019-10-06T12:22:51Z</dcterms:created>
  <dcterms:modified xsi:type="dcterms:W3CDTF">2020-07-07T08:58:57Z</dcterms:modified>
</cp:coreProperties>
</file>