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 id="2147483650" r:id="rId3"/>
  </p:sldMasterIdLst>
  <p:notesMasterIdLst>
    <p:notesMasterId r:id="rId12"/>
  </p:notesMasterIdLst>
  <p:handoutMasterIdLst>
    <p:handoutMasterId r:id="rId13"/>
  </p:handoutMasterIdLst>
  <p:sldIdLst>
    <p:sldId id="437" r:id="rId4"/>
    <p:sldId id="625" r:id="rId5"/>
    <p:sldId id="631" r:id="rId6"/>
    <p:sldId id="626" r:id="rId7"/>
    <p:sldId id="628" r:id="rId8"/>
    <p:sldId id="630" r:id="rId9"/>
    <p:sldId id="627" r:id="rId10"/>
    <p:sldId id="562"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FF6600"/>
    <a:srgbClr val="009900"/>
    <a:srgbClr val="A10F0F"/>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0" autoAdjust="0"/>
    <p:restoredTop sz="94683" autoAdjust="0"/>
  </p:normalViewPr>
  <p:slideViewPr>
    <p:cSldViewPr>
      <p:cViewPr varScale="1">
        <p:scale>
          <a:sx n="101" d="100"/>
          <a:sy n="101" d="100"/>
        </p:scale>
        <p:origin x="20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819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A707CCDE-E38E-4A52-A1C3-E14295F614B8}" type="datetimeFigureOut">
              <a:rPr lang="en-GB"/>
              <a:pPr>
                <a:defRPr/>
              </a:pPr>
              <a:t>16/11/2020</a:t>
            </a:fld>
            <a:endParaRPr lang="en-GB"/>
          </a:p>
        </p:txBody>
      </p:sp>
      <p:sp>
        <p:nvSpPr>
          <p:cNvPr id="819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819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8DAC3F-9FD8-4B85-9CC0-02B6290DC7BB}"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03E4906-B709-451B-9147-F434D1CCBE4C}" type="datetimeFigureOut">
              <a:rPr lang="en-GB"/>
              <a:pPr>
                <a:defRPr/>
              </a:pPr>
              <a:t>16/11/2020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393C05EC-8869-4D58-9146-B6305016D5D0}"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4198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CDA78FC3-90C4-4022-BF5B-C65F385E632E}" type="slidenum">
              <a:rPr lang="en-GB" sz="1200"/>
              <a:pPr algn="r"/>
              <a:t>1</a:t>
            </a:fld>
            <a:endParaRPr lang="en-GB"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4403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9DDA9A6-E007-451F-BAD7-953B5626BED3}" type="slidenum">
              <a:rPr lang="en-GB" sz="1200"/>
              <a:pPr algn="r"/>
              <a:t>2</a:t>
            </a:fld>
            <a:endParaRPr lang="en-GB"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4915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DFD16C1-390A-43AF-B8A4-5C4EFD0C08B2}" type="slidenum">
              <a:rPr lang="en-GB" sz="1200"/>
              <a:pPr algn="r"/>
              <a:t>4</a:t>
            </a:fld>
            <a:endParaRPr lang="en-GB"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noTextEdi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5120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216B7D3-A7E0-42DE-A664-03AE5B6EF8CE}" type="slidenum">
              <a:rPr lang="en-GB" sz="1200"/>
              <a:pPr algn="r"/>
              <a:t>5</a:t>
            </a:fld>
            <a:endParaRPr lang="en-GB"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noTextEdi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5325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0394CF4E-D7FB-4D8C-AE30-8B8A978A3D31}" type="slidenum">
              <a:rPr lang="en-GB" sz="1200"/>
              <a:pPr algn="r"/>
              <a:t>6</a:t>
            </a:fld>
            <a:endParaRPr lang="en-GB"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noTextEdi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5529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7D534DBD-45F1-40E4-8C24-B22E892080CF}" type="slidenum">
              <a:rPr lang="en-GB" sz="1200"/>
              <a:pPr algn="r"/>
              <a:t>7</a:t>
            </a:fld>
            <a:endParaRPr lang="en-GB"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noTextEdi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5734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A0064B57-3663-4B84-996D-D48C07FC30BF}" type="slidenum">
              <a:rPr lang="en-GB" sz="1200"/>
              <a:pPr algn="r"/>
              <a:t>8</a:t>
            </a:fld>
            <a:endParaRPr lang="en-GB"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BD3839AF-D3EB-4311-AA36-E891459BAE9A}" type="datetimeFigureOut">
              <a:rPr lang="en-US"/>
              <a:pPr>
                <a:defRPr/>
              </a:pPr>
              <a:t>11/16/2020</a:t>
            </a:fld>
            <a:r>
              <a:rPr lang="en-US"/>
              <a:t>999</a:t>
            </a: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3878756-FA37-4780-BCC1-67EA1398C410}"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E34A97DA-B89C-46B6-A393-810BD051D2CC}" type="datetimeFigureOut">
              <a:rPr lang="en-US"/>
              <a:pPr>
                <a:defRPr/>
              </a:pPr>
              <a:t>11/16/2020</a:t>
            </a:fld>
            <a:r>
              <a:rPr lang="en-US"/>
              <a:t>999</a:t>
            </a: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FC54B4B-A942-4164-8442-240B3AEB76D3}"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065E751F-713B-422E-9750-9289A6C8840C}" type="datetimeFigureOut">
              <a:rPr lang="en-US"/>
              <a:pPr>
                <a:defRPr/>
              </a:pPr>
              <a:t>11/16/2020</a:t>
            </a:fld>
            <a:r>
              <a:rPr lang="en-US"/>
              <a:t>999</a:t>
            </a: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3A39FFE-97EF-4C39-A8F3-53026F0EFD4D}"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91CF9020-B047-4B73-8CBB-609728F3A70E}" type="datetimeFigureOut">
              <a:rPr lang="en-US"/>
              <a:pPr>
                <a:defRPr/>
              </a:pPr>
              <a:t>11/16/2020</a:t>
            </a:fld>
            <a:r>
              <a:rPr lang="en-US"/>
              <a:t>999</a:t>
            </a: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10175B5-C448-43DD-8090-CD87C8EB7C56}"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A03D6A68-BDFA-473C-A260-1F38F0005714}" type="datetimeFigureOut">
              <a:rPr lang="en-GB"/>
              <a:pPr>
                <a:defRPr/>
              </a:pPr>
              <a:t>16/11/2020</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15E80F8-E331-4693-9F4E-37E337DA031D}"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B6A94300-E639-4601-9974-26DB4D064082}" type="datetimeFigureOut">
              <a:rPr lang="en-GB"/>
              <a:pPr>
                <a:defRPr/>
              </a:pPr>
              <a:t>16/11/2020</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D0B14E4-EFA2-475F-9233-0317447EA358}" type="slidenum">
              <a:rPr lang="en-GB"/>
              <a:pPr>
                <a:defRPr/>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E896D96E-57DE-448A-A27C-BB1286F68830}" type="datetimeFigureOut">
              <a:rPr lang="en-GB"/>
              <a:pPr>
                <a:defRPr/>
              </a:pPr>
              <a:t>16/11/2020</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6D85B7E-22AE-4A5B-8F52-5620E6028617}" type="slidenum">
              <a:rPr lang="en-GB"/>
              <a:pPr>
                <a:defRPr/>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1D196AEC-9091-4EB8-8950-60E4FFDBA94D}" type="datetimeFigureOut">
              <a:rPr lang="en-GB"/>
              <a:pPr>
                <a:defRPr/>
              </a:pPr>
              <a:t>16/11/2020</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5813B000-CE0B-48DD-9D6C-9082A23372B6}" type="slidenum">
              <a:rPr lang="en-GB"/>
              <a:pPr>
                <a:defRPr/>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C13BB6D8-8A84-447E-A78B-10F76BF74296}" type="datetimeFigureOut">
              <a:rPr lang="en-GB"/>
              <a:pPr>
                <a:defRPr/>
              </a:pPr>
              <a:t>16/11/2020</a:t>
            </a:fld>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A737B669-A382-425F-AAF6-973E3D60C373}" type="slidenum">
              <a:rPr lang="en-GB"/>
              <a:pPr>
                <a:defRPr/>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E05AE7D5-6C56-49FC-AA82-70115DCA2951}" type="datetimeFigureOut">
              <a:rPr lang="en-GB"/>
              <a:pPr>
                <a:defRPr/>
              </a:pPr>
              <a:t>16/11/2020</a:t>
            </a:fld>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82042D13-1311-4697-8AE0-5AC6CBA55E57}" type="slidenum">
              <a:rPr lang="en-GB"/>
              <a:pPr>
                <a:defRPr/>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D5A45C5B-F3FE-48E1-83A1-557C91C38E61}" type="datetimeFigureOut">
              <a:rPr lang="en-GB"/>
              <a:pPr>
                <a:defRPr/>
              </a:pPr>
              <a:t>16/11/2020</a:t>
            </a:fld>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AE9E5639-72F8-418E-9D25-105211A693AB}"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557C6B21-38DA-4ADE-90EF-544773E23F3C}" type="datetimeFigureOut">
              <a:rPr lang="en-US"/>
              <a:pPr>
                <a:defRPr/>
              </a:pPr>
              <a:t>11/16/2020</a:t>
            </a:fld>
            <a:r>
              <a:rPr lang="en-US"/>
              <a:t>999</a:t>
            </a: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B250160-E485-469B-AD92-A0F7EB584154}" type="slidenum">
              <a:rPr lang="en-GB"/>
              <a:pPr>
                <a:defRPr/>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5D6F61E-E8B8-4AEE-96CA-2F8AE5801B07}" type="datetimeFigureOut">
              <a:rPr lang="en-GB"/>
              <a:pPr>
                <a:defRPr/>
              </a:pPr>
              <a:t>16/11/2020</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C7BA157-7A07-4860-92BA-50F4605F1F07}" type="slidenum">
              <a:rPr lang="en-GB"/>
              <a:pPr>
                <a:defRPr/>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1481928-F372-4E87-B635-8D1E7FABF2F4}" type="datetimeFigureOut">
              <a:rPr lang="en-GB"/>
              <a:pPr>
                <a:defRPr/>
              </a:pPr>
              <a:t>16/11/2020</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DA3CA8A3-EAFB-407D-939D-BD9E7CE3903A}" type="slidenum">
              <a:rPr lang="en-GB"/>
              <a:pPr>
                <a:defRPr/>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2C86C808-6EFF-400E-9F19-B7EE8960FCEC}" type="datetimeFigureOut">
              <a:rPr lang="en-GB"/>
              <a:pPr>
                <a:defRPr/>
              </a:pPr>
              <a:t>16/11/2020</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4327A42-DE54-4DC8-B8B8-5E0F558DB60A}" type="slidenum">
              <a:rPr lang="en-GB"/>
              <a:pPr>
                <a:defRPr/>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3207916A-AD00-4CBE-B0AA-D1B5421810DB}" type="datetimeFigureOut">
              <a:rPr lang="en-GB"/>
              <a:pPr>
                <a:defRPr/>
              </a:pPr>
              <a:t>16/11/2020</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9CE0A9F-1B47-4B8B-97D4-EE5C0F1E9753}" type="slidenum">
              <a:rPr lang="en-GB"/>
              <a:pPr>
                <a:defRPr/>
              </a:pPr>
              <a:t>‹#›</a:t>
            </a:fld>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B375E49C-F76C-4633-ABDE-B345251548D7}" type="datetimeFigureOut">
              <a:rPr lang="en-GB"/>
              <a:pPr>
                <a:defRPr/>
              </a:pPr>
              <a:t>16/11/2020</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CDBC76F-E088-4B82-83B2-83DD7ECC607B}" type="slidenum">
              <a:rPr lang="en-GB"/>
              <a:pPr>
                <a:defRPr/>
              </a:pPr>
              <a:t>‹#›</a:t>
            </a:fld>
            <a:endParaRPr lang="en-GB"/>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8E9A33B7-B5C3-4B33-BA58-6E03121FDB3D}" type="datetimeFigureOut">
              <a:rPr lang="en-GB"/>
              <a:pPr>
                <a:defRPr/>
              </a:pPr>
              <a:t>16/11/2020</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1389C97-F6D0-425E-992F-CACE25EE2BF8}" type="slidenum">
              <a:rPr lang="en-GB"/>
              <a:pPr>
                <a:defRPr/>
              </a:pPr>
              <a:t>‹#›</a:t>
            </a:fld>
            <a:endParaRPr lang="en-GB"/>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31DC6774-337A-43F1-91E6-E09F3203196E}" type="datetimeFigureOut">
              <a:rPr lang="en-GB"/>
              <a:pPr>
                <a:defRPr/>
              </a:pPr>
              <a:t>16/11/2020</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71D71AB-4D08-41A6-8ADD-D50A00378615}" type="slidenum">
              <a:rPr lang="en-GB"/>
              <a:pPr>
                <a:defRPr/>
              </a:pPr>
              <a:t>‹#›</a:t>
            </a:fld>
            <a:endParaRPr lang="en-GB"/>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DC1A8482-FE4D-4DAE-82D7-E634F320F4CB}" type="datetimeFigureOut">
              <a:rPr lang="en-GB"/>
              <a:pPr>
                <a:defRPr/>
              </a:pPr>
              <a:t>16/11/2020</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322ED53-7EA1-41BA-BF00-BC6C582FA5FA}" type="slidenum">
              <a:rPr lang="en-GB"/>
              <a:pPr>
                <a:defRPr/>
              </a:pPr>
              <a:t>‹#›</a:t>
            </a:fld>
            <a:endParaRPr lang="en-GB"/>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E859DBE8-69D1-4789-A6EC-581B8DA5B22F}" type="datetimeFigureOut">
              <a:rPr lang="en-GB"/>
              <a:pPr>
                <a:defRPr/>
              </a:pPr>
              <a:t>16/11/2020</a:t>
            </a:fld>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EEBAEF61-4A0B-4BF8-996E-83994537239A}" type="slidenum">
              <a:rPr lang="en-GB"/>
              <a:pPr>
                <a:defRPr/>
              </a:pPr>
              <a:t>‹#›</a:t>
            </a:fld>
            <a:endParaRPr lang="en-GB"/>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3E0C077D-2E99-439B-8551-677D5C52791E}" type="datetimeFigureOut">
              <a:rPr lang="en-GB"/>
              <a:pPr>
                <a:defRPr/>
              </a:pPr>
              <a:t>16/11/2020</a:t>
            </a:fld>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F1EF0CCB-7E39-4F3B-933B-F3427E0C3F4A}"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5F30BDD-5E81-4339-A43D-5A2F178F6ECD}" type="datetimeFigureOut">
              <a:rPr lang="en-US"/>
              <a:pPr>
                <a:defRPr/>
              </a:pPr>
              <a:t>11/16/2020</a:t>
            </a:fld>
            <a:r>
              <a:rPr lang="en-US"/>
              <a:t>999</a:t>
            </a: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CE30B69-48A9-4026-B9CD-654274B02310}" type="slidenum">
              <a:rPr lang="en-GB"/>
              <a:pPr>
                <a:defRPr/>
              </a:pPr>
              <a:t>‹#›</a:t>
            </a:fld>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164CB2B7-E3C5-4F2F-B955-79A057EB8C77}" type="datetimeFigureOut">
              <a:rPr lang="en-GB"/>
              <a:pPr>
                <a:defRPr/>
              </a:pPr>
              <a:t>16/11/2020</a:t>
            </a:fld>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E135EB82-C4F6-448A-BBD4-E8596D3EB4A6}" type="slidenum">
              <a:rPr lang="en-GB"/>
              <a:pPr>
                <a:defRPr/>
              </a:pPr>
              <a:t>‹#›</a:t>
            </a:fld>
            <a:endParaRPr lang="en-GB"/>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A45CF9E-43AF-4E73-9946-F96C1F4077B5}" type="datetimeFigureOut">
              <a:rPr lang="en-GB"/>
              <a:pPr>
                <a:defRPr/>
              </a:pPr>
              <a:t>16/11/2020</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6D317429-D919-4863-899F-5D733B187F63}" type="slidenum">
              <a:rPr lang="en-GB"/>
              <a:pPr>
                <a:defRPr/>
              </a:pPr>
              <a:t>‹#›</a:t>
            </a:fld>
            <a:endParaRPr lang="en-GB"/>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502BF55-E092-4257-BEF2-CC363A0A1C99}" type="datetimeFigureOut">
              <a:rPr lang="en-GB"/>
              <a:pPr>
                <a:defRPr/>
              </a:pPr>
              <a:t>16/11/2020</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D7566584-C6AF-42E2-9391-412C3D521CD9}" type="slidenum">
              <a:rPr lang="en-GB"/>
              <a:pPr>
                <a:defRPr/>
              </a:pPr>
              <a:t>‹#›</a:t>
            </a:fld>
            <a:endParaRPr lang="en-GB"/>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535DF99B-29C3-4091-82C6-322C7ECD0757}" type="datetimeFigureOut">
              <a:rPr lang="en-GB"/>
              <a:pPr>
                <a:defRPr/>
              </a:pPr>
              <a:t>16/11/2020</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AEDAD32-4A01-4301-AD7E-94E650439642}" type="slidenum">
              <a:rPr lang="en-GB"/>
              <a:pPr>
                <a:defRPr/>
              </a:pPr>
              <a:t>‹#›</a:t>
            </a:fld>
            <a:endParaRPr lang="en-GB"/>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137DF0CE-8C79-437A-997C-6BBB03DC57D5}" type="datetimeFigureOut">
              <a:rPr lang="en-GB"/>
              <a:pPr>
                <a:defRPr/>
              </a:pPr>
              <a:t>16/11/2020</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5DE1B16-194D-46C1-9278-C74A04D6C81A}"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26AF7316-5485-45BA-9E4A-DCEFF2E09A4E}" type="datetimeFigureOut">
              <a:rPr lang="en-US"/>
              <a:pPr>
                <a:defRPr/>
              </a:pPr>
              <a:t>11/16/2020</a:t>
            </a:fld>
            <a:r>
              <a:rPr lang="en-US"/>
              <a:t>999</a:t>
            </a: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6255EC20-685E-4C15-A193-E8D2679361FD}"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20DCC42B-986F-42D8-975D-D73219EE0ABD}" type="datetimeFigureOut">
              <a:rPr lang="en-US"/>
              <a:pPr>
                <a:defRPr/>
              </a:pPr>
              <a:t>11/16/2020</a:t>
            </a:fld>
            <a:r>
              <a:rPr lang="en-US"/>
              <a:t>999</a:t>
            </a:r>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9570A592-16EF-4DA4-9D47-B86B2588EEC5}"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A6AD598A-5D7B-4BEA-B4A3-AD0F88ABB146}" type="datetimeFigureOut">
              <a:rPr lang="en-US"/>
              <a:pPr>
                <a:defRPr/>
              </a:pPr>
              <a:t>11/16/2020</a:t>
            </a:fld>
            <a:r>
              <a:rPr lang="en-US"/>
              <a:t>999</a:t>
            </a:r>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F06BB3F6-CEBE-4017-9251-7694DAB12594}"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155FCCD-3D86-4193-A04D-496733AB0785}" type="datetimeFigureOut">
              <a:rPr lang="en-US"/>
              <a:pPr>
                <a:defRPr/>
              </a:pPr>
              <a:t>11/16/2020</a:t>
            </a:fld>
            <a:r>
              <a:rPr lang="en-US"/>
              <a:t>999</a:t>
            </a:r>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98F64B4B-B357-443B-B876-49F4F68F057E}"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BE41C09-8545-42EE-AD4C-97101AB7569B}" type="datetimeFigureOut">
              <a:rPr lang="en-US"/>
              <a:pPr>
                <a:defRPr/>
              </a:pPr>
              <a:t>11/16/2020</a:t>
            </a:fld>
            <a:r>
              <a:rPr lang="en-US"/>
              <a:t>999</a:t>
            </a: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253BBC4-3EC4-4453-8ECB-FF4EB8CB71FD}"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0D2D70C-73CD-4514-ABB5-026F639EEDC0}" type="datetimeFigureOut">
              <a:rPr lang="en-US"/>
              <a:pPr>
                <a:defRPr/>
              </a:pPr>
              <a:t>11/16/2020</a:t>
            </a:fld>
            <a:r>
              <a:rPr lang="en-US"/>
              <a:t>999</a:t>
            </a: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B412EDBF-30AC-4F99-91C6-79EBDAF1B34C}"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dddd</a:t>
            </a:r>
            <a:endParaRPr lang="en-GB"/>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LO – to kljlaksjdflsajlfkjdflkkdkdk</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fld id="{BF782420-5A8D-4CEE-8445-3AF4838F5E26}" type="datetimeFigureOut">
              <a:rPr lang="en-US"/>
              <a:pPr>
                <a:defRPr/>
              </a:pPr>
              <a:t>11/16/2020</a:t>
            </a:fld>
            <a:r>
              <a:rPr lang="en-US"/>
              <a:t>999</a:t>
            </a:r>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FBA4F003-E31C-49A1-A594-C63258605E17}" type="slidenum">
              <a:rPr lang="en-GB"/>
              <a:pPr>
                <a:defRPr/>
              </a:pPr>
              <a:t>‹#›</a:t>
            </a:fld>
            <a:endParaRPr lang="en-GB"/>
          </a:p>
        </p:txBody>
      </p:sp>
      <p:grpSp>
        <p:nvGrpSpPr>
          <p:cNvPr id="1031" name="Group 14"/>
          <p:cNvGrpSpPr>
            <a:grpSpLocks/>
          </p:cNvGrpSpPr>
          <p:nvPr userDrawn="1"/>
        </p:nvGrpSpPr>
        <p:grpSpPr bwMode="auto">
          <a:xfrm>
            <a:off x="0" y="0"/>
            <a:ext cx="9290050" cy="7294563"/>
            <a:chOff x="0" y="0"/>
            <a:chExt cx="5852" cy="4595"/>
          </a:xfrm>
        </p:grpSpPr>
        <p:sp>
          <p:nvSpPr>
            <p:cNvPr id="1040" name="Text Box 5"/>
            <p:cNvSpPr txBox="1">
              <a:spLocks noChangeArrowheads="1"/>
            </p:cNvSpPr>
            <p:nvPr/>
          </p:nvSpPr>
          <p:spPr bwMode="auto">
            <a:xfrm>
              <a:off x="4286" y="0"/>
              <a:ext cx="1565" cy="1271"/>
            </a:xfrm>
            <a:prstGeom prst="rect">
              <a:avLst/>
            </a:prstGeom>
            <a:noFill/>
            <a:ln w="9525">
              <a:noFill/>
              <a:miter lim="800000"/>
              <a:headEnd/>
              <a:tailEnd/>
            </a:ln>
          </p:spPr>
          <p:txBody>
            <a:bodyPr>
              <a:spAutoFit/>
            </a:bodyPr>
            <a:lstStyle/>
            <a:p>
              <a:pPr>
                <a:spcBef>
                  <a:spcPct val="50000"/>
                </a:spcBef>
                <a:defRPr/>
              </a:pPr>
              <a:endParaRPr lang="en-GB"/>
            </a:p>
            <a:p>
              <a:pPr>
                <a:spcBef>
                  <a:spcPct val="50000"/>
                </a:spcBef>
                <a:defRPr/>
              </a:pPr>
              <a:endParaRPr lang="en-GB"/>
            </a:p>
            <a:p>
              <a:pPr>
                <a:spcBef>
                  <a:spcPct val="50000"/>
                </a:spcBef>
                <a:defRPr/>
              </a:pPr>
              <a:endParaRPr lang="en-GB"/>
            </a:p>
            <a:p>
              <a:pPr>
                <a:spcBef>
                  <a:spcPct val="50000"/>
                </a:spcBef>
                <a:defRPr/>
              </a:pPr>
              <a:endParaRPr lang="en-GB"/>
            </a:p>
            <a:p>
              <a:pPr>
                <a:spcBef>
                  <a:spcPct val="50000"/>
                </a:spcBef>
                <a:defRPr/>
              </a:pPr>
              <a:endParaRPr lang="en-GB"/>
            </a:p>
          </p:txBody>
        </p:sp>
        <p:grpSp>
          <p:nvGrpSpPr>
            <p:cNvPr id="1033" name="Group 8"/>
            <p:cNvGrpSpPr>
              <a:grpSpLocks/>
            </p:cNvGrpSpPr>
            <p:nvPr/>
          </p:nvGrpSpPr>
          <p:grpSpPr bwMode="auto">
            <a:xfrm>
              <a:off x="4286" y="0"/>
              <a:ext cx="1566" cy="4457"/>
              <a:chOff x="6802628" y="0"/>
              <a:chExt cx="2485835" cy="7048574"/>
            </a:xfrm>
          </p:grpSpPr>
          <p:sp>
            <p:nvSpPr>
              <p:cNvPr id="1042" name="Text Box 5"/>
              <p:cNvSpPr txBox="1">
                <a:spLocks noChangeArrowheads="1"/>
              </p:cNvSpPr>
              <p:nvPr/>
            </p:nvSpPr>
            <p:spPr bwMode="auto">
              <a:xfrm>
                <a:off x="6804216" y="0"/>
                <a:ext cx="2484247" cy="2010038"/>
              </a:xfrm>
              <a:prstGeom prst="rect">
                <a:avLst/>
              </a:prstGeom>
              <a:noFill/>
              <a:ln w="9525">
                <a:noFill/>
                <a:miter lim="800000"/>
                <a:headEnd/>
                <a:tailEnd/>
              </a:ln>
            </p:spPr>
            <p:txBody>
              <a:bodyPr>
                <a:spAutoFit/>
              </a:bodyPr>
              <a:lstStyle/>
              <a:p>
                <a:pPr>
                  <a:spcBef>
                    <a:spcPct val="50000"/>
                  </a:spcBef>
                  <a:defRPr/>
                </a:pPr>
                <a:endParaRPr lang="en-GB"/>
              </a:p>
              <a:p>
                <a:pPr>
                  <a:spcBef>
                    <a:spcPct val="50000"/>
                  </a:spcBef>
                  <a:defRPr/>
                </a:pPr>
                <a:endParaRPr lang="en-GB"/>
              </a:p>
              <a:p>
                <a:pPr>
                  <a:spcBef>
                    <a:spcPct val="50000"/>
                  </a:spcBef>
                  <a:defRPr/>
                </a:pPr>
                <a:endParaRPr lang="en-GB"/>
              </a:p>
              <a:p>
                <a:pPr>
                  <a:spcBef>
                    <a:spcPct val="50000"/>
                  </a:spcBef>
                  <a:defRPr/>
                </a:pPr>
                <a:endParaRPr lang="en-GB"/>
              </a:p>
              <a:p>
                <a:pPr>
                  <a:spcBef>
                    <a:spcPct val="50000"/>
                  </a:spcBef>
                  <a:defRPr/>
                </a:pPr>
                <a:endParaRPr lang="en-GB"/>
              </a:p>
            </p:txBody>
          </p:sp>
          <p:sp>
            <p:nvSpPr>
              <p:cNvPr id="1043" name="Text Box 6"/>
              <p:cNvSpPr txBox="1">
                <a:spLocks noChangeArrowheads="1"/>
              </p:cNvSpPr>
              <p:nvPr/>
            </p:nvSpPr>
            <p:spPr bwMode="auto">
              <a:xfrm>
                <a:off x="6804216" y="0"/>
                <a:ext cx="2339796" cy="2906726"/>
              </a:xfrm>
              <a:prstGeom prst="rect">
                <a:avLst/>
              </a:prstGeom>
              <a:solidFill>
                <a:srgbClr val="993300"/>
              </a:solidFill>
              <a:ln w="76200" cmpd="tri">
                <a:solidFill>
                  <a:schemeClr val="tx1"/>
                </a:solidFill>
                <a:miter lim="800000"/>
                <a:headEnd/>
                <a:tailEnd/>
              </a:ln>
            </p:spPr>
            <p:txBody>
              <a:bodyPr>
                <a:spAutoFit/>
              </a:bodyPr>
              <a:lstStyle/>
              <a:p>
                <a:pPr>
                  <a:spcBef>
                    <a:spcPct val="50000"/>
                  </a:spcBef>
                  <a:defRPr/>
                </a:pPr>
                <a:r>
                  <a:rPr lang="en-GB" b="1">
                    <a:solidFill>
                      <a:schemeClr val="bg1"/>
                    </a:solidFill>
                  </a:rPr>
                  <a:t>Outcomes</a:t>
                </a:r>
              </a:p>
              <a:p>
                <a:pPr>
                  <a:spcBef>
                    <a:spcPct val="50000"/>
                  </a:spcBef>
                  <a:defRPr/>
                </a:pPr>
                <a:r>
                  <a:rPr lang="en-GB">
                    <a:solidFill>
                      <a:schemeClr val="bg1"/>
                    </a:solidFill>
                  </a:rPr>
                  <a:t>Recalling, discussing, performing, evaluating</a:t>
                </a:r>
              </a:p>
              <a:p>
                <a:pPr>
                  <a:spcBef>
                    <a:spcPct val="50000"/>
                  </a:spcBef>
                  <a:defRPr/>
                </a:pPr>
                <a:endParaRPr lang="en-GB"/>
              </a:p>
              <a:p>
                <a:pPr>
                  <a:spcBef>
                    <a:spcPct val="50000"/>
                  </a:spcBef>
                  <a:defRPr/>
                </a:pPr>
                <a:endParaRPr lang="en-GB"/>
              </a:p>
              <a:p>
                <a:pPr>
                  <a:spcBef>
                    <a:spcPct val="50000"/>
                  </a:spcBef>
                  <a:defRPr/>
                </a:pPr>
                <a:endParaRPr lang="en-GB"/>
              </a:p>
            </p:txBody>
          </p:sp>
          <p:sp>
            <p:nvSpPr>
              <p:cNvPr id="1044" name="Text Box 7"/>
              <p:cNvSpPr txBox="1">
                <a:spLocks noChangeArrowheads="1"/>
              </p:cNvSpPr>
              <p:nvPr/>
            </p:nvSpPr>
            <p:spPr bwMode="auto">
              <a:xfrm>
                <a:off x="6804216" y="2350052"/>
                <a:ext cx="2339796" cy="1674768"/>
              </a:xfrm>
              <a:prstGeom prst="rect">
                <a:avLst/>
              </a:prstGeom>
              <a:solidFill>
                <a:srgbClr val="FF6600"/>
              </a:solidFill>
              <a:ln w="76200" cmpd="tri">
                <a:solidFill>
                  <a:schemeClr val="tx1"/>
                </a:solidFill>
                <a:miter lim="800000"/>
                <a:headEnd/>
                <a:tailEnd/>
              </a:ln>
            </p:spPr>
            <p:txBody>
              <a:bodyPr>
                <a:spAutoFit/>
              </a:bodyPr>
              <a:lstStyle/>
              <a:p>
                <a:pPr>
                  <a:spcBef>
                    <a:spcPct val="50000"/>
                  </a:spcBef>
                  <a:defRPr/>
                </a:pPr>
                <a:r>
                  <a:rPr lang="en-GB" b="1"/>
                  <a:t>Key Words:</a:t>
                </a:r>
              </a:p>
              <a:p>
                <a:pPr>
                  <a:spcBef>
                    <a:spcPct val="50000"/>
                  </a:spcBef>
                  <a:defRPr/>
                </a:pPr>
                <a:r>
                  <a:rPr lang="en-GB"/>
                  <a:t>evolution</a:t>
                </a:r>
              </a:p>
              <a:p>
                <a:pPr>
                  <a:spcBef>
                    <a:spcPct val="50000"/>
                  </a:spcBef>
                  <a:defRPr/>
                </a:pPr>
                <a:r>
                  <a:rPr lang="en-GB"/>
                  <a:t>Icarus</a:t>
                </a:r>
              </a:p>
              <a:p>
                <a:pPr>
                  <a:spcBef>
                    <a:spcPct val="50000"/>
                  </a:spcBef>
                  <a:defRPr/>
                </a:pPr>
                <a:r>
                  <a:rPr lang="en-GB"/>
                  <a:t>Polyphemus </a:t>
                </a:r>
              </a:p>
            </p:txBody>
          </p:sp>
          <p:sp>
            <p:nvSpPr>
              <p:cNvPr id="1045" name="Text Box 8"/>
              <p:cNvSpPr txBox="1">
                <a:spLocks noChangeArrowheads="1"/>
              </p:cNvSpPr>
              <p:nvPr/>
            </p:nvSpPr>
            <p:spPr bwMode="auto">
              <a:xfrm>
                <a:off x="6802628" y="4004260"/>
                <a:ext cx="2339796" cy="3044314"/>
              </a:xfrm>
              <a:prstGeom prst="rect">
                <a:avLst/>
              </a:prstGeom>
              <a:noFill/>
              <a:ln w="76200" cmpd="tri">
                <a:solidFill>
                  <a:schemeClr val="tx1"/>
                </a:solidFill>
                <a:miter lim="800000"/>
                <a:headEnd/>
                <a:tailEnd/>
              </a:ln>
            </p:spPr>
            <p:txBody>
              <a:bodyPr>
                <a:spAutoFit/>
              </a:bodyPr>
              <a:lstStyle/>
              <a:p>
                <a:pPr>
                  <a:spcBef>
                    <a:spcPct val="50000"/>
                  </a:spcBef>
                  <a:defRPr/>
                </a:pPr>
                <a:r>
                  <a:rPr lang="en-GB" b="1"/>
                  <a:t>The Bigger Picture</a:t>
                </a:r>
              </a:p>
              <a:p>
                <a:pPr>
                  <a:spcBef>
                    <a:spcPct val="50000"/>
                  </a:spcBef>
                  <a:defRPr/>
                </a:pPr>
                <a:r>
                  <a:rPr lang="en-GB"/>
                  <a:t>To develop your understanding of the novel.</a:t>
                </a:r>
              </a:p>
              <a:p>
                <a:pPr>
                  <a:spcBef>
                    <a:spcPct val="50000"/>
                  </a:spcBef>
                  <a:defRPr/>
                </a:pPr>
                <a:endParaRPr lang="en-GB"/>
              </a:p>
              <a:p>
                <a:pPr>
                  <a:spcBef>
                    <a:spcPct val="50000"/>
                  </a:spcBef>
                  <a:defRPr/>
                </a:pPr>
                <a:endParaRPr lang="en-GB"/>
              </a:p>
              <a:p>
                <a:pPr>
                  <a:spcBef>
                    <a:spcPct val="50000"/>
                  </a:spcBef>
                  <a:defRPr/>
                </a:pPr>
                <a:endParaRPr lang="en-GB"/>
              </a:p>
              <a:p>
                <a:pPr>
                  <a:spcBef>
                    <a:spcPct val="50000"/>
                  </a:spcBef>
                  <a:defRPr/>
                </a:pPr>
                <a:endParaRPr lang="en-GB"/>
              </a:p>
            </p:txBody>
          </p:sp>
        </p:grpSp>
        <p:sp>
          <p:nvSpPr>
            <p:cNvPr id="1046" name="Text Box 9"/>
            <p:cNvSpPr txBox="1">
              <a:spLocks noChangeArrowheads="1"/>
            </p:cNvSpPr>
            <p:nvPr/>
          </p:nvSpPr>
          <p:spPr bwMode="auto">
            <a:xfrm>
              <a:off x="0" y="3925"/>
              <a:ext cx="5760" cy="670"/>
            </a:xfrm>
            <a:prstGeom prst="rect">
              <a:avLst/>
            </a:prstGeom>
            <a:solidFill>
              <a:srgbClr val="FFCC00"/>
            </a:solidFill>
            <a:ln w="9525">
              <a:solidFill>
                <a:schemeClr val="tx1"/>
              </a:solidFill>
              <a:miter lim="800000"/>
              <a:headEnd/>
              <a:tailEnd/>
            </a:ln>
          </p:spPr>
          <p:txBody>
            <a:bodyPr>
              <a:spAutoFit/>
            </a:bodyPr>
            <a:lstStyle/>
            <a:p>
              <a:pPr>
                <a:spcBef>
                  <a:spcPct val="50000"/>
                </a:spcBef>
                <a:defRPr/>
              </a:pPr>
              <a:r>
                <a:rPr lang="en-GB" b="1"/>
                <a:t>Los</a:t>
              </a:r>
              <a:r>
                <a:rPr lang="en-GB"/>
                <a:t> – to know the greek myths David Almond refers to  / to understand how these myths relate to ‘Skellig’ </a:t>
              </a:r>
            </a:p>
            <a:p>
              <a:pPr>
                <a:spcBef>
                  <a:spcPct val="50000"/>
                </a:spcBef>
                <a:defRPr/>
              </a:pPr>
              <a:endParaRPr lang="en-GB"/>
            </a:p>
          </p:txBody>
        </p:sp>
      </p:grpSp>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 id="2147483651"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433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286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ED1F75BD-BBD9-43FC-8091-9CE002C87EA0}" type="datetimeFigureOut">
              <a:rPr lang="en-GB"/>
              <a:pPr>
                <a:defRPr/>
              </a:pPr>
              <a:t>16/11/2020</a:t>
            </a:fld>
            <a:endParaRPr lang="en-GB"/>
          </a:p>
        </p:txBody>
      </p:sp>
      <p:sp>
        <p:nvSpPr>
          <p:cNvPr id="286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286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A61687E-D082-42FC-8A82-65DFD498BADA}"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2" r:id="rId2"/>
    <p:sldLayoutId id="2147483671" r:id="rId3"/>
    <p:sldLayoutId id="2147483670" r:id="rId4"/>
    <p:sldLayoutId id="2147483669" r:id="rId5"/>
    <p:sldLayoutId id="2147483668" r:id="rId6"/>
    <p:sldLayoutId id="2147483667" r:id="rId7"/>
    <p:sldLayoutId id="2147483666" r:id="rId8"/>
    <p:sldLayoutId id="2147483665" r:id="rId9"/>
    <p:sldLayoutId id="2147483664" r:id="rId10"/>
    <p:sldLayoutId id="214748366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266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297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A567A46D-866B-413F-8BAD-645650D88CC3}" type="datetimeFigureOut">
              <a:rPr lang="en-GB"/>
              <a:pPr>
                <a:defRPr/>
              </a:pPr>
              <a:t>16/11/2020</a:t>
            </a:fld>
            <a:endParaRPr lang="en-GB"/>
          </a:p>
        </p:txBody>
      </p:sp>
      <p:sp>
        <p:nvSpPr>
          <p:cNvPr id="297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297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B28EE813-1DD7-4FDB-B218-76AEB74C41B4}"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84" r:id="rId1"/>
    <p:sldLayoutId id="2147483683" r:id="rId2"/>
    <p:sldLayoutId id="2147483682" r:id="rId3"/>
    <p:sldLayoutId id="2147483681" r:id="rId4"/>
    <p:sldLayoutId id="2147483680" r:id="rId5"/>
    <p:sldLayoutId id="2147483679" r:id="rId6"/>
    <p:sldLayoutId id="2147483678" r:id="rId7"/>
    <p:sldLayoutId id="2147483677" r:id="rId8"/>
    <p:sldLayoutId id="2147483676" r:id="rId9"/>
    <p:sldLayoutId id="2147483675" r:id="rId10"/>
    <p:sldLayoutId id="214748367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upload.wikimedia.org/wikipedia/commons/5/5e/Bruegel,_Pieter_de_Oude_-_De_val_van_icarus_-_hi_res.jp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uk.wrs.yahoo.com/_ylt=A0WTf2vRC_dNr3EAamRNBQx.;_ylu=X3oDMTBqMmtwczdzBHNlYwN4cGwEcG9zAzEEdnRpZAM-/SIG=138adc4vf/EXP=1308064849/**http:/uk.images.search.yahoo.com/search/images?fr2=xpl&amp;fr=yfp-t-702&amp;p=cyclops"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hyperlink" Target="http://uk.wrs.yahoo.com/_ylt=A0WTf2msC_dNvDoAti1WBQx./SIG=124oe0uo5/EXP=1308064812/**http:/www.artworksstudio.com/images/icarus2.jpg"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1" name="Picture 6" descr="3140feather"/>
          <p:cNvPicPr>
            <a:picLocks noChangeAspect="1" noChangeArrowheads="1"/>
          </p:cNvPicPr>
          <p:nvPr/>
        </p:nvPicPr>
        <p:blipFill>
          <a:blip r:embed="rId3"/>
          <a:srcRect/>
          <a:stretch>
            <a:fillRect/>
          </a:stretch>
        </p:blipFill>
        <p:spPr bwMode="auto">
          <a:xfrm>
            <a:off x="6084888" y="0"/>
            <a:ext cx="3405187" cy="2276475"/>
          </a:xfrm>
          <a:prstGeom prst="rect">
            <a:avLst/>
          </a:prstGeom>
          <a:noFill/>
          <a:ln w="9525">
            <a:noFill/>
            <a:miter lim="800000"/>
            <a:headEnd/>
            <a:tailEnd/>
          </a:ln>
        </p:spPr>
      </p:pic>
      <p:sp>
        <p:nvSpPr>
          <p:cNvPr id="40962" name="Rectangle 2"/>
          <p:cNvSpPr>
            <a:spLocks noGrp="1"/>
          </p:cNvSpPr>
          <p:nvPr>
            <p:ph type="title" idx="4294967295"/>
          </p:nvPr>
        </p:nvSpPr>
        <p:spPr/>
        <p:txBody>
          <a:bodyPr/>
          <a:lstStyle/>
          <a:p>
            <a:r>
              <a:rPr lang="en-GB">
                <a:solidFill>
                  <a:srgbClr val="A10F0F"/>
                </a:solidFill>
              </a:rPr>
              <a:t>Skellig</a:t>
            </a:r>
          </a:p>
        </p:txBody>
      </p:sp>
      <p:sp>
        <p:nvSpPr>
          <p:cNvPr id="40963" name="Rectangle 3"/>
          <p:cNvSpPr>
            <a:spLocks noGrp="1"/>
          </p:cNvSpPr>
          <p:nvPr>
            <p:ph type="body" idx="4294967295"/>
          </p:nvPr>
        </p:nvSpPr>
        <p:spPr>
          <a:xfrm>
            <a:off x="0" y="1557338"/>
            <a:ext cx="8748713" cy="4525962"/>
          </a:xfrm>
        </p:spPr>
        <p:txBody>
          <a:bodyPr/>
          <a:lstStyle/>
          <a:p>
            <a:r>
              <a:rPr lang="en-GB" sz="2800" b="1"/>
              <a:t>Write the date – </a:t>
            </a:r>
            <a:endParaRPr lang="en-GB" sz="2800" b="1" u="sng"/>
          </a:p>
          <a:p>
            <a:r>
              <a:rPr lang="en-GB" sz="2800" b="1"/>
              <a:t>Write the title – </a:t>
            </a:r>
            <a:r>
              <a:rPr lang="en-GB" sz="2800" b="1" u="sng"/>
              <a:t>Context</a:t>
            </a:r>
          </a:p>
          <a:p>
            <a:r>
              <a:rPr lang="en-GB" sz="2800" b="1" u="sng"/>
              <a:t>Underline</a:t>
            </a:r>
            <a:r>
              <a:rPr lang="en-GB" sz="2800" b="1"/>
              <a:t> your title and date</a:t>
            </a:r>
          </a:p>
          <a:p>
            <a:pPr>
              <a:buFontTx/>
              <a:buNone/>
            </a:pPr>
            <a:endParaRPr lang="en-GB" sz="2800" b="1"/>
          </a:p>
          <a:p>
            <a:r>
              <a:rPr lang="en-GB" sz="2800" b="1"/>
              <a:t>Learning Objectives:</a:t>
            </a:r>
          </a:p>
          <a:p>
            <a:pPr eaLnBrk="1" hangingPunct="1">
              <a:spcBef>
                <a:spcPct val="50000"/>
              </a:spcBef>
              <a:buFontTx/>
              <a:buNone/>
            </a:pPr>
            <a:r>
              <a:rPr lang="en-GB" sz="2800">
                <a:solidFill>
                  <a:srgbClr val="A10F0F"/>
                </a:solidFill>
              </a:rPr>
              <a:t>to know the Greek myths David Almond refers to</a:t>
            </a:r>
          </a:p>
          <a:p>
            <a:pPr eaLnBrk="1" hangingPunct="1">
              <a:spcBef>
                <a:spcPct val="50000"/>
              </a:spcBef>
              <a:buFontTx/>
              <a:buNone/>
            </a:pPr>
            <a:r>
              <a:rPr lang="en-GB" sz="2800">
                <a:solidFill>
                  <a:srgbClr val="A10F0F"/>
                </a:solidFill>
              </a:rPr>
              <a:t> to understand how these myths relate to ‘Skellig’</a:t>
            </a:r>
            <a:r>
              <a:rPr lang="en-GB" sz="2800"/>
              <a:t> </a:t>
            </a:r>
          </a:p>
          <a:p>
            <a:pPr eaLnBrk="1" hangingPunct="1">
              <a:spcBef>
                <a:spcPct val="50000"/>
              </a:spcBef>
              <a:buFontTx/>
              <a:buNone/>
            </a:pPr>
            <a:endParaRPr lang="en-GB" sz="2800"/>
          </a:p>
          <a:p>
            <a:pPr eaLnBrk="1" hangingPunct="1">
              <a:spcBef>
                <a:spcPct val="50000"/>
              </a:spcBef>
              <a:buFontTx/>
              <a:buNone/>
            </a:pPr>
            <a:endParaRPr lang="en-GB" sz="2800">
              <a:solidFill>
                <a:srgbClr val="A10F0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idx="4294967295"/>
          </p:nvPr>
        </p:nvSpPr>
        <p:spPr>
          <a:xfrm>
            <a:off x="468313" y="188913"/>
            <a:ext cx="6059487" cy="1143000"/>
          </a:xfrm>
        </p:spPr>
        <p:txBody>
          <a:bodyPr/>
          <a:lstStyle/>
          <a:p>
            <a:r>
              <a:rPr lang="en-GB"/>
              <a:t>Starter</a:t>
            </a:r>
          </a:p>
        </p:txBody>
      </p:sp>
      <p:sp>
        <p:nvSpPr>
          <p:cNvPr id="43010" name="Content Placeholder 2"/>
          <p:cNvSpPr>
            <a:spLocks noGrp="1"/>
          </p:cNvSpPr>
          <p:nvPr>
            <p:ph idx="4294967295"/>
          </p:nvPr>
        </p:nvSpPr>
        <p:spPr>
          <a:xfrm>
            <a:off x="0" y="1196975"/>
            <a:ext cx="6526213" cy="4525963"/>
          </a:xfrm>
        </p:spPr>
        <p:txBody>
          <a:bodyPr/>
          <a:lstStyle/>
          <a:p>
            <a:endParaRPr lang="en-GB" sz="2000" b="1" i="1">
              <a:solidFill>
                <a:srgbClr val="A10F0F"/>
              </a:solidFill>
            </a:endParaRPr>
          </a:p>
          <a:p>
            <a:r>
              <a:rPr lang="en-GB" sz="2800" b="1" i="1"/>
              <a:t>Look at the following painting</a:t>
            </a:r>
          </a:p>
          <a:p>
            <a:endParaRPr lang="en-GB" sz="2800" b="1" i="1"/>
          </a:p>
          <a:p>
            <a:r>
              <a:rPr lang="en-GB" sz="2800" b="1" i="1"/>
              <a:t>Write down three things you notice about this painting.</a:t>
            </a:r>
          </a:p>
          <a:p>
            <a:endParaRPr lang="en-GB" sz="2800" b="1" i="1"/>
          </a:p>
          <a:p>
            <a:r>
              <a:rPr lang="en-GB" sz="2800" b="1" i="1"/>
              <a:t>Look at the details</a:t>
            </a:r>
            <a:endParaRPr lang="en-US" sz="2800" i="1"/>
          </a:p>
          <a:p>
            <a:r>
              <a:rPr lang="en-GB" sz="2800" i="1"/>
              <a:t>(Does anything remind you of ‘Skellig’?</a:t>
            </a:r>
          </a:p>
          <a:p>
            <a:endParaRPr lang="en-GB" sz="2800" b="1"/>
          </a:p>
          <a:p>
            <a:endParaRPr lang="en-GB" sz="2800" i="1">
              <a:solidFill>
                <a:srgbClr val="A10F0F"/>
              </a:solidFill>
            </a:endParaRPr>
          </a:p>
        </p:txBody>
      </p:sp>
      <p:sp>
        <p:nvSpPr>
          <p:cNvPr id="43011" name="Text Box 5"/>
          <p:cNvSpPr txBox="1">
            <a:spLocks noChangeArrowheads="1"/>
          </p:cNvSpPr>
          <p:nvPr/>
        </p:nvSpPr>
        <p:spPr bwMode="auto">
          <a:xfrm>
            <a:off x="6804025" y="0"/>
            <a:ext cx="2484438" cy="2017713"/>
          </a:xfrm>
          <a:prstGeom prst="rect">
            <a:avLst/>
          </a:prstGeom>
          <a:noFill/>
          <a:ln w="9525">
            <a:noFill/>
            <a:miter lim="800000"/>
            <a:headEnd/>
            <a:tailEnd/>
          </a:ln>
        </p:spPr>
        <p:txBody>
          <a:bodyPr>
            <a:spAutoFit/>
          </a:bodyPr>
          <a:lstStyle/>
          <a:p>
            <a:pPr>
              <a:spcBef>
                <a:spcPct val="50000"/>
              </a:spcBef>
            </a:pPr>
            <a:endParaRPr lang="en-GB"/>
          </a:p>
          <a:p>
            <a:pPr>
              <a:spcBef>
                <a:spcPct val="50000"/>
              </a:spcBef>
            </a:pPr>
            <a:endParaRPr lang="en-GB"/>
          </a:p>
          <a:p>
            <a:pPr>
              <a:spcBef>
                <a:spcPct val="50000"/>
              </a:spcBef>
            </a:pPr>
            <a:endParaRPr lang="en-GB"/>
          </a:p>
          <a:p>
            <a:pPr>
              <a:spcBef>
                <a:spcPct val="50000"/>
              </a:spcBef>
            </a:pPr>
            <a:endParaRPr lang="en-GB"/>
          </a:p>
          <a:p>
            <a:pPr>
              <a:spcBef>
                <a:spcPct val="50000"/>
              </a:spcBef>
            </a:pPr>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p:cNvSpPr>
          <p:nvPr>
            <p:ph type="title"/>
          </p:nvPr>
        </p:nvSpPr>
        <p:spPr/>
        <p:txBody>
          <a:bodyPr/>
          <a:lstStyle/>
          <a:p>
            <a:endParaRPr lang="en-GB"/>
          </a:p>
        </p:txBody>
      </p:sp>
      <p:sp>
        <p:nvSpPr>
          <p:cNvPr id="45058" name="Rectangle 3"/>
          <p:cNvSpPr>
            <a:spLocks noGrp="1"/>
          </p:cNvSpPr>
          <p:nvPr>
            <p:ph type="body" idx="1"/>
          </p:nvPr>
        </p:nvSpPr>
        <p:spPr/>
        <p:txBody>
          <a:bodyPr/>
          <a:lstStyle/>
          <a:p>
            <a:endParaRPr lang="en-GB"/>
          </a:p>
        </p:txBody>
      </p:sp>
      <p:pic>
        <p:nvPicPr>
          <p:cNvPr id="45059" name="Picture 5" descr="File:Bruegel, Pieter de Oude - De val van icarus - hi res.jpg">
            <a:hlinkClick r:id="rId2"/>
          </p:cNvPr>
          <p:cNvPicPr>
            <a:picLocks noChangeAspect="1" noChangeArrowheads="1"/>
          </p:cNvPicPr>
          <p:nvPr/>
        </p:nvPicPr>
        <p:blipFill>
          <a:blip r:embed="rId3"/>
          <a:srcRect/>
          <a:stretch>
            <a:fillRect/>
          </a:stretch>
        </p:blipFill>
        <p:spPr bwMode="auto">
          <a:xfrm>
            <a:off x="0" y="188913"/>
            <a:ext cx="9144000" cy="603567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idx="4294967295"/>
          </p:nvPr>
        </p:nvSpPr>
        <p:spPr>
          <a:xfrm>
            <a:off x="468313" y="188913"/>
            <a:ext cx="6059487" cy="1143000"/>
          </a:xfrm>
        </p:spPr>
        <p:txBody>
          <a:bodyPr/>
          <a:lstStyle/>
          <a:p>
            <a:r>
              <a:rPr lang="en-GB"/>
              <a:t>Group Task</a:t>
            </a:r>
          </a:p>
        </p:txBody>
      </p:sp>
      <p:sp>
        <p:nvSpPr>
          <p:cNvPr id="48130" name="Content Placeholder 2"/>
          <p:cNvSpPr>
            <a:spLocks noGrp="1"/>
          </p:cNvSpPr>
          <p:nvPr>
            <p:ph idx="4294967295"/>
          </p:nvPr>
        </p:nvSpPr>
        <p:spPr>
          <a:xfrm>
            <a:off x="0" y="1052513"/>
            <a:ext cx="6526213" cy="4525962"/>
          </a:xfrm>
        </p:spPr>
        <p:txBody>
          <a:bodyPr/>
          <a:lstStyle/>
          <a:p>
            <a:endParaRPr lang="en-GB" b="1" i="1">
              <a:solidFill>
                <a:srgbClr val="A10F0F"/>
              </a:solidFill>
            </a:endParaRPr>
          </a:p>
          <a:p>
            <a:r>
              <a:rPr lang="en-GB" sz="2800" b="1"/>
              <a:t>Open your books to </a:t>
            </a:r>
            <a:r>
              <a:rPr lang="en-GB" sz="2800" b="1">
                <a:solidFill>
                  <a:srgbClr val="A10F0F"/>
                </a:solidFill>
              </a:rPr>
              <a:t>Chapter 11</a:t>
            </a:r>
            <a:endParaRPr lang="en-GB" sz="2800" i="1">
              <a:solidFill>
                <a:srgbClr val="A10F0F"/>
              </a:solidFill>
            </a:endParaRPr>
          </a:p>
          <a:p>
            <a:pPr>
              <a:buFont typeface="Arial" charset="0"/>
              <a:buNone/>
            </a:pPr>
            <a:endParaRPr lang="en-GB" sz="2800" i="1">
              <a:solidFill>
                <a:srgbClr val="A10F0F"/>
              </a:solidFill>
            </a:endParaRPr>
          </a:p>
          <a:p>
            <a:r>
              <a:rPr lang="en-GB" sz="2800" b="1" i="1"/>
              <a:t>What has happened so far?</a:t>
            </a:r>
          </a:p>
          <a:p>
            <a:endParaRPr lang="en-GB" sz="2800" i="1">
              <a:solidFill>
                <a:srgbClr val="A10F0F"/>
              </a:solidFill>
            </a:endParaRPr>
          </a:p>
        </p:txBody>
      </p:sp>
      <p:sp>
        <p:nvSpPr>
          <p:cNvPr id="48131" name="Text Box 5"/>
          <p:cNvSpPr txBox="1">
            <a:spLocks noChangeArrowheads="1"/>
          </p:cNvSpPr>
          <p:nvPr/>
        </p:nvSpPr>
        <p:spPr bwMode="auto">
          <a:xfrm>
            <a:off x="6804025" y="0"/>
            <a:ext cx="2484438" cy="2017713"/>
          </a:xfrm>
          <a:prstGeom prst="rect">
            <a:avLst/>
          </a:prstGeom>
          <a:noFill/>
          <a:ln w="9525">
            <a:noFill/>
            <a:miter lim="800000"/>
            <a:headEnd/>
            <a:tailEnd/>
          </a:ln>
        </p:spPr>
        <p:txBody>
          <a:bodyPr>
            <a:spAutoFit/>
          </a:bodyPr>
          <a:lstStyle/>
          <a:p>
            <a:pPr>
              <a:spcBef>
                <a:spcPct val="50000"/>
              </a:spcBef>
            </a:pPr>
            <a:endParaRPr lang="en-GB"/>
          </a:p>
          <a:p>
            <a:pPr>
              <a:spcBef>
                <a:spcPct val="50000"/>
              </a:spcBef>
            </a:pPr>
            <a:endParaRPr lang="en-GB"/>
          </a:p>
          <a:p>
            <a:pPr>
              <a:spcBef>
                <a:spcPct val="50000"/>
              </a:spcBef>
            </a:pPr>
            <a:endParaRPr lang="en-GB"/>
          </a:p>
          <a:p>
            <a:pPr>
              <a:spcBef>
                <a:spcPct val="50000"/>
              </a:spcBef>
            </a:pPr>
            <a:endParaRPr lang="en-GB"/>
          </a:p>
          <a:p>
            <a:pPr>
              <a:spcBef>
                <a:spcPct val="50000"/>
              </a:spcBef>
            </a:pPr>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idx="4294967295"/>
          </p:nvPr>
        </p:nvSpPr>
        <p:spPr>
          <a:xfrm>
            <a:off x="468313" y="188913"/>
            <a:ext cx="6059487" cy="1143000"/>
          </a:xfrm>
        </p:spPr>
        <p:txBody>
          <a:bodyPr/>
          <a:lstStyle/>
          <a:p>
            <a:r>
              <a:rPr lang="en-GB"/>
              <a:t>Polyphemus</a:t>
            </a:r>
          </a:p>
        </p:txBody>
      </p:sp>
      <p:sp>
        <p:nvSpPr>
          <p:cNvPr id="50178" name="Content Placeholder 2"/>
          <p:cNvSpPr>
            <a:spLocks noGrp="1"/>
          </p:cNvSpPr>
          <p:nvPr>
            <p:ph idx="4294967295"/>
          </p:nvPr>
        </p:nvSpPr>
        <p:spPr>
          <a:xfrm>
            <a:off x="0" y="404813"/>
            <a:ext cx="6526213" cy="4525962"/>
          </a:xfrm>
        </p:spPr>
        <p:txBody>
          <a:bodyPr/>
          <a:lstStyle/>
          <a:p>
            <a:endParaRPr lang="en-GB" b="1" i="1">
              <a:solidFill>
                <a:srgbClr val="A10F0F"/>
              </a:solidFill>
            </a:endParaRPr>
          </a:p>
          <a:p>
            <a:r>
              <a:rPr lang="en-GB" sz="2000" b="1"/>
              <a:t>Polyphemus was a mythological cyclops, a giant who lived alone in a cave. His father was the god of the sea, Poseidon. </a:t>
            </a:r>
          </a:p>
          <a:p>
            <a:r>
              <a:rPr lang="en-GB" sz="2000" b="1"/>
              <a:t>Due to a serious storm, a heroic warrior, Oddyseus and his twelve ships were captured by Polyphemus and were unable to escape</a:t>
            </a:r>
          </a:p>
          <a:p>
            <a:r>
              <a:rPr lang="en-GB" sz="2000" b="1"/>
              <a:t>Eventually they worked together and blinded him with a wooden stake. While they were escaping, however, Odysseus foolishly told Polyphemus his identity, and Polyphemus told his father, Poseidon, who had blinded him. </a:t>
            </a:r>
            <a:endParaRPr lang="en-GB" sz="2000" i="1"/>
          </a:p>
          <a:p>
            <a:endParaRPr lang="en-GB" sz="2000" i="1"/>
          </a:p>
          <a:p>
            <a:endParaRPr lang="en-GB" sz="2800" b="1"/>
          </a:p>
          <a:p>
            <a:endParaRPr lang="en-GB" sz="2800" i="1">
              <a:solidFill>
                <a:srgbClr val="A10F0F"/>
              </a:solidFill>
            </a:endParaRPr>
          </a:p>
        </p:txBody>
      </p:sp>
      <p:sp>
        <p:nvSpPr>
          <p:cNvPr id="50179" name="Text Box 5"/>
          <p:cNvSpPr txBox="1">
            <a:spLocks noChangeArrowheads="1"/>
          </p:cNvSpPr>
          <p:nvPr/>
        </p:nvSpPr>
        <p:spPr bwMode="auto">
          <a:xfrm>
            <a:off x="6804025" y="0"/>
            <a:ext cx="2484438" cy="2017713"/>
          </a:xfrm>
          <a:prstGeom prst="rect">
            <a:avLst/>
          </a:prstGeom>
          <a:noFill/>
          <a:ln w="9525">
            <a:noFill/>
            <a:miter lim="800000"/>
            <a:headEnd/>
            <a:tailEnd/>
          </a:ln>
        </p:spPr>
        <p:txBody>
          <a:bodyPr>
            <a:spAutoFit/>
          </a:bodyPr>
          <a:lstStyle/>
          <a:p>
            <a:pPr>
              <a:spcBef>
                <a:spcPct val="50000"/>
              </a:spcBef>
            </a:pPr>
            <a:endParaRPr lang="en-GB"/>
          </a:p>
          <a:p>
            <a:pPr>
              <a:spcBef>
                <a:spcPct val="50000"/>
              </a:spcBef>
            </a:pPr>
            <a:endParaRPr lang="en-GB"/>
          </a:p>
          <a:p>
            <a:pPr>
              <a:spcBef>
                <a:spcPct val="50000"/>
              </a:spcBef>
            </a:pPr>
            <a:endParaRPr lang="en-GB"/>
          </a:p>
          <a:p>
            <a:pPr>
              <a:spcBef>
                <a:spcPct val="50000"/>
              </a:spcBef>
            </a:pPr>
            <a:endParaRPr lang="en-GB"/>
          </a:p>
          <a:p>
            <a:pPr>
              <a:spcBef>
                <a:spcPct val="50000"/>
              </a:spcBef>
            </a:pPr>
            <a:endParaRPr lang="en-GB"/>
          </a:p>
        </p:txBody>
      </p:sp>
      <p:pic>
        <p:nvPicPr>
          <p:cNvPr id="50180" name="Picture 6" descr="cyclops">
            <a:hlinkClick r:id="rId3" tooltip="http://www.polsonmiddleschool.org/media/documents/NadeauC.ppt"/>
          </p:cNvPr>
          <p:cNvPicPr>
            <a:picLocks noChangeAspect="1" noChangeArrowheads="1"/>
          </p:cNvPicPr>
          <p:nvPr/>
        </p:nvPicPr>
        <p:blipFill>
          <a:blip r:embed="rId4"/>
          <a:srcRect/>
          <a:stretch>
            <a:fillRect/>
          </a:stretch>
        </p:blipFill>
        <p:spPr bwMode="auto">
          <a:xfrm>
            <a:off x="3779838" y="4149725"/>
            <a:ext cx="2592387" cy="1944688"/>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idx="4294967295"/>
          </p:nvPr>
        </p:nvSpPr>
        <p:spPr>
          <a:xfrm>
            <a:off x="468313" y="188913"/>
            <a:ext cx="6059487" cy="1143000"/>
          </a:xfrm>
        </p:spPr>
        <p:txBody>
          <a:bodyPr/>
          <a:lstStyle/>
          <a:p>
            <a:r>
              <a:rPr lang="en-GB"/>
              <a:t>Icarus</a:t>
            </a:r>
          </a:p>
        </p:txBody>
      </p:sp>
      <p:sp>
        <p:nvSpPr>
          <p:cNvPr id="52226" name="Content Placeholder 2"/>
          <p:cNvSpPr>
            <a:spLocks noGrp="1"/>
          </p:cNvSpPr>
          <p:nvPr>
            <p:ph idx="4294967295"/>
          </p:nvPr>
        </p:nvSpPr>
        <p:spPr>
          <a:xfrm>
            <a:off x="0" y="549275"/>
            <a:ext cx="6526213" cy="4525963"/>
          </a:xfrm>
        </p:spPr>
        <p:txBody>
          <a:bodyPr/>
          <a:lstStyle/>
          <a:p>
            <a:pPr>
              <a:buFont typeface="Arial" charset="0"/>
              <a:buNone/>
            </a:pPr>
            <a:endParaRPr lang="en-GB" sz="2000" b="1" i="1">
              <a:solidFill>
                <a:srgbClr val="A10F0F"/>
              </a:solidFill>
            </a:endParaRPr>
          </a:p>
          <a:p>
            <a:r>
              <a:rPr lang="en-GB" sz="1800" b="1"/>
              <a:t>Icarus's father, Daedalus, a talented and remarkable craftsman from Athens, attempted to escape from Crete, where he and his son were imprisoned at the hands of King Minos, the king for whom he had built the Labyrinth to imprison the Minotaur (half man, half bull). He was exiled because he gave Minos' daughter a ball of string in order to help Theseus, the enemy of Minos, survive the Labyrinth and defeat the Minotaur.</a:t>
            </a:r>
          </a:p>
          <a:p>
            <a:r>
              <a:rPr lang="en-GB" sz="1800" b="1"/>
              <a:t>Daedalus fashioned two pairs of wings out of wax and feathers for himself and his son. Before they took off from the island, Daedalus warned his son not to fly too close to the sun, nor too close to the sea. Overcome by the giddiness that flying lent him, Icarus soared through the sky curiously, but in the process he came too close to the sun, which melted the wax. Icarus kept flapping his wings but soon realized that he had no feathers left and that he was only flapping his bare arms. And so, Icarus fell into the sea in the area which bears his name, the Icarian Sea near Icaria.</a:t>
            </a:r>
            <a:r>
              <a:rPr lang="en-GB" sz="1800"/>
              <a:t>]</a:t>
            </a:r>
            <a:r>
              <a:rPr lang="en-GB" sz="1800" b="1"/>
              <a:t> It also has been said he flew too close to the sea and the feathers got wet, no longer working due to added weight.</a:t>
            </a:r>
            <a:endParaRPr lang="en-GB" sz="1800" i="1"/>
          </a:p>
          <a:p>
            <a:endParaRPr lang="en-GB" sz="1800" b="1"/>
          </a:p>
          <a:p>
            <a:endParaRPr lang="en-GB" sz="2000" i="1">
              <a:solidFill>
                <a:srgbClr val="A10F0F"/>
              </a:solidFill>
            </a:endParaRPr>
          </a:p>
        </p:txBody>
      </p:sp>
      <p:sp>
        <p:nvSpPr>
          <p:cNvPr id="52227" name="Text Box 5"/>
          <p:cNvSpPr txBox="1">
            <a:spLocks noChangeArrowheads="1"/>
          </p:cNvSpPr>
          <p:nvPr/>
        </p:nvSpPr>
        <p:spPr bwMode="auto">
          <a:xfrm>
            <a:off x="6804025" y="0"/>
            <a:ext cx="2484438" cy="2017713"/>
          </a:xfrm>
          <a:prstGeom prst="rect">
            <a:avLst/>
          </a:prstGeom>
          <a:noFill/>
          <a:ln w="9525">
            <a:noFill/>
            <a:miter lim="800000"/>
            <a:headEnd/>
            <a:tailEnd/>
          </a:ln>
        </p:spPr>
        <p:txBody>
          <a:bodyPr>
            <a:spAutoFit/>
          </a:bodyPr>
          <a:lstStyle/>
          <a:p>
            <a:pPr>
              <a:spcBef>
                <a:spcPct val="50000"/>
              </a:spcBef>
            </a:pPr>
            <a:endParaRPr lang="en-GB"/>
          </a:p>
          <a:p>
            <a:pPr>
              <a:spcBef>
                <a:spcPct val="50000"/>
              </a:spcBef>
            </a:pPr>
            <a:endParaRPr lang="en-GB"/>
          </a:p>
          <a:p>
            <a:pPr>
              <a:spcBef>
                <a:spcPct val="50000"/>
              </a:spcBef>
            </a:pPr>
            <a:endParaRPr lang="en-GB"/>
          </a:p>
          <a:p>
            <a:pPr>
              <a:spcBef>
                <a:spcPct val="50000"/>
              </a:spcBef>
            </a:pPr>
            <a:endParaRPr lang="en-GB"/>
          </a:p>
          <a:p>
            <a:pPr>
              <a:spcBef>
                <a:spcPct val="50000"/>
              </a:spcBef>
            </a:pPr>
            <a:endParaRPr lang="en-GB"/>
          </a:p>
        </p:txBody>
      </p:sp>
      <p:pic>
        <p:nvPicPr>
          <p:cNvPr id="52228" name="Picture 6" descr="View Image">
            <a:hlinkClick r:id="rId3"/>
          </p:cNvPr>
          <p:cNvPicPr>
            <a:picLocks noChangeAspect="1" noChangeArrowheads="1"/>
          </p:cNvPicPr>
          <p:nvPr/>
        </p:nvPicPr>
        <p:blipFill>
          <a:blip r:embed="rId4"/>
          <a:srcRect/>
          <a:stretch>
            <a:fillRect/>
          </a:stretch>
        </p:blipFill>
        <p:spPr bwMode="auto">
          <a:xfrm>
            <a:off x="6732588" y="3716338"/>
            <a:ext cx="1847850" cy="238125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ext Box 14"/>
          <p:cNvSpPr txBox="1">
            <a:spLocks noChangeArrowheads="1"/>
          </p:cNvSpPr>
          <p:nvPr/>
        </p:nvSpPr>
        <p:spPr bwMode="auto">
          <a:xfrm>
            <a:off x="0" y="0"/>
            <a:ext cx="2881313" cy="650875"/>
          </a:xfrm>
          <a:prstGeom prst="rect">
            <a:avLst/>
          </a:prstGeom>
          <a:solidFill>
            <a:srgbClr val="FFCC00"/>
          </a:solidFill>
          <a:ln w="9525">
            <a:solidFill>
              <a:schemeClr val="tx1"/>
            </a:solidFill>
            <a:miter lim="800000"/>
            <a:headEnd/>
            <a:tailEnd/>
          </a:ln>
        </p:spPr>
        <p:txBody>
          <a:bodyPr>
            <a:spAutoFit/>
          </a:bodyPr>
          <a:lstStyle/>
          <a:p>
            <a:pPr>
              <a:spcBef>
                <a:spcPct val="50000"/>
              </a:spcBef>
            </a:pPr>
            <a:r>
              <a:rPr lang="en-GB" b="1"/>
              <a:t>HELP</a:t>
            </a:r>
            <a:r>
              <a:rPr lang="en-GB"/>
              <a:t>: ask the person next to you</a:t>
            </a:r>
          </a:p>
        </p:txBody>
      </p:sp>
      <p:sp>
        <p:nvSpPr>
          <p:cNvPr id="54274" name="Text Box 14"/>
          <p:cNvSpPr txBox="1">
            <a:spLocks noChangeArrowheads="1"/>
          </p:cNvSpPr>
          <p:nvPr/>
        </p:nvSpPr>
        <p:spPr bwMode="auto">
          <a:xfrm>
            <a:off x="4716463" y="4724400"/>
            <a:ext cx="2881312" cy="925513"/>
          </a:xfrm>
          <a:prstGeom prst="rect">
            <a:avLst/>
          </a:prstGeom>
          <a:solidFill>
            <a:srgbClr val="FF0000"/>
          </a:solidFill>
          <a:ln w="9525">
            <a:solidFill>
              <a:schemeClr val="tx1"/>
            </a:solidFill>
            <a:miter lim="800000"/>
            <a:headEnd/>
            <a:tailEnd/>
          </a:ln>
        </p:spPr>
        <p:txBody>
          <a:bodyPr>
            <a:spAutoFit/>
          </a:bodyPr>
          <a:lstStyle/>
          <a:p>
            <a:pPr>
              <a:spcBef>
                <a:spcPct val="50000"/>
              </a:spcBef>
            </a:pPr>
            <a:r>
              <a:rPr lang="en-GB" b="1"/>
              <a:t>CHALLENGE</a:t>
            </a:r>
            <a:r>
              <a:rPr lang="en-GB"/>
              <a:t>: Use details from the stories of Polyphemus and Icarus</a:t>
            </a:r>
          </a:p>
        </p:txBody>
      </p:sp>
      <p:sp>
        <p:nvSpPr>
          <p:cNvPr id="54275" name="Rectangle 2"/>
          <p:cNvSpPr>
            <a:spLocks noGrp="1"/>
          </p:cNvSpPr>
          <p:nvPr>
            <p:ph type="title" idx="4294967295"/>
          </p:nvPr>
        </p:nvSpPr>
        <p:spPr>
          <a:xfrm>
            <a:off x="468313" y="188913"/>
            <a:ext cx="8229600" cy="1143000"/>
          </a:xfrm>
        </p:spPr>
        <p:txBody>
          <a:bodyPr/>
          <a:lstStyle/>
          <a:p>
            <a:r>
              <a:rPr lang="en-GB"/>
              <a:t>Individual Task</a:t>
            </a:r>
          </a:p>
        </p:txBody>
      </p:sp>
      <p:sp>
        <p:nvSpPr>
          <p:cNvPr id="2" name="Rectangle 3"/>
          <p:cNvSpPr>
            <a:spLocks noChangeArrowheads="1"/>
          </p:cNvSpPr>
          <p:nvPr/>
        </p:nvSpPr>
        <p:spPr bwMode="auto">
          <a:xfrm>
            <a:off x="1008063" y="5800725"/>
            <a:ext cx="6659562" cy="252413"/>
          </a:xfrm>
          <a:prstGeom prst="rect">
            <a:avLst/>
          </a:prstGeom>
          <a:gradFill rotWithShape="1">
            <a:gsLst>
              <a:gs pos="0">
                <a:srgbClr val="FFFF66"/>
              </a:gs>
              <a:gs pos="100000">
                <a:srgbClr val="FF3300"/>
              </a:gs>
            </a:gsLst>
            <a:lin ang="0" scaled="1"/>
          </a:gradFill>
          <a:ln w="28575">
            <a:noFill/>
            <a:miter lim="800000"/>
            <a:headEnd/>
            <a:tailEnd/>
          </a:ln>
        </p:spPr>
        <p:txBody>
          <a:bodyPr wrap="none" anchor="ctr"/>
          <a:lstStyle/>
          <a:p>
            <a:endParaRPr lang="en-GB"/>
          </a:p>
        </p:txBody>
      </p:sp>
      <p:sp>
        <p:nvSpPr>
          <p:cNvPr id="54277" name="Rectangle 4"/>
          <p:cNvSpPr>
            <a:spLocks noChangeArrowheads="1"/>
          </p:cNvSpPr>
          <p:nvPr/>
        </p:nvSpPr>
        <p:spPr bwMode="auto">
          <a:xfrm>
            <a:off x="1008063" y="5800725"/>
            <a:ext cx="6659562" cy="252413"/>
          </a:xfrm>
          <a:prstGeom prst="rect">
            <a:avLst/>
          </a:prstGeom>
          <a:noFill/>
          <a:ln w="28575">
            <a:solidFill>
              <a:schemeClr val="tx1"/>
            </a:solidFill>
            <a:miter lim="800000"/>
            <a:headEnd/>
            <a:tailEnd/>
          </a:ln>
        </p:spPr>
        <p:txBody>
          <a:bodyPr wrap="none" anchor="ctr"/>
          <a:lstStyle/>
          <a:p>
            <a:endParaRPr lang="en-GB"/>
          </a:p>
        </p:txBody>
      </p:sp>
      <p:sp>
        <p:nvSpPr>
          <p:cNvPr id="3" name="Text Box 5"/>
          <p:cNvSpPr txBox="1">
            <a:spLocks noChangeArrowheads="1"/>
          </p:cNvSpPr>
          <p:nvPr/>
        </p:nvSpPr>
        <p:spPr bwMode="auto">
          <a:xfrm>
            <a:off x="3881438" y="4652963"/>
            <a:ext cx="1270000" cy="823912"/>
          </a:xfrm>
          <a:prstGeom prst="rect">
            <a:avLst/>
          </a:prstGeom>
          <a:noFill/>
          <a:ln w="9525">
            <a:noFill/>
            <a:miter lim="800000"/>
            <a:headEnd/>
            <a:tailEnd/>
          </a:ln>
        </p:spPr>
        <p:txBody>
          <a:bodyPr wrap="none">
            <a:spAutoFit/>
          </a:bodyPr>
          <a:lstStyle/>
          <a:p>
            <a:r>
              <a:rPr lang="en-GB" sz="4800">
                <a:cs typeface="Arial" charset="0"/>
              </a:rPr>
              <a:t>End</a:t>
            </a:r>
          </a:p>
        </p:txBody>
      </p:sp>
      <p:sp>
        <p:nvSpPr>
          <p:cNvPr id="54279" name="Content Placeholder 2"/>
          <p:cNvSpPr>
            <a:spLocks/>
          </p:cNvSpPr>
          <p:nvPr/>
        </p:nvSpPr>
        <p:spPr bwMode="auto">
          <a:xfrm>
            <a:off x="323850" y="1196975"/>
            <a:ext cx="5688013" cy="4525963"/>
          </a:xfrm>
          <a:prstGeom prst="rect">
            <a:avLst/>
          </a:prstGeom>
          <a:noFill/>
          <a:ln w="9525">
            <a:noFill/>
            <a:miter lim="800000"/>
            <a:headEnd/>
            <a:tailEnd/>
          </a:ln>
        </p:spPr>
        <p:txBody>
          <a:bodyPr/>
          <a:lstStyle/>
          <a:p>
            <a:pPr marL="342900" indent="-342900"/>
            <a:r>
              <a:rPr lang="en-GB" sz="2400" b="1">
                <a:latin typeface="Calibri" pitchFamily="34" charset="0"/>
              </a:rPr>
              <a:t>Answer the following questions in your exercise books in full sentences:</a:t>
            </a:r>
          </a:p>
          <a:p>
            <a:pPr marL="342900" indent="-342900">
              <a:buFontTx/>
              <a:buAutoNum type="arabicPeriod"/>
            </a:pPr>
            <a:r>
              <a:rPr lang="en-GB" sz="2400">
                <a:latin typeface="Calibri" pitchFamily="34" charset="0"/>
              </a:rPr>
              <a:t>Why do you think David Almond includes the story of Polyphemus in the novel? How does it relate to the story in Skellig?</a:t>
            </a:r>
          </a:p>
          <a:p>
            <a:pPr marL="342900" indent="-342900">
              <a:buFontTx/>
              <a:buAutoNum type="arabicPeriod"/>
            </a:pPr>
            <a:r>
              <a:rPr lang="en-GB" sz="2400">
                <a:latin typeface="Calibri" pitchFamily="34" charset="0"/>
              </a:rPr>
              <a:t>Why do you think David Almond includes the story of Icarus in the novel? How does it relate to the story in Skellig?</a:t>
            </a:r>
          </a:p>
          <a:p>
            <a:pPr marL="342900" indent="-342900">
              <a:buFontTx/>
              <a:buAutoNum type="arabicPeriod"/>
            </a:pPr>
            <a:r>
              <a:rPr lang="en-GB" sz="2400">
                <a:latin typeface="Calibri" pitchFamily="34" charset="0"/>
              </a:rPr>
              <a:t>Why do you think Michael asks his mother about shoulder blades?</a:t>
            </a:r>
            <a:endParaRPr lang="en-GB" sz="2400" i="1">
              <a:latin typeface="Calibri" pitchFamily="34" charset="0"/>
            </a:endParaRPr>
          </a:p>
          <a:p>
            <a:pPr marL="342900" indent="-342900" eaLnBrk="0" hangingPunct="0">
              <a:spcBef>
                <a:spcPct val="20000"/>
              </a:spcBef>
              <a:buFont typeface="Arial" charset="0"/>
              <a:buNone/>
            </a:pPr>
            <a:r>
              <a:rPr lang="en-GB" sz="2400" b="1">
                <a:latin typeface="Calibri" pitchFamily="34" charset="0"/>
              </a:rPr>
              <a:t>You have </a:t>
            </a:r>
            <a:r>
              <a:rPr lang="en-GB" sz="2400" b="1">
                <a:solidFill>
                  <a:srgbClr val="A10F0F"/>
                </a:solidFill>
                <a:latin typeface="Calibri" pitchFamily="34" charset="0"/>
              </a:rPr>
              <a:t>10mins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600000"/>
                                        <p:tgtEl>
                                          <p:spTgt spid="2"/>
                                        </p:tgtEl>
                                      </p:cBhvr>
                                    </p:animEffect>
                                  </p:childTnLst>
                                </p:cTn>
                              </p:par>
                            </p:childTnLst>
                          </p:cTn>
                        </p:par>
                        <p:par>
                          <p:cTn id="8" fill="hold">
                            <p:stCondLst>
                              <p:cond delay="600000"/>
                            </p:stCondLst>
                            <p:childTnLst>
                              <p:par>
                                <p:cTn id="9" presetID="1"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childTnLst>
                                  <p:subTnLst>
                                    <p:audio>
                                      <p:cMediaNode vol="100000">
                                        <p:cTn display="0" masterRel="sameClick">
                                          <p:stCondLst>
                                            <p:cond evt="begin" delay="0">
                                              <p:tn val="9"/>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idx="4294967295"/>
          </p:nvPr>
        </p:nvSpPr>
        <p:spPr>
          <a:xfrm>
            <a:off x="468313" y="188913"/>
            <a:ext cx="6059487" cy="1143000"/>
          </a:xfrm>
        </p:spPr>
        <p:txBody>
          <a:bodyPr/>
          <a:lstStyle/>
          <a:p>
            <a:r>
              <a:rPr lang="en-GB"/>
              <a:t>Plenary</a:t>
            </a:r>
          </a:p>
        </p:txBody>
      </p:sp>
      <p:sp>
        <p:nvSpPr>
          <p:cNvPr id="51202" name="Content Placeholder 2"/>
          <p:cNvSpPr>
            <a:spLocks noGrp="1"/>
          </p:cNvSpPr>
          <p:nvPr>
            <p:ph idx="4294967295"/>
          </p:nvPr>
        </p:nvSpPr>
        <p:spPr>
          <a:xfrm>
            <a:off x="0" y="1052513"/>
            <a:ext cx="6526213" cy="4525962"/>
          </a:xfrm>
        </p:spPr>
        <p:txBody>
          <a:bodyPr/>
          <a:lstStyle/>
          <a:p>
            <a:r>
              <a:rPr lang="en-GB" sz="2400" b="1" i="1">
                <a:solidFill>
                  <a:srgbClr val="A10F0F"/>
                </a:solidFill>
              </a:rPr>
              <a:t>In pairs, you will have either a wing or an eye</a:t>
            </a:r>
          </a:p>
          <a:p>
            <a:endParaRPr lang="en-GB" sz="2400" b="1" i="1">
              <a:solidFill>
                <a:srgbClr val="A10F0F"/>
              </a:solidFill>
            </a:endParaRPr>
          </a:p>
          <a:p>
            <a:r>
              <a:rPr lang="en-GB" sz="2400" i="1">
                <a:solidFill>
                  <a:srgbClr val="A10F0F"/>
                </a:solidFill>
              </a:rPr>
              <a:t>In the wing write everything you have learnt about Icarus</a:t>
            </a:r>
          </a:p>
          <a:p>
            <a:endParaRPr lang="en-GB" sz="2400" i="1">
              <a:solidFill>
                <a:srgbClr val="A10F0F"/>
              </a:solidFill>
            </a:endParaRPr>
          </a:p>
          <a:p>
            <a:r>
              <a:rPr lang="en-GB" sz="2400" i="1">
                <a:solidFill>
                  <a:srgbClr val="A10F0F"/>
                </a:solidFill>
              </a:rPr>
              <a:t>In the eye write everything you have learnt about Polyphemus</a:t>
            </a:r>
          </a:p>
          <a:p>
            <a:endParaRPr lang="en-GB" sz="2400" i="1">
              <a:solidFill>
                <a:srgbClr val="A10F0F"/>
              </a:solidFill>
            </a:endParaRPr>
          </a:p>
          <a:p>
            <a:r>
              <a:rPr lang="en-GB" sz="2400" b="1" i="1">
                <a:solidFill>
                  <a:srgbClr val="A10F0F"/>
                </a:solidFill>
              </a:rPr>
              <a:t>Swap with someone on the other side of the room and add to theirs</a:t>
            </a:r>
          </a:p>
          <a:p>
            <a:r>
              <a:rPr lang="en-GB" sz="2400" b="1" i="1">
                <a:solidFill>
                  <a:srgbClr val="A10F0F"/>
                </a:solidFill>
              </a:rPr>
              <a:t>Hold up your wings and eyes on your forehead or shoulder blades</a:t>
            </a:r>
            <a:endParaRPr lang="en-GB" sz="2400" b="1"/>
          </a:p>
          <a:p>
            <a:endParaRPr lang="en-GB" sz="2800" b="1"/>
          </a:p>
          <a:p>
            <a:endParaRPr lang="en-GB" sz="2800" i="1">
              <a:solidFill>
                <a:srgbClr val="A10F0F"/>
              </a:solidFill>
            </a:endParaRPr>
          </a:p>
        </p:txBody>
      </p:sp>
      <p:sp>
        <p:nvSpPr>
          <p:cNvPr id="56323" name="Text Box 5"/>
          <p:cNvSpPr txBox="1">
            <a:spLocks noChangeArrowheads="1"/>
          </p:cNvSpPr>
          <p:nvPr/>
        </p:nvSpPr>
        <p:spPr bwMode="auto">
          <a:xfrm>
            <a:off x="6804025" y="0"/>
            <a:ext cx="2484438" cy="2017713"/>
          </a:xfrm>
          <a:prstGeom prst="rect">
            <a:avLst/>
          </a:prstGeom>
          <a:noFill/>
          <a:ln w="9525">
            <a:noFill/>
            <a:miter lim="800000"/>
            <a:headEnd/>
            <a:tailEnd/>
          </a:ln>
        </p:spPr>
        <p:txBody>
          <a:bodyPr>
            <a:spAutoFit/>
          </a:bodyPr>
          <a:lstStyle/>
          <a:p>
            <a:pPr>
              <a:spcBef>
                <a:spcPct val="50000"/>
              </a:spcBef>
            </a:pPr>
            <a:endParaRPr lang="en-GB"/>
          </a:p>
          <a:p>
            <a:pPr>
              <a:spcBef>
                <a:spcPct val="50000"/>
              </a:spcBef>
            </a:pPr>
            <a:endParaRPr lang="en-GB"/>
          </a:p>
          <a:p>
            <a:pPr>
              <a:spcBef>
                <a:spcPct val="50000"/>
              </a:spcBef>
            </a:pPr>
            <a:endParaRPr lang="en-GB"/>
          </a:p>
          <a:p>
            <a:pPr>
              <a:spcBef>
                <a:spcPct val="50000"/>
              </a:spcBef>
            </a:pPr>
            <a:endParaRPr lang="en-GB"/>
          </a:p>
          <a:p>
            <a:pPr>
              <a:spcBef>
                <a:spcPct val="50000"/>
              </a:spcBef>
            </a:pP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0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0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0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0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0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2230</TotalTime>
  <Words>572</Words>
  <Application>Microsoft Office PowerPoint</Application>
  <PresentationFormat>On-screen Show (4:3)</PresentationFormat>
  <Paragraphs>71</Paragraphs>
  <Slides>8</Slides>
  <Notes>7</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8</vt:i4>
      </vt:variant>
    </vt:vector>
  </HeadingPairs>
  <TitlesOfParts>
    <vt:vector size="13" baseType="lpstr">
      <vt:lpstr>Arial</vt:lpstr>
      <vt:lpstr>Calibri</vt:lpstr>
      <vt:lpstr>Office Theme</vt:lpstr>
      <vt:lpstr>Custom Design</vt:lpstr>
      <vt:lpstr>1_Custom Design</vt:lpstr>
      <vt:lpstr>Skellig</vt:lpstr>
      <vt:lpstr>Starter</vt:lpstr>
      <vt:lpstr>PowerPoint Presentation</vt:lpstr>
      <vt:lpstr>Group Task</vt:lpstr>
      <vt:lpstr>Polyphemus</vt:lpstr>
      <vt:lpstr>Icarus</vt:lpstr>
      <vt:lpstr>Individual Task</vt:lpstr>
      <vt:lpstr>Plenary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Leanne</dc:creator>
  <cp:lastModifiedBy>S Ryan</cp:lastModifiedBy>
  <cp:revision>258</cp:revision>
  <dcterms:created xsi:type="dcterms:W3CDTF">2010-09-11T17:28:32Z</dcterms:created>
  <dcterms:modified xsi:type="dcterms:W3CDTF">2020-11-16T12:19:02Z</dcterms:modified>
</cp:coreProperties>
</file>