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16" r:id="rId2"/>
    <p:sldId id="331" r:id="rId3"/>
    <p:sldId id="338" r:id="rId4"/>
    <p:sldId id="337" r:id="rId5"/>
    <p:sldId id="336" r:id="rId6"/>
    <p:sldId id="339" r:id="rId7"/>
    <p:sldId id="322" r:id="rId8"/>
    <p:sldId id="329" r:id="rId9"/>
    <p:sldId id="323" r:id="rId10"/>
    <p:sldId id="302" r:id="rId11"/>
    <p:sldId id="324" r:id="rId12"/>
    <p:sldId id="334" r:id="rId13"/>
    <p:sldId id="325" r:id="rId14"/>
    <p:sldId id="333" r:id="rId15"/>
    <p:sldId id="327" r:id="rId16"/>
    <p:sldId id="282" r:id="rId17"/>
    <p:sldId id="318" r:id="rId18"/>
    <p:sldId id="341" r:id="rId19"/>
    <p:sldId id="340"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BABD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15"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84EB30F-FA28-4682-8C52-FF5936D6CAA1}" type="datetimeFigureOut">
              <a:rPr lang="en-GB" smtClean="0"/>
              <a:pPr/>
              <a:t>26/04/2020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51D3345-C163-48F1-984B-E3C6F31C1587}" type="slidenum">
              <a:rPr lang="en-GB" smtClean="0"/>
              <a:pPr/>
              <a:t>‹#›</a:t>
            </a:fld>
            <a:endParaRPr lang="en-GB"/>
          </a:p>
        </p:txBody>
      </p:sp>
    </p:spTree>
    <p:extLst>
      <p:ext uri="{BB962C8B-B14F-4D97-AF65-F5344CB8AC3E}">
        <p14:creationId xmlns:p14="http://schemas.microsoft.com/office/powerpoint/2010/main" xmlns="" val="176702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DE24E8-F7CB-4422-9B6A-9FECD4E1331F}" type="datetimeFigureOut">
              <a:rPr lang="en-GB" smtClean="0"/>
              <a:pPr/>
              <a:t>26/04/2020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BED3474-9429-4E73-B470-EE4C35A17678}" type="slidenum">
              <a:rPr lang="en-GB" smtClean="0"/>
              <a:pPr/>
              <a:t>‹#›</a:t>
            </a:fld>
            <a:endParaRPr lang="en-GB"/>
          </a:p>
        </p:txBody>
      </p:sp>
    </p:spTree>
    <p:extLst>
      <p:ext uri="{BB962C8B-B14F-4D97-AF65-F5344CB8AC3E}">
        <p14:creationId xmlns:p14="http://schemas.microsoft.com/office/powerpoint/2010/main" xmlns="" val="2935449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99FD73-14AE-42D2-9F87-EDEC80CF9BB6}"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16163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99FD73-14AE-42D2-9F87-EDEC80CF9BB6}"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148840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99FD73-14AE-42D2-9F87-EDEC80CF9BB6}"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411613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99FD73-14AE-42D2-9F87-EDEC80CF9BB6}"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420040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99FD73-14AE-42D2-9F87-EDEC80CF9BB6}" type="datetimeFigureOut">
              <a:rPr lang="en-US" smtClean="0"/>
              <a:pPr/>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271947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99FD73-14AE-42D2-9F87-EDEC80CF9BB6}"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373405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99FD73-14AE-42D2-9F87-EDEC80CF9BB6}" type="datetimeFigureOut">
              <a:rPr lang="en-US" smtClean="0"/>
              <a:pPr/>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97872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99FD73-14AE-42D2-9F87-EDEC80CF9BB6}" type="datetimeFigureOut">
              <a:rPr lang="en-US" smtClean="0"/>
              <a:pPr/>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2269551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9FD73-14AE-42D2-9F87-EDEC80CF9BB6}" type="datetimeFigureOut">
              <a:rPr lang="en-US" smtClean="0"/>
              <a:pPr/>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392096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99FD73-14AE-42D2-9F87-EDEC80CF9BB6}"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297823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99FD73-14AE-42D2-9F87-EDEC80CF9BB6}" type="datetimeFigureOut">
              <a:rPr lang="en-US" smtClean="0"/>
              <a:pPr/>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362790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9FD73-14AE-42D2-9F87-EDEC80CF9BB6}" type="datetimeFigureOut">
              <a:rPr lang="en-US" smtClean="0"/>
              <a:pPr/>
              <a:t>4/26/2020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B76E4-51C4-4673-9FC5-91BF576AC5EC}" type="slidenum">
              <a:rPr lang="en-US" smtClean="0"/>
              <a:pPr/>
              <a:t>‹#›</a:t>
            </a:fld>
            <a:endParaRPr lang="en-US"/>
          </a:p>
        </p:txBody>
      </p:sp>
    </p:spTree>
    <p:extLst>
      <p:ext uri="{BB962C8B-B14F-4D97-AF65-F5344CB8AC3E}">
        <p14:creationId xmlns:p14="http://schemas.microsoft.com/office/powerpoint/2010/main" xmlns="" val="68947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uk/url?sa=i&amp;url=https://josephinecorcoran.org/2016/11/11/tiny-smaller-than-a-pea/&amp;psig=AOvVaw2YdSP-d3adlp6slIghmddD&amp;ust=1587743563276000&amp;source=images&amp;cd=vfe&amp;ved=0CAIQjRxqFwoTCJiE0erz_ugCFQAAAAAdAAAAABAI"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uk/url?sa=i&amp;url=https://josephinecorcoran.org/2016/11/11/tiny-smaller-than-a-pea/&amp;psig=AOvVaw2YdSP-d3adlp6slIghmddD&amp;ust=1587743563276000&amp;source=images&amp;cd=vfe&amp;ved=0CAIQjRxqFwoTCJiE0erz_ugCFQAAAAAdAAAAABAI"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splash8_0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85016" y="228600"/>
            <a:ext cx="5913967" cy="6705600"/>
          </a:xfrm>
          <a:prstGeom prst="rect">
            <a:avLst/>
          </a:prstGeom>
          <a:noFill/>
          <a:extLst>
            <a:ext uri="{909E8E84-426E-40DD-AFC4-6F175D3DCCD1}">
              <a14:hiddenFill xmlns:a14="http://schemas.microsoft.com/office/drawing/2010/main" xmlns="">
                <a:solidFill>
                  <a:srgbClr val="FFFFFF"/>
                </a:solidFill>
              </a14:hiddenFill>
            </a:ext>
          </a:extLst>
        </p:spPr>
      </p:pic>
      <p:sp>
        <p:nvSpPr>
          <p:cNvPr id="14341" name="Rectangle 5"/>
          <p:cNvSpPr>
            <a:spLocks noChangeArrowheads="1"/>
          </p:cNvSpPr>
          <p:nvPr/>
        </p:nvSpPr>
        <p:spPr bwMode="auto">
          <a:xfrm>
            <a:off x="2844800" y="6477000"/>
            <a:ext cx="6400800" cy="152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14342" name="Rectangle 6"/>
          <p:cNvSpPr>
            <a:spLocks noChangeArrowheads="1"/>
          </p:cNvSpPr>
          <p:nvPr/>
        </p:nvSpPr>
        <p:spPr bwMode="auto">
          <a:xfrm>
            <a:off x="2641600" y="152400"/>
            <a:ext cx="6400800" cy="1524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flipH="1">
            <a:off x="9042399" y="736978"/>
            <a:ext cx="2353859" cy="1938992"/>
          </a:xfrm>
          <a:prstGeom prst="rect">
            <a:avLst/>
          </a:prstGeom>
          <a:noFill/>
        </p:spPr>
        <p:txBody>
          <a:bodyPr wrap="square" rtlCol="0">
            <a:spAutoFit/>
          </a:bodyPr>
          <a:lstStyle/>
          <a:p>
            <a:r>
              <a:rPr lang="en-GB" sz="2400" dirty="0" smtClean="0">
                <a:solidFill>
                  <a:schemeClr val="accent5"/>
                </a:solidFill>
              </a:rPr>
              <a:t>Write down what can you can see – or what you think you can see.</a:t>
            </a:r>
            <a:endParaRPr lang="en-GB" sz="2400" dirty="0">
              <a:solidFill>
                <a:schemeClr val="accent5"/>
              </a:solidFill>
            </a:endParaRPr>
          </a:p>
        </p:txBody>
      </p:sp>
      <p:sp>
        <p:nvSpPr>
          <p:cNvPr id="3" name="TextBox 2"/>
          <p:cNvSpPr txBox="1"/>
          <p:nvPr/>
        </p:nvSpPr>
        <p:spPr>
          <a:xfrm>
            <a:off x="9218304" y="3348419"/>
            <a:ext cx="1931916" cy="2677656"/>
          </a:xfrm>
          <a:prstGeom prst="rect">
            <a:avLst/>
          </a:prstGeom>
          <a:noFill/>
        </p:spPr>
        <p:txBody>
          <a:bodyPr wrap="square" rtlCol="0">
            <a:spAutoFit/>
          </a:bodyPr>
          <a:lstStyle/>
          <a:p>
            <a:r>
              <a:rPr lang="en-GB" sz="2800" dirty="0" smtClean="0">
                <a:solidFill>
                  <a:srgbClr val="002060"/>
                </a:solidFill>
              </a:rPr>
              <a:t>Write 20 words explaining how it makes you feel.</a:t>
            </a:r>
            <a:endParaRPr lang="en-GB" sz="2800" dirty="0">
              <a:solidFill>
                <a:srgbClr val="00206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3773" y="304800"/>
            <a:ext cx="1265830" cy="624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86341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IQ  (I’m questioning) how language is used to present Frankenstein’s character</a:t>
            </a:r>
            <a:endParaRPr lang="en-GB" b="1" u="sng"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440792" y="2791133"/>
            <a:ext cx="3310415" cy="2420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6527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581" y="0"/>
            <a:ext cx="10242645" cy="1325563"/>
          </a:xfrm>
        </p:spPr>
        <p:txBody>
          <a:bodyPr/>
          <a:lstStyle/>
          <a:p>
            <a:r>
              <a:rPr lang="en-GB" b="1" u="sng" dirty="0" smtClean="0"/>
              <a:t>LA:  The Monster</a:t>
            </a:r>
            <a:endParaRPr lang="en-GB" b="1" u="sng" dirty="0"/>
          </a:p>
        </p:txBody>
      </p:sp>
      <p:sp>
        <p:nvSpPr>
          <p:cNvPr id="5" name="Text Placeholder 4"/>
          <p:cNvSpPr>
            <a:spLocks noGrp="1"/>
          </p:cNvSpPr>
          <p:nvPr>
            <p:ph type="body" idx="1"/>
          </p:nvPr>
        </p:nvSpPr>
        <p:spPr>
          <a:xfrm>
            <a:off x="651140" y="932272"/>
            <a:ext cx="5157787" cy="823912"/>
          </a:xfrm>
        </p:spPr>
        <p:txBody>
          <a:bodyPr/>
          <a:lstStyle/>
          <a:p>
            <a:r>
              <a:rPr lang="en-GB" dirty="0" smtClean="0"/>
              <a:t>      You need: pencil, ruler, pen, extract</a:t>
            </a:r>
            <a:endParaRPr lang="en-GB" dirty="0"/>
          </a:p>
        </p:txBody>
      </p:sp>
      <p:sp>
        <p:nvSpPr>
          <p:cNvPr id="3" name="Content Placeholder 2"/>
          <p:cNvSpPr>
            <a:spLocks noGrp="1"/>
          </p:cNvSpPr>
          <p:nvPr>
            <p:ph sz="half" idx="2"/>
          </p:nvPr>
        </p:nvSpPr>
        <p:spPr>
          <a:xfrm>
            <a:off x="951768" y="1975616"/>
            <a:ext cx="5402179" cy="4673684"/>
          </a:xfrm>
        </p:spPr>
        <p:txBody>
          <a:bodyPr/>
          <a:lstStyle/>
          <a:p>
            <a:pPr marL="514350" indent="-514350">
              <a:buFont typeface="+mj-lt"/>
              <a:buAutoNum type="alphaLcParenR"/>
            </a:pPr>
            <a:r>
              <a:rPr lang="en-GB" dirty="0" smtClean="0"/>
              <a:t>Read the final paragraph from: ‘How can I describe…’</a:t>
            </a:r>
          </a:p>
          <a:p>
            <a:pPr marL="514350" indent="-514350">
              <a:buFont typeface="+mj-lt"/>
              <a:buAutoNum type="alphaLcParenR"/>
            </a:pPr>
            <a:r>
              <a:rPr lang="en-GB" dirty="0" smtClean="0"/>
              <a:t>Highlight all the words that tell us what the monster looks like. (adjectives and nouns)</a:t>
            </a:r>
          </a:p>
          <a:p>
            <a:pPr marL="514350" indent="-514350">
              <a:buFont typeface="+mj-lt"/>
              <a:buAutoNum type="alphaLcParenR"/>
            </a:pPr>
            <a:r>
              <a:rPr lang="en-GB" dirty="0" smtClean="0"/>
              <a:t>Now- draw a box approximately 10cm squared in the centre of your page.</a:t>
            </a:r>
            <a:endParaRPr lang="en-GB" dirty="0"/>
          </a:p>
        </p:txBody>
      </p:sp>
      <p:sp>
        <p:nvSpPr>
          <p:cNvPr id="6" name="Text Placeholder 5"/>
          <p:cNvSpPr>
            <a:spLocks noGrp="1"/>
          </p:cNvSpPr>
          <p:nvPr>
            <p:ph type="body" sz="quarter" idx="3"/>
          </p:nvPr>
        </p:nvSpPr>
        <p:spPr>
          <a:xfrm>
            <a:off x="6181137" y="1911121"/>
            <a:ext cx="5183188" cy="823912"/>
          </a:xfrm>
        </p:spPr>
        <p:txBody>
          <a:bodyPr>
            <a:noAutofit/>
          </a:bodyPr>
          <a:lstStyle/>
          <a:p>
            <a:r>
              <a:rPr lang="en-GB" sz="2800" b="0" dirty="0" smtClean="0">
                <a:solidFill>
                  <a:srgbClr val="FF0000"/>
                </a:solidFill>
              </a:rPr>
              <a:t>SKETCH THE MONSTER BASED ON THE </a:t>
            </a:r>
            <a:r>
              <a:rPr lang="en-GB" sz="2800" dirty="0" smtClean="0">
                <a:solidFill>
                  <a:srgbClr val="FF0000"/>
                </a:solidFill>
              </a:rPr>
              <a:t>WRITERS’ DESCRIPTION ONLY</a:t>
            </a:r>
            <a:endParaRPr lang="en-GB" sz="2800" dirty="0">
              <a:solidFill>
                <a:srgbClr val="FF0000"/>
              </a:solidFill>
            </a:endParaRPr>
          </a:p>
        </p:txBody>
      </p:sp>
      <p:sp>
        <p:nvSpPr>
          <p:cNvPr id="7" name="Content Placeholder 6"/>
          <p:cNvSpPr>
            <a:spLocks noGrp="1"/>
          </p:cNvSpPr>
          <p:nvPr>
            <p:ph sz="quarter" idx="4"/>
          </p:nvPr>
        </p:nvSpPr>
        <p:spPr>
          <a:xfrm>
            <a:off x="6578221" y="3179928"/>
            <a:ext cx="4635652" cy="3434277"/>
          </a:xfrm>
        </p:spPr>
        <p:txBody>
          <a:bodyPr>
            <a:normAutofit/>
          </a:bodyPr>
          <a:lstStyle/>
          <a:p>
            <a:pPr marL="0" indent="0">
              <a:buNone/>
            </a:pPr>
            <a:r>
              <a:rPr lang="en-GB" b="1" u="sng" dirty="0" smtClean="0">
                <a:solidFill>
                  <a:srgbClr val="7030A0"/>
                </a:solidFill>
              </a:rPr>
              <a:t>Challenge:</a:t>
            </a:r>
            <a:r>
              <a:rPr lang="en-GB" dirty="0" smtClean="0">
                <a:solidFill>
                  <a:srgbClr val="7030A0"/>
                </a:solidFill>
              </a:rPr>
              <a:t> How does the writer create such a vivid description of the monster? Explain using correct subject terminology.</a:t>
            </a:r>
            <a:endParaRPr lang="en-GB" b="1" u="sng" dirty="0" smtClean="0">
              <a:solidFill>
                <a:srgbClr val="7030A0"/>
              </a:solidFill>
            </a:endParaRPr>
          </a:p>
          <a:p>
            <a:pPr marL="0" indent="0">
              <a:buNone/>
            </a:pPr>
            <a:endParaRPr lang="en-GB" dirty="0">
              <a:solidFill>
                <a:srgbClr val="7030A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9653"/>
            <a:ext cx="927100" cy="6602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6917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6770"/>
            <a:ext cx="10515600" cy="1325563"/>
          </a:xfrm>
        </p:spPr>
        <p:txBody>
          <a:bodyPr/>
          <a:lstStyle/>
          <a:p>
            <a:r>
              <a:rPr lang="en-GB" b="1" u="sng" dirty="0" smtClean="0"/>
              <a:t>                       Analysing the Extract</a:t>
            </a:r>
            <a:endParaRPr lang="en-GB" b="1" u="sng" dirty="0"/>
          </a:p>
        </p:txBody>
      </p:sp>
      <p:sp>
        <p:nvSpPr>
          <p:cNvPr id="3" name="Content Placeholder 2"/>
          <p:cNvSpPr>
            <a:spLocks noGrp="1"/>
          </p:cNvSpPr>
          <p:nvPr>
            <p:ph sz="half" idx="2"/>
          </p:nvPr>
        </p:nvSpPr>
        <p:spPr>
          <a:xfrm>
            <a:off x="1528549" y="1692322"/>
            <a:ext cx="10058399" cy="4647466"/>
          </a:xfrm>
        </p:spPr>
        <p:txBody>
          <a:bodyPr/>
          <a:lstStyle/>
          <a:p>
            <a:pPr marL="514350" indent="-514350">
              <a:buFont typeface="+mj-lt"/>
              <a:buAutoNum type="alphaLcParenR"/>
            </a:pPr>
            <a:r>
              <a:rPr lang="en-GB" dirty="0" smtClean="0"/>
              <a:t>Highlight all the negative word choices that you can see in the text. </a:t>
            </a:r>
          </a:p>
          <a:p>
            <a:pPr marL="514350" indent="-514350">
              <a:buFont typeface="+mj-lt"/>
              <a:buAutoNum type="alphaLcParenR"/>
            </a:pPr>
            <a:endParaRPr lang="en-GB" dirty="0" smtClean="0"/>
          </a:p>
          <a:p>
            <a:pPr marL="514350" indent="-514350">
              <a:buFont typeface="+mj-lt"/>
              <a:buAutoNum type="alphaLcParenR"/>
            </a:pPr>
            <a:r>
              <a:rPr lang="en-GB" dirty="0" smtClean="0"/>
              <a:t>Underline all the descriptions of the weather. </a:t>
            </a:r>
          </a:p>
          <a:p>
            <a:pPr marL="514350" indent="-514350">
              <a:buFont typeface="+mj-lt"/>
              <a:buAutoNum type="alphaLcParenR"/>
            </a:pPr>
            <a:endParaRPr lang="en-GB" dirty="0"/>
          </a:p>
          <a:p>
            <a:pPr marL="514350" indent="-514350">
              <a:buFont typeface="+mj-lt"/>
              <a:buAutoNum type="alphaLcParenR"/>
            </a:pPr>
            <a:r>
              <a:rPr lang="en-GB" dirty="0" smtClean="0"/>
              <a:t>Create a list of quotes describing  the creature’s different body parts.</a:t>
            </a:r>
          </a:p>
          <a:p>
            <a:pPr marL="514350" indent="-514350">
              <a:buFont typeface="+mj-lt"/>
              <a:buAutoNum type="alphaLcParenR"/>
            </a:pPr>
            <a:endParaRPr lang="en-GB" dirty="0"/>
          </a:p>
          <a:p>
            <a:pPr marL="514350" indent="-514350">
              <a:buFont typeface="+mj-lt"/>
              <a:buAutoNum type="alphaLcParenR"/>
            </a:pPr>
            <a:r>
              <a:rPr lang="en-GB" dirty="0" smtClean="0"/>
              <a:t>Annotate with: the effect/image these language features create.</a:t>
            </a:r>
          </a:p>
          <a:p>
            <a:pPr marL="514350" indent="-514350">
              <a:buFont typeface="+mj-lt"/>
              <a:buAutoNum type="alphaLcParenR"/>
            </a:pPr>
            <a:endParaRPr lang="en-GB" dirty="0"/>
          </a:p>
          <a:p>
            <a:pPr marL="514350" indent="-514350">
              <a:buFont typeface="+mj-lt"/>
              <a:buAutoNum type="alphaLcParenR"/>
            </a:pPr>
            <a:endParaRPr lang="en-GB" dirty="0"/>
          </a:p>
        </p:txBody>
      </p:sp>
      <p:sp>
        <p:nvSpPr>
          <p:cNvPr id="6" name="Text Placeholder 5"/>
          <p:cNvSpPr>
            <a:spLocks noGrp="1"/>
          </p:cNvSpPr>
          <p:nvPr>
            <p:ph type="body" sz="quarter" idx="3"/>
          </p:nvPr>
        </p:nvSpPr>
        <p:spPr>
          <a:xfrm>
            <a:off x="1856095" y="745214"/>
            <a:ext cx="8735018" cy="442141"/>
          </a:xfrm>
        </p:spPr>
        <p:txBody>
          <a:bodyPr>
            <a:noAutofit/>
          </a:bodyPr>
          <a:lstStyle/>
          <a:p>
            <a:r>
              <a:rPr lang="en-GB" sz="3600" u="sng" dirty="0" smtClean="0"/>
              <a:t>Part 1: Extract Focus Activities</a:t>
            </a:r>
            <a:endParaRPr lang="en-GB" sz="3600" u="sn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793" y="3175"/>
            <a:ext cx="926437"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7766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6770"/>
            <a:ext cx="10515600" cy="1325563"/>
          </a:xfrm>
        </p:spPr>
        <p:txBody>
          <a:bodyPr/>
          <a:lstStyle/>
          <a:p>
            <a:r>
              <a:rPr lang="en-GB" b="1" u="sng" dirty="0" smtClean="0"/>
              <a:t>                     Analysing the Extract</a:t>
            </a:r>
            <a:endParaRPr lang="en-GB" b="1" u="sng" dirty="0"/>
          </a:p>
        </p:txBody>
      </p:sp>
      <p:sp>
        <p:nvSpPr>
          <p:cNvPr id="6" name="Text Placeholder 5"/>
          <p:cNvSpPr>
            <a:spLocks noGrp="1"/>
          </p:cNvSpPr>
          <p:nvPr>
            <p:ph type="body" sz="quarter" idx="3"/>
          </p:nvPr>
        </p:nvSpPr>
        <p:spPr>
          <a:xfrm>
            <a:off x="2251881" y="622384"/>
            <a:ext cx="9103507" cy="823912"/>
          </a:xfrm>
        </p:spPr>
        <p:txBody>
          <a:bodyPr>
            <a:normAutofit fontScale="77500" lnSpcReduction="20000"/>
          </a:bodyPr>
          <a:lstStyle/>
          <a:p>
            <a:r>
              <a:rPr lang="en-GB" sz="3800" u="sng" dirty="0" smtClean="0"/>
              <a:t>Part 2: Development of Ideas: </a:t>
            </a:r>
          </a:p>
          <a:p>
            <a:r>
              <a:rPr lang="en-GB" sz="3200" b="0" dirty="0" smtClean="0"/>
              <a:t>(Class discussion before writing answers</a:t>
            </a:r>
            <a:r>
              <a:rPr lang="en-GB" sz="2000" b="0" dirty="0" smtClean="0"/>
              <a:t>)</a:t>
            </a:r>
            <a:endParaRPr lang="en-GB" sz="2000" b="0" dirty="0"/>
          </a:p>
        </p:txBody>
      </p:sp>
      <p:sp>
        <p:nvSpPr>
          <p:cNvPr id="7" name="Content Placeholder 6"/>
          <p:cNvSpPr>
            <a:spLocks noGrp="1"/>
          </p:cNvSpPr>
          <p:nvPr>
            <p:ph sz="quarter" idx="4"/>
          </p:nvPr>
        </p:nvSpPr>
        <p:spPr>
          <a:xfrm>
            <a:off x="1255594" y="1694534"/>
            <a:ext cx="10549719" cy="5047460"/>
          </a:xfrm>
        </p:spPr>
        <p:txBody>
          <a:bodyPr>
            <a:normAutofit/>
          </a:bodyPr>
          <a:lstStyle/>
          <a:p>
            <a:pPr marL="514350" indent="-514350">
              <a:buAutoNum type="alphaLcParenR"/>
            </a:pPr>
            <a:r>
              <a:rPr lang="en-GB" dirty="0" smtClean="0"/>
              <a:t>How does the negative description </a:t>
            </a:r>
            <a:r>
              <a:rPr lang="en-GB" b="1" u="sng" dirty="0" smtClean="0"/>
              <a:t>link t</a:t>
            </a:r>
            <a:r>
              <a:rPr lang="en-GB" dirty="0" smtClean="0"/>
              <a:t>o Victor Frankenstein’s thoughts and feelings about what he has done?</a:t>
            </a:r>
          </a:p>
          <a:p>
            <a:pPr marL="514350" indent="-514350">
              <a:buAutoNum type="alphaLcParenR"/>
            </a:pPr>
            <a:endParaRPr lang="en-GB" dirty="0"/>
          </a:p>
          <a:p>
            <a:pPr marL="514350" indent="-514350">
              <a:buAutoNum type="alphaLcParenR"/>
            </a:pPr>
            <a:r>
              <a:rPr lang="en-GB" dirty="0" smtClean="0">
                <a:solidFill>
                  <a:srgbClr val="FF0000"/>
                </a:solidFill>
              </a:rPr>
              <a:t>Why does the writer use pathetic fallacy in this scene?</a:t>
            </a:r>
          </a:p>
          <a:p>
            <a:pPr marL="514350" indent="-514350">
              <a:buAutoNum type="alphaLcParenR"/>
            </a:pPr>
            <a:endParaRPr lang="en-GB" dirty="0">
              <a:solidFill>
                <a:srgbClr val="FF0000"/>
              </a:solidFill>
            </a:endParaRPr>
          </a:p>
          <a:p>
            <a:pPr marL="514350" indent="-514350">
              <a:buAutoNum type="alphaLcParenR"/>
            </a:pPr>
            <a:r>
              <a:rPr lang="en-GB" dirty="0" smtClean="0"/>
              <a:t>Frankenstein wanted to create something that was perfect.</a:t>
            </a:r>
          </a:p>
          <a:p>
            <a:pPr marL="0" indent="0">
              <a:buNone/>
            </a:pPr>
            <a:r>
              <a:rPr lang="en-GB" dirty="0" smtClean="0">
                <a:solidFill>
                  <a:srgbClr val="0070C0"/>
                </a:solidFill>
              </a:rPr>
              <a:t>“His </a:t>
            </a:r>
            <a:r>
              <a:rPr lang="en-GB" dirty="0">
                <a:solidFill>
                  <a:srgbClr val="0070C0"/>
                </a:solidFill>
              </a:rPr>
              <a:t>limbs were in proportion, and I had selected his features as beautiful</a:t>
            </a:r>
            <a:r>
              <a:rPr lang="en-GB" dirty="0" smtClean="0">
                <a:solidFill>
                  <a:srgbClr val="0070C0"/>
                </a:solidFill>
              </a:rPr>
              <a:t>.” </a:t>
            </a:r>
          </a:p>
          <a:p>
            <a:pPr marL="0" indent="0">
              <a:buNone/>
            </a:pPr>
            <a:r>
              <a:rPr lang="en-GB" dirty="0" smtClean="0"/>
              <a:t>How does reality differ from what he imagined?</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8709"/>
            <a:ext cx="927100" cy="664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384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8284" y="244697"/>
            <a:ext cx="8434206" cy="6159658"/>
          </a:xfrm>
          <a:ln>
            <a:solidFill>
              <a:schemeClr val="accent1"/>
            </a:solidFill>
          </a:ln>
        </p:spPr>
        <p:txBody>
          <a:bodyPr>
            <a:normAutofit fontScale="77500" lnSpcReduction="20000"/>
          </a:bodyPr>
          <a:lstStyle/>
          <a:p>
            <a:pPr marL="0" indent="0">
              <a:buNone/>
            </a:pPr>
            <a:r>
              <a:rPr lang="en-GB" b="1" i="1" dirty="0"/>
              <a:t>Frankenstein </a:t>
            </a:r>
            <a:r>
              <a:rPr lang="en-GB" b="1" dirty="0"/>
              <a:t>by Mary Shelley (1818) </a:t>
            </a:r>
          </a:p>
          <a:p>
            <a:pPr marL="0" indent="0">
              <a:buNone/>
            </a:pPr>
            <a:r>
              <a:rPr lang="en-GB" b="1" dirty="0" smtClean="0"/>
              <a:t>Introduction: Victor </a:t>
            </a:r>
            <a:r>
              <a:rPr lang="en-GB" b="1" dirty="0"/>
              <a:t>Frankenstein describes the moment when, after two years’ work creating a man made from stolen body parts, he brings the creature to life. </a:t>
            </a:r>
            <a:endParaRPr lang="en-GB" dirty="0"/>
          </a:p>
          <a:p>
            <a:endParaRPr lang="en-GB" dirty="0"/>
          </a:p>
          <a:p>
            <a:pPr marL="0" indent="0">
              <a:buNone/>
            </a:pPr>
            <a:r>
              <a:rPr lang="en-GB" dirty="0"/>
              <a:t>It was on a </a:t>
            </a:r>
            <a:r>
              <a:rPr lang="en-GB" dirty="0">
                <a:solidFill>
                  <a:srgbClr val="FF0000"/>
                </a:solidFill>
              </a:rPr>
              <a:t>dreary night </a:t>
            </a:r>
            <a:r>
              <a:rPr lang="en-GB" dirty="0"/>
              <a:t>of November that I beheld the accomplishment of my toils. With an anxiety that almost amounted to agony, I collected the instruments of life around me, that I might infuse a spark of being into the lifeless thing that lay at my feet. It was already one in the morning; </a:t>
            </a:r>
            <a:r>
              <a:rPr lang="en-GB" dirty="0">
                <a:solidFill>
                  <a:srgbClr val="FF0000"/>
                </a:solidFill>
              </a:rPr>
              <a:t>the rain pattered dismally against the panes</a:t>
            </a:r>
            <a:r>
              <a:rPr lang="en-GB" dirty="0"/>
              <a:t>, and my candle was nearly </a:t>
            </a:r>
            <a:r>
              <a:rPr lang="en-GB" dirty="0">
                <a:solidFill>
                  <a:srgbClr val="FF0000"/>
                </a:solidFill>
              </a:rPr>
              <a:t>burnt out, </a:t>
            </a:r>
            <a:r>
              <a:rPr lang="en-GB" dirty="0"/>
              <a:t>when, </a:t>
            </a:r>
            <a:r>
              <a:rPr lang="en-GB" dirty="0">
                <a:solidFill>
                  <a:srgbClr val="FF0000"/>
                </a:solidFill>
              </a:rPr>
              <a:t>by the glimmer of the half-extinguished light</a:t>
            </a:r>
            <a:r>
              <a:rPr lang="en-GB" dirty="0"/>
              <a:t>, I saw the dull yellow eye of the creature open; it breathed hard, and a convulsive motion agitated its limbs. </a:t>
            </a:r>
          </a:p>
          <a:p>
            <a:pPr marL="0" indent="0">
              <a:buNone/>
            </a:pPr>
            <a:r>
              <a:rPr lang="en-GB" dirty="0"/>
              <a:t> </a:t>
            </a:r>
          </a:p>
          <a:p>
            <a:pPr marL="0" indent="0">
              <a:buNone/>
            </a:pPr>
            <a:r>
              <a:rPr lang="en-GB" dirty="0"/>
              <a:t>How can I describe my emotions at this </a:t>
            </a:r>
            <a:r>
              <a:rPr lang="en-GB" dirty="0">
                <a:solidFill>
                  <a:srgbClr val="FF0000"/>
                </a:solidFill>
              </a:rPr>
              <a:t>catastrophe</a:t>
            </a:r>
            <a:r>
              <a:rPr lang="en-GB" dirty="0"/>
              <a:t>, or explain the </a:t>
            </a:r>
            <a:r>
              <a:rPr lang="en-GB" dirty="0">
                <a:solidFill>
                  <a:srgbClr val="FF0000"/>
                </a:solidFill>
              </a:rPr>
              <a:t>wretch</a:t>
            </a:r>
            <a:r>
              <a:rPr lang="en-GB" dirty="0"/>
              <a:t> whom with such infinite pains and care I had endeavoured to form? His limbs were in proportion, and I had selected his features as beautiful. Beautiful! Great God! His yellow skin scarcely covered the work of muscles and arteries beneath; his hair was of a lustrous black, and flowing; his teeth of a pearly whiteness; but these </a:t>
            </a:r>
            <a:r>
              <a:rPr lang="en-GB" dirty="0" err="1"/>
              <a:t>luxuriances</a:t>
            </a:r>
            <a:r>
              <a:rPr lang="en-GB" dirty="0"/>
              <a:t> only formed a more </a:t>
            </a:r>
            <a:r>
              <a:rPr lang="en-GB" dirty="0">
                <a:solidFill>
                  <a:srgbClr val="FF0000"/>
                </a:solidFill>
              </a:rPr>
              <a:t>horrid contrast </a:t>
            </a:r>
            <a:r>
              <a:rPr lang="en-GB" dirty="0"/>
              <a:t>with his watery eyes, that seemed almost of the same colour as the dun-white sockets in which they were set, </a:t>
            </a:r>
            <a:r>
              <a:rPr lang="en-GB" dirty="0">
                <a:solidFill>
                  <a:srgbClr val="FF0000"/>
                </a:solidFill>
              </a:rPr>
              <a:t>his shrivelled complexion and straight black lips.</a:t>
            </a:r>
          </a:p>
          <a:p>
            <a:endParaRPr lang="en-GB" dirty="0"/>
          </a:p>
        </p:txBody>
      </p:sp>
      <p:sp>
        <p:nvSpPr>
          <p:cNvPr id="4" name="TextBox 3"/>
          <p:cNvSpPr txBox="1"/>
          <p:nvPr/>
        </p:nvSpPr>
        <p:spPr>
          <a:xfrm>
            <a:off x="9703558" y="244697"/>
            <a:ext cx="2196521" cy="5909310"/>
          </a:xfrm>
          <a:prstGeom prst="rect">
            <a:avLst/>
          </a:prstGeom>
          <a:noFill/>
          <a:ln>
            <a:solidFill>
              <a:schemeClr val="accent1"/>
            </a:solidFill>
          </a:ln>
        </p:spPr>
        <p:txBody>
          <a:bodyPr wrap="square" rtlCol="0">
            <a:spAutoFit/>
          </a:bodyPr>
          <a:lstStyle/>
          <a:p>
            <a:r>
              <a:rPr lang="en-GB" dirty="0"/>
              <a:t>Dreary</a:t>
            </a:r>
          </a:p>
          <a:p>
            <a:r>
              <a:rPr lang="en-GB" dirty="0"/>
              <a:t>Dull</a:t>
            </a:r>
          </a:p>
          <a:p>
            <a:r>
              <a:rPr lang="en-GB" dirty="0"/>
              <a:t>Miserable</a:t>
            </a:r>
          </a:p>
          <a:p>
            <a:r>
              <a:rPr lang="en-GB" dirty="0"/>
              <a:t>Wretched</a:t>
            </a:r>
          </a:p>
          <a:p>
            <a:r>
              <a:rPr lang="en-GB" dirty="0"/>
              <a:t>Anxiety</a:t>
            </a:r>
          </a:p>
          <a:p>
            <a:r>
              <a:rPr lang="en-GB" dirty="0"/>
              <a:t>Worry</a:t>
            </a:r>
          </a:p>
          <a:p>
            <a:r>
              <a:rPr lang="en-GB" dirty="0"/>
              <a:t>Stress</a:t>
            </a:r>
          </a:p>
          <a:p>
            <a:r>
              <a:rPr lang="en-GB" dirty="0"/>
              <a:t>Disaster</a:t>
            </a:r>
          </a:p>
          <a:p>
            <a:r>
              <a:rPr lang="en-GB" dirty="0"/>
              <a:t>calamity</a:t>
            </a:r>
          </a:p>
          <a:p>
            <a:r>
              <a:rPr lang="en-GB" dirty="0"/>
              <a:t>Misfortune</a:t>
            </a:r>
          </a:p>
          <a:p>
            <a:r>
              <a:rPr lang="en-GB" dirty="0"/>
              <a:t>Unpleasant</a:t>
            </a:r>
          </a:p>
          <a:p>
            <a:r>
              <a:rPr lang="en-GB" dirty="0"/>
              <a:t>Awful</a:t>
            </a:r>
          </a:p>
          <a:p>
            <a:r>
              <a:rPr lang="en-GB" dirty="0"/>
              <a:t>Dark</a:t>
            </a:r>
          </a:p>
          <a:p>
            <a:r>
              <a:rPr lang="en-GB" dirty="0"/>
              <a:t>Sense of foreboding</a:t>
            </a:r>
          </a:p>
          <a:p>
            <a:r>
              <a:rPr lang="en-GB" dirty="0"/>
              <a:t>Sinister</a:t>
            </a:r>
          </a:p>
          <a:p>
            <a:r>
              <a:rPr lang="en-GB" dirty="0"/>
              <a:t>Threatening</a:t>
            </a:r>
          </a:p>
          <a:p>
            <a:r>
              <a:rPr lang="en-GB" dirty="0"/>
              <a:t>Sombre-serious-sad</a:t>
            </a:r>
          </a:p>
          <a:p>
            <a:r>
              <a:rPr lang="en-GB" dirty="0"/>
              <a:t>Half alive/half dead- coming alive </a:t>
            </a:r>
          </a:p>
          <a:p>
            <a:endParaRPr lang="en-GB" dirty="0"/>
          </a:p>
          <a:p>
            <a:endParaRPr lang="en-GB"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10731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655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8338" y="92983"/>
            <a:ext cx="11951368" cy="1039132"/>
          </a:xfrm>
        </p:spPr>
        <p:txBody>
          <a:bodyPr/>
          <a:lstStyle/>
          <a:p>
            <a:pPr algn="ctr"/>
            <a:r>
              <a:rPr lang="en-GB" b="1" dirty="0" smtClean="0"/>
              <a:t>How does Frankenstein feel about his Creation? </a:t>
            </a:r>
            <a:endParaRPr lang="en-GB" b="1" dirty="0"/>
          </a:p>
        </p:txBody>
      </p:sp>
      <p:sp>
        <p:nvSpPr>
          <p:cNvPr id="8" name="Content Placeholder 7"/>
          <p:cNvSpPr>
            <a:spLocks noGrp="1"/>
          </p:cNvSpPr>
          <p:nvPr>
            <p:ph idx="1"/>
          </p:nvPr>
        </p:nvSpPr>
        <p:spPr>
          <a:xfrm>
            <a:off x="1132764" y="1077686"/>
            <a:ext cx="10743550" cy="5574855"/>
          </a:xfrm>
        </p:spPr>
        <p:txBody>
          <a:bodyPr>
            <a:normAutofit/>
          </a:bodyPr>
          <a:lstStyle/>
          <a:p>
            <a:pPr marL="0" indent="0">
              <a:buNone/>
            </a:pPr>
            <a:r>
              <a:rPr lang="en-GB" b="1" dirty="0" smtClean="0"/>
              <a:t>Scaffold:</a:t>
            </a:r>
          </a:p>
          <a:p>
            <a:pPr marL="0" indent="0">
              <a:buNone/>
            </a:pPr>
            <a:r>
              <a:rPr lang="en-GB" u="sng" dirty="0" smtClean="0"/>
              <a:t>Frankenstein’s Feelings</a:t>
            </a:r>
          </a:p>
          <a:p>
            <a:pPr marL="0" indent="0">
              <a:buNone/>
            </a:pPr>
            <a:r>
              <a:rPr lang="en-GB" dirty="0" smtClean="0"/>
              <a:t>He has no connection to the creature and doesn’t really care about it.</a:t>
            </a:r>
          </a:p>
          <a:p>
            <a:pPr marL="0" indent="0">
              <a:buNone/>
            </a:pPr>
            <a:endParaRPr lang="en-GB" dirty="0"/>
          </a:p>
          <a:p>
            <a:pPr marL="0" indent="0">
              <a:buNone/>
            </a:pPr>
            <a:r>
              <a:rPr lang="en-GB" u="sng" dirty="0" smtClean="0"/>
              <a:t>Evidence:</a:t>
            </a:r>
          </a:p>
          <a:p>
            <a:pPr marL="0" indent="0">
              <a:buNone/>
            </a:pPr>
            <a:r>
              <a:rPr lang="en-GB" dirty="0"/>
              <a:t>“the lifeless </a:t>
            </a:r>
            <a:r>
              <a:rPr lang="en-GB" b="1" dirty="0"/>
              <a:t>thing</a:t>
            </a:r>
            <a:r>
              <a:rPr lang="en-GB" b="1" dirty="0" smtClean="0"/>
              <a:t>”</a:t>
            </a:r>
            <a:r>
              <a:rPr lang="en-GB" dirty="0" smtClean="0"/>
              <a:t>.</a:t>
            </a:r>
          </a:p>
          <a:p>
            <a:pPr marL="0" indent="0">
              <a:buNone/>
            </a:pPr>
            <a:endParaRPr lang="en-GB" u="sng" dirty="0"/>
          </a:p>
          <a:p>
            <a:pPr marL="0" indent="0">
              <a:buNone/>
            </a:pPr>
            <a:r>
              <a:rPr lang="en-GB" u="sng" dirty="0" smtClean="0">
                <a:solidFill>
                  <a:srgbClr val="7030A0"/>
                </a:solidFill>
              </a:rPr>
              <a:t>Language Focus (Extension)</a:t>
            </a:r>
          </a:p>
          <a:p>
            <a:pPr marL="0" indent="0">
              <a:buNone/>
            </a:pPr>
            <a:r>
              <a:rPr lang="en-GB" dirty="0" smtClean="0">
                <a:solidFill>
                  <a:srgbClr val="7030A0"/>
                </a:solidFill>
              </a:rPr>
              <a:t>By using “thing” it suggests a lack of importance. </a:t>
            </a:r>
          </a:p>
          <a:p>
            <a:pPr marL="0" indent="0">
              <a:buNone/>
            </a:pPr>
            <a:endParaRPr lang="en-GB" u="sng" dirty="0"/>
          </a:p>
        </p:txBody>
      </p:sp>
      <p:sp>
        <p:nvSpPr>
          <p:cNvPr id="9" name="TextBox 8"/>
          <p:cNvSpPr txBox="1"/>
          <p:nvPr/>
        </p:nvSpPr>
        <p:spPr>
          <a:xfrm>
            <a:off x="9264316" y="5082881"/>
            <a:ext cx="2815390" cy="1569660"/>
          </a:xfrm>
          <a:prstGeom prst="rect">
            <a:avLst/>
          </a:prstGeom>
          <a:noFill/>
        </p:spPr>
        <p:txBody>
          <a:bodyPr wrap="square" rtlCol="0">
            <a:spAutoFit/>
          </a:bodyPr>
          <a:lstStyle/>
          <a:p>
            <a:r>
              <a:rPr lang="en-GB" sz="3200" dirty="0" smtClean="0">
                <a:solidFill>
                  <a:srgbClr val="FF0000"/>
                </a:solidFill>
              </a:rPr>
              <a:t>Now create at least two of your own!</a:t>
            </a:r>
            <a:endParaRPr lang="en-GB" sz="3200" dirty="0">
              <a:solidFill>
                <a:srgbClr val="FF0000"/>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0325"/>
            <a:ext cx="1009652" cy="6452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descr="Tiny: smaller than a pea – Josephine Corcoran">
            <a:hlinkClick r:id="rId3"/>
          </p:cNvPr>
          <p:cNvPicPr>
            <a:picLocks noChangeAspect="1" noChangeArrowheads="1"/>
          </p:cNvPicPr>
          <p:nvPr/>
        </p:nvPicPr>
        <p:blipFill>
          <a:blip r:embed="rId4"/>
          <a:srcRect/>
          <a:stretch>
            <a:fillRect/>
          </a:stretch>
        </p:blipFill>
        <p:spPr bwMode="auto">
          <a:xfrm>
            <a:off x="9361214" y="2653801"/>
            <a:ext cx="1826759" cy="1826760"/>
          </a:xfrm>
          <a:prstGeom prst="rect">
            <a:avLst/>
          </a:prstGeom>
          <a:noFill/>
        </p:spPr>
      </p:pic>
    </p:spTree>
    <p:extLst>
      <p:ext uri="{BB962C8B-B14F-4D97-AF65-F5344CB8AC3E}">
        <p14:creationId xmlns:p14="http://schemas.microsoft.com/office/powerpoint/2010/main" xmlns="" val="1970095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0316" y="1"/>
            <a:ext cx="11951368" cy="622852"/>
          </a:xfrm>
        </p:spPr>
        <p:txBody>
          <a:bodyPr>
            <a:normAutofit fontScale="90000"/>
          </a:bodyPr>
          <a:lstStyle/>
          <a:p>
            <a:pPr algn="ctr"/>
            <a:r>
              <a:rPr lang="en-GB" b="1" dirty="0"/>
              <a:t>How does Frankenstein feel about his Creation? </a:t>
            </a:r>
          </a:p>
        </p:txBody>
      </p:sp>
      <p:sp>
        <p:nvSpPr>
          <p:cNvPr id="8" name="Content Placeholder 7"/>
          <p:cNvSpPr>
            <a:spLocks noGrp="1"/>
          </p:cNvSpPr>
          <p:nvPr>
            <p:ph idx="1"/>
          </p:nvPr>
        </p:nvSpPr>
        <p:spPr>
          <a:xfrm>
            <a:off x="1009934" y="481182"/>
            <a:ext cx="10343866" cy="6028799"/>
          </a:xfrm>
          <a:ln>
            <a:solidFill>
              <a:schemeClr val="accent1"/>
            </a:solidFill>
          </a:ln>
        </p:spPr>
        <p:txBody>
          <a:bodyPr>
            <a:normAutofit fontScale="70000" lnSpcReduction="20000"/>
          </a:bodyPr>
          <a:lstStyle/>
          <a:p>
            <a:pPr marL="0" indent="0">
              <a:buNone/>
            </a:pPr>
            <a:endParaRPr lang="en-GB" sz="2300" b="1" dirty="0"/>
          </a:p>
          <a:p>
            <a:pPr marL="0" indent="0">
              <a:buNone/>
            </a:pPr>
            <a:r>
              <a:rPr lang="en-GB" sz="3400" u="sng" dirty="0"/>
              <a:t>Frankenstein’s Feelings</a:t>
            </a:r>
          </a:p>
          <a:p>
            <a:pPr marL="0" indent="0">
              <a:buNone/>
            </a:pPr>
            <a:r>
              <a:rPr lang="en-GB" sz="3400" dirty="0"/>
              <a:t>Point: Clearly, Frankenstein feels horrified by his creation.</a:t>
            </a:r>
          </a:p>
          <a:p>
            <a:pPr marL="0" indent="0">
              <a:buNone/>
            </a:pPr>
            <a:endParaRPr lang="en-GB" sz="3400" dirty="0"/>
          </a:p>
          <a:p>
            <a:pPr marL="0" indent="0">
              <a:buNone/>
            </a:pPr>
            <a:r>
              <a:rPr lang="en-GB" sz="3400" u="sng" dirty="0"/>
              <a:t>Evidence: </a:t>
            </a:r>
            <a:r>
              <a:rPr lang="en-GB" sz="3400" dirty="0"/>
              <a:t>This can be seen in “my emotions at this catastrophe”.</a:t>
            </a:r>
          </a:p>
          <a:p>
            <a:pPr marL="0" indent="0">
              <a:buNone/>
            </a:pPr>
            <a:endParaRPr lang="en-GB" sz="3400" u="sng" dirty="0"/>
          </a:p>
          <a:p>
            <a:pPr marL="0" indent="0">
              <a:buNone/>
            </a:pPr>
            <a:r>
              <a:rPr lang="en-GB" sz="3400" u="sng" dirty="0" smtClean="0">
                <a:solidFill>
                  <a:srgbClr val="7030A0"/>
                </a:solidFill>
              </a:rPr>
              <a:t>Analyse the language</a:t>
            </a:r>
            <a:endParaRPr lang="en-GB" sz="3400" u="sng" dirty="0">
              <a:solidFill>
                <a:srgbClr val="7030A0"/>
              </a:solidFill>
            </a:endParaRPr>
          </a:p>
          <a:p>
            <a:pPr marL="0" indent="0">
              <a:buNone/>
            </a:pPr>
            <a:endParaRPr lang="en-GB" sz="3400" dirty="0" smtClean="0">
              <a:solidFill>
                <a:srgbClr val="7030A0"/>
              </a:solidFill>
            </a:endParaRPr>
          </a:p>
          <a:p>
            <a:pPr marL="0" indent="0">
              <a:buNone/>
            </a:pPr>
            <a:r>
              <a:rPr lang="en-GB" sz="3400" dirty="0" smtClean="0">
                <a:solidFill>
                  <a:srgbClr val="7030A0"/>
                </a:solidFill>
              </a:rPr>
              <a:t>This </a:t>
            </a:r>
            <a:r>
              <a:rPr lang="en-GB" sz="3400" dirty="0">
                <a:solidFill>
                  <a:srgbClr val="7030A0"/>
                </a:solidFill>
              </a:rPr>
              <a:t>suggests that Frankenstein views the creation as …………………………………………………….</a:t>
            </a:r>
          </a:p>
          <a:p>
            <a:r>
              <a:rPr lang="en-GB" sz="3400" dirty="0">
                <a:solidFill>
                  <a:srgbClr val="7030A0"/>
                </a:solidFill>
              </a:rPr>
              <a:t>Also, it reveals ………………………………………………………………………………………………………………..</a:t>
            </a:r>
          </a:p>
          <a:p>
            <a:r>
              <a:rPr lang="en-GB" sz="3400" dirty="0">
                <a:solidFill>
                  <a:srgbClr val="7030A0"/>
                </a:solidFill>
              </a:rPr>
              <a:t>The </a:t>
            </a:r>
            <a:r>
              <a:rPr lang="en-GB" sz="3400" dirty="0" smtClean="0">
                <a:solidFill>
                  <a:srgbClr val="7030A0"/>
                </a:solidFill>
              </a:rPr>
              <a:t>word (insert type) </a:t>
            </a:r>
            <a:r>
              <a:rPr lang="en-GB" sz="3400" dirty="0">
                <a:solidFill>
                  <a:srgbClr val="7030A0"/>
                </a:solidFill>
              </a:rPr>
              <a:t>‘catastrophe’ shows ………………………………………………………………………………………..</a:t>
            </a:r>
          </a:p>
          <a:p>
            <a:r>
              <a:rPr lang="en-GB" sz="3400" dirty="0">
                <a:solidFill>
                  <a:srgbClr val="7030A0"/>
                </a:solidFill>
              </a:rPr>
              <a:t>Frankenstein’s horror is also seen </a:t>
            </a:r>
            <a:r>
              <a:rPr lang="en-GB" sz="3400" dirty="0" smtClean="0">
                <a:solidFill>
                  <a:srgbClr val="7030A0"/>
                </a:solidFill>
              </a:rPr>
              <a:t>in the word (insert type) </a:t>
            </a:r>
            <a:r>
              <a:rPr lang="en-GB" sz="3400" dirty="0">
                <a:solidFill>
                  <a:srgbClr val="7030A0"/>
                </a:solidFill>
              </a:rPr>
              <a:t>‘………………………………..’</a:t>
            </a:r>
          </a:p>
          <a:p>
            <a:r>
              <a:rPr lang="en-GB" sz="3400" dirty="0">
                <a:solidFill>
                  <a:srgbClr val="7030A0"/>
                </a:solidFill>
              </a:rPr>
              <a:t>This supports my point because ……………………………………………..</a:t>
            </a:r>
          </a:p>
          <a:p>
            <a:pPr marL="0" indent="0">
              <a:buNone/>
            </a:pPr>
            <a:endParaRPr lang="en-GB" sz="3400" u="sng"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10731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descr="Tiny: smaller than a pea – Josephine Corcoran">
            <a:hlinkClick r:id="rId3"/>
          </p:cNvPr>
          <p:cNvPicPr>
            <a:picLocks noChangeAspect="1" noChangeArrowheads="1"/>
          </p:cNvPicPr>
          <p:nvPr/>
        </p:nvPicPr>
        <p:blipFill>
          <a:blip r:embed="rId4"/>
          <a:srcRect/>
          <a:stretch>
            <a:fillRect/>
          </a:stretch>
        </p:blipFill>
        <p:spPr bwMode="auto">
          <a:xfrm>
            <a:off x="9322025" y="2039847"/>
            <a:ext cx="1826759" cy="1826760"/>
          </a:xfrm>
          <a:prstGeom prst="rect">
            <a:avLst/>
          </a:prstGeom>
          <a:noFill/>
        </p:spPr>
      </p:pic>
    </p:spTree>
    <p:extLst>
      <p:ext uri="{BB962C8B-B14F-4D97-AF65-F5344CB8AC3E}">
        <p14:creationId xmlns:p14="http://schemas.microsoft.com/office/powerpoint/2010/main" xmlns="" val="2193662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292" y="1545168"/>
            <a:ext cx="5334037" cy="4525963"/>
          </a:xfrm>
        </p:spPr>
        <p:txBody>
          <a:bodyPr>
            <a:normAutofit fontScale="92500" lnSpcReduction="10000"/>
          </a:bodyPr>
          <a:lstStyle/>
          <a:p>
            <a:pPr marL="0" indent="0" algn="just">
              <a:buNone/>
            </a:pPr>
            <a:r>
              <a:rPr lang="en-GB" sz="2000" b="1" dirty="0" smtClean="0">
                <a:solidFill>
                  <a:schemeClr val="tx1"/>
                </a:solidFill>
                <a:latin typeface="+mn-lt"/>
                <a:ea typeface="+mn-ea"/>
                <a:cs typeface="+mn-cs"/>
              </a:rPr>
              <a:t>Example A</a:t>
            </a:r>
          </a:p>
          <a:p>
            <a:pPr marL="0" indent="0" algn="just">
              <a:buNone/>
            </a:pPr>
            <a:r>
              <a:rPr lang="en-GB" sz="2000" dirty="0" smtClean="0">
                <a:solidFill>
                  <a:schemeClr val="tx1"/>
                </a:solidFill>
                <a:latin typeface="+mn-lt"/>
                <a:ea typeface="+mn-ea"/>
                <a:cs typeface="+mn-cs"/>
              </a:rPr>
              <a:t>Mary </a:t>
            </a:r>
            <a:r>
              <a:rPr lang="en-GB" sz="2000" dirty="0">
                <a:solidFill>
                  <a:schemeClr val="tx1"/>
                </a:solidFill>
                <a:latin typeface="+mn-lt"/>
                <a:ea typeface="+mn-ea"/>
                <a:cs typeface="+mn-cs"/>
              </a:rPr>
              <a:t>Shelley creates a grim, distressing atmosphere in the opening of Chapter 5 of her famous gothic novel “Frankenstein” (1816). She conceives this by her careful choice of obscure, descriptive wording which does not just add to the dark atmosphere, but also helps embody the heavy language used, in addition, both the atmosphere and the language contribute to convey Frankenstein’s feelings about his creation. Including wordplay, sarcasm, and alliteration, Mary Shelley’s deliberate use of language devices and wording are often significant but suggestive, insinuating her hopeless story of her painful, monotonous struggle to become a mother. This influenced the Luddite’s opinions on the Industrial Revolution, which is also subtly revealed through Frankenstein’s reactions and descriptions of his monster.</a:t>
            </a:r>
            <a:endParaRPr lang="en-US" sz="2000" dirty="0">
              <a:solidFill>
                <a:schemeClr val="tx1"/>
              </a:solidFill>
              <a:latin typeface="+mn-lt"/>
              <a:ea typeface="+mn-ea"/>
              <a:cs typeface="+mn-cs"/>
            </a:endParaRPr>
          </a:p>
          <a:p>
            <a:endParaRPr lang="en-US" dirty="0"/>
          </a:p>
        </p:txBody>
      </p:sp>
      <p:sp>
        <p:nvSpPr>
          <p:cNvPr id="4" name="Content Placeholder 2"/>
          <p:cNvSpPr txBox="1">
            <a:spLocks/>
          </p:cNvSpPr>
          <p:nvPr/>
        </p:nvSpPr>
        <p:spPr bwMode="auto">
          <a:xfrm>
            <a:off x="6464207" y="1193526"/>
            <a:ext cx="533403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20000"/>
              </a:spcBef>
              <a:spcAft>
                <a:spcPct val="0"/>
              </a:spcAft>
              <a:defRPr/>
            </a:pPr>
            <a:r>
              <a:rPr lang="en-GB" sz="2000" b="1" kern="0" dirty="0" smtClean="0"/>
              <a:t>Example B</a:t>
            </a:r>
          </a:p>
          <a:p>
            <a:pPr lvl="0" fontAlgn="base">
              <a:spcBef>
                <a:spcPct val="20000"/>
              </a:spcBef>
              <a:spcAft>
                <a:spcPct val="0"/>
              </a:spcAft>
              <a:defRPr/>
            </a:pPr>
            <a:r>
              <a:rPr lang="en-GB" sz="2000" kern="0" dirty="0" smtClean="0"/>
              <a:t>Shelley’s </a:t>
            </a:r>
            <a:r>
              <a:rPr lang="en-GB" sz="2000" kern="0" dirty="0"/>
              <a:t>overall   language is thoughtful and considered. Shelley uses unique metaphors throughout chapter five along with sarcasm and atmosphere. The language Shelley uses shows the emotion sown into her writing. The doctors overall feelings towards his ‘monster’ are portrayed mainly through fear, regret and shame. The language used brings the doctors reactions to life. Shelley strikes at the heart of mankind’s tragedies; life and death. Frankenstein taking control of giving someone life demonstrates that human actions play with peoples emotions and can end in tragedy. </a:t>
            </a:r>
          </a:p>
        </p:txBody>
      </p:sp>
      <p:sp>
        <p:nvSpPr>
          <p:cNvPr id="5" name="TextBox 4"/>
          <p:cNvSpPr txBox="1"/>
          <p:nvPr/>
        </p:nvSpPr>
        <p:spPr>
          <a:xfrm>
            <a:off x="476211" y="285729"/>
            <a:ext cx="11144328" cy="584775"/>
          </a:xfrm>
          <a:prstGeom prst="rect">
            <a:avLst/>
          </a:prstGeom>
          <a:noFill/>
        </p:spPr>
        <p:txBody>
          <a:bodyPr wrap="square" rtlCol="0">
            <a:spAutoFit/>
          </a:bodyPr>
          <a:lstStyle/>
          <a:p>
            <a:pPr algn="ctr"/>
            <a:r>
              <a:rPr lang="en-US" sz="3200" b="1" u="sng" dirty="0" smtClean="0"/>
              <a:t>Model examples -HA</a:t>
            </a:r>
            <a:endParaRPr lang="en-US" sz="3200" b="1" u="sng"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535" y="127740"/>
            <a:ext cx="1073150" cy="64389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4308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291" y="1613408"/>
            <a:ext cx="5334037" cy="4525963"/>
          </a:xfrm>
        </p:spPr>
        <p:txBody>
          <a:bodyPr>
            <a:normAutofit fontScale="85000" lnSpcReduction="10000"/>
          </a:bodyPr>
          <a:lstStyle/>
          <a:p>
            <a:pPr marL="0" indent="0">
              <a:buNone/>
            </a:pPr>
            <a:r>
              <a:rPr lang="en-GB" dirty="0"/>
              <a:t>Overall, Shelley’s use of language in the fifth chapter in one of the most famous gothic horror novels of all time reflects entirely on her experiences surrounding birth. The way she camouflages the most tragic occurrences of her life into her use of metaphors captivates the reader and gives them the chance to delve into her life leading up to the publishing of the novel.  The way the situations of her life are </a:t>
            </a:r>
            <a:r>
              <a:rPr lang="en-GB" dirty="0" smtClean="0"/>
              <a:t>moulded </a:t>
            </a:r>
            <a:r>
              <a:rPr lang="en-GB" dirty="0"/>
              <a:t>into just one chapter displays her experiences, but forces the reader to use symbolism to fully understand and identify where she has placed them.  </a:t>
            </a:r>
          </a:p>
          <a:p>
            <a:endParaRPr lang="en-GB" dirty="0"/>
          </a:p>
          <a:p>
            <a:endParaRPr lang="en-US" dirty="0"/>
          </a:p>
        </p:txBody>
      </p:sp>
      <p:sp>
        <p:nvSpPr>
          <p:cNvPr id="4" name="Content Placeholder 2"/>
          <p:cNvSpPr txBox="1">
            <a:spLocks/>
          </p:cNvSpPr>
          <p:nvPr/>
        </p:nvSpPr>
        <p:spPr bwMode="auto">
          <a:xfrm>
            <a:off x="6464206" y="1357299"/>
            <a:ext cx="533403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Frankenstein</a:t>
            </a:r>
            <a:r>
              <a:rPr kumimoji="0" lang="en-US" sz="2400" b="0" i="0" u="none" strike="noStrike" kern="0" cap="none" spc="0" normalizeH="0" noProof="0" dirty="0" smtClean="0">
                <a:ln>
                  <a:noFill/>
                </a:ln>
                <a:solidFill>
                  <a:schemeClr val="tx1"/>
                </a:solidFill>
                <a:effectLst/>
                <a:uLnTx/>
                <a:uFillTx/>
                <a:latin typeface="+mn-lt"/>
                <a:ea typeface="+mn-ea"/>
                <a:cs typeface="+mn-cs"/>
              </a:rPr>
              <a:t> is a classic novel about one man’s dream to create life. It’s full of sad moments and weird shocks. Victor is sad because his mum died and so he becomes a scientist and learns how to bring dead people back to life. He’s really excited about it and works ever so hard and then when it does happen, Frankenstein is so hideous he’s shocked and horrified and runs away. The writer, Shelley, was a very talented writer and does very well in showing the reader how horrified </a:t>
            </a:r>
            <a:r>
              <a:rPr kumimoji="0" lang="en-US" sz="2000" b="0" i="0" u="none" strike="noStrike" kern="0" cap="none" spc="0" normalizeH="0" noProof="0" dirty="0" smtClean="0">
                <a:ln>
                  <a:noFill/>
                </a:ln>
                <a:solidFill>
                  <a:schemeClr val="tx1"/>
                </a:solidFill>
                <a:effectLst/>
                <a:uLnTx/>
                <a:uFillTx/>
                <a:latin typeface="+mn-lt"/>
                <a:ea typeface="+mn-ea"/>
                <a:cs typeface="+mn-cs"/>
              </a:rPr>
              <a:t>Victor </a:t>
            </a:r>
            <a:r>
              <a:rPr kumimoji="0" lang="en-US" sz="1600" b="0" i="0" u="none" strike="noStrike" kern="0" cap="none" spc="0" normalizeH="0" noProof="0" dirty="0" smtClean="0">
                <a:ln>
                  <a:noFill/>
                </a:ln>
                <a:solidFill>
                  <a:schemeClr val="tx1"/>
                </a:solidFill>
                <a:effectLst/>
                <a:uLnTx/>
                <a:uFillTx/>
                <a:latin typeface="+mn-lt"/>
                <a:ea typeface="+mn-ea"/>
                <a:cs typeface="+mn-cs"/>
              </a:rPr>
              <a:t>is.</a:t>
            </a:r>
            <a:endParaRPr kumimoji="0" lang="en-US" sz="16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5" name="TextBox 4"/>
          <p:cNvSpPr txBox="1"/>
          <p:nvPr/>
        </p:nvSpPr>
        <p:spPr>
          <a:xfrm>
            <a:off x="476211" y="285729"/>
            <a:ext cx="11144328" cy="584775"/>
          </a:xfrm>
          <a:prstGeom prst="rect">
            <a:avLst/>
          </a:prstGeom>
          <a:noFill/>
        </p:spPr>
        <p:txBody>
          <a:bodyPr wrap="square" rtlCol="0">
            <a:spAutoFit/>
          </a:bodyPr>
          <a:lstStyle/>
          <a:p>
            <a:pPr algn="ctr"/>
            <a:r>
              <a:rPr lang="en-US" sz="3200" b="1" u="sng" dirty="0" smtClean="0"/>
              <a:t>Model examples- M to LA</a:t>
            </a:r>
            <a:endParaRPr lang="en-US" sz="3200" b="1" u="sng"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2403" y="426703"/>
            <a:ext cx="999472" cy="6387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4063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0316" y="1"/>
            <a:ext cx="11951368" cy="622852"/>
          </a:xfrm>
        </p:spPr>
        <p:txBody>
          <a:bodyPr>
            <a:normAutofit fontScale="90000"/>
          </a:bodyPr>
          <a:lstStyle/>
          <a:p>
            <a:pPr algn="ctr"/>
            <a:r>
              <a:rPr lang="en-GB" b="1" dirty="0" smtClean="0"/>
              <a:t>Homework </a:t>
            </a:r>
            <a:endParaRPr lang="en-GB" b="1" dirty="0"/>
          </a:p>
        </p:txBody>
      </p:sp>
      <p:sp>
        <p:nvSpPr>
          <p:cNvPr id="2" name="TextBox 1"/>
          <p:cNvSpPr txBox="1"/>
          <p:nvPr/>
        </p:nvSpPr>
        <p:spPr>
          <a:xfrm>
            <a:off x="941695" y="869106"/>
            <a:ext cx="9758149" cy="4308872"/>
          </a:xfrm>
          <a:prstGeom prst="rect">
            <a:avLst/>
          </a:prstGeom>
          <a:noFill/>
          <a:ln>
            <a:solidFill>
              <a:srgbClr val="FF0000"/>
            </a:solidFill>
          </a:ln>
        </p:spPr>
        <p:txBody>
          <a:bodyPr wrap="square" rtlCol="0">
            <a:spAutoFit/>
          </a:bodyPr>
          <a:lstStyle/>
          <a:p>
            <a:endParaRPr lang="en-GB" dirty="0"/>
          </a:p>
          <a:p>
            <a:endParaRPr lang="en-GB" sz="3200" dirty="0"/>
          </a:p>
          <a:p>
            <a:r>
              <a:rPr lang="en-GB" sz="3200" dirty="0"/>
              <a:t>Imagine </a:t>
            </a:r>
            <a:r>
              <a:rPr lang="en-GB" sz="3200" dirty="0" smtClean="0"/>
              <a:t>you are Victor </a:t>
            </a:r>
            <a:r>
              <a:rPr lang="en-GB" sz="3200" dirty="0"/>
              <a:t>Frankenstein. Write a diary entry describing your thoughts and feelings towards the monster you have created. Refer to information in the text we have read in order to make links/references. </a:t>
            </a:r>
          </a:p>
          <a:p>
            <a:endParaRPr lang="en-GB" sz="3200" dirty="0"/>
          </a:p>
          <a:p>
            <a:r>
              <a:rPr lang="en-GB" sz="3200" dirty="0"/>
              <a:t>Dear dairy,</a:t>
            </a:r>
          </a:p>
          <a:p>
            <a:r>
              <a:rPr lang="en-GB" sz="3200" dirty="0"/>
              <a:t>Today I created the most …..</a:t>
            </a:r>
          </a:p>
        </p:txBody>
      </p:sp>
    </p:spTree>
    <p:extLst>
      <p:ext uri="{BB962C8B-B14F-4D97-AF65-F5344CB8AC3E}">
        <p14:creationId xmlns:p14="http://schemas.microsoft.com/office/powerpoint/2010/main" xmlns="" val="160399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521" y="487662"/>
            <a:ext cx="11284772" cy="1068183"/>
          </a:xfrm>
        </p:spPr>
        <p:txBody>
          <a:bodyPr>
            <a:normAutofit fontScale="90000"/>
          </a:bodyPr>
          <a:lstStyle/>
          <a:p>
            <a:r>
              <a:rPr lang="en-GB" sz="8000" dirty="0" smtClean="0">
                <a:solidFill>
                  <a:srgbClr val="002060"/>
                </a:solidFill>
                <a:latin typeface="Baskerville Old Face" panose="02020602080505020303" pitchFamily="18" charset="0"/>
              </a:rPr>
              <a:t>Frankenstein by Mary Shelley</a:t>
            </a:r>
            <a:endParaRPr lang="en-US" sz="8000" dirty="0">
              <a:solidFill>
                <a:srgbClr val="002060"/>
              </a:solidFill>
              <a:latin typeface="Baskerville Old Face" panose="02020602080505020303" pitchFamily="18" charset="0"/>
            </a:endParaRPr>
          </a:p>
        </p:txBody>
      </p:sp>
      <p:sp>
        <p:nvSpPr>
          <p:cNvPr id="3" name="Subtitle 2"/>
          <p:cNvSpPr>
            <a:spLocks noGrp="1"/>
          </p:cNvSpPr>
          <p:nvPr>
            <p:ph type="subTitle" idx="1"/>
          </p:nvPr>
        </p:nvSpPr>
        <p:spPr>
          <a:xfrm>
            <a:off x="1296537" y="2374710"/>
            <a:ext cx="10208526" cy="4004575"/>
          </a:xfrm>
        </p:spPr>
        <p:txBody>
          <a:bodyPr>
            <a:normAutofit/>
          </a:bodyPr>
          <a:lstStyle/>
          <a:p>
            <a:pPr marL="457200" indent="-457200">
              <a:buFont typeface="Arial" pitchFamily="34" charset="0"/>
              <a:buChar char="•"/>
            </a:pPr>
            <a:r>
              <a:rPr lang="en-US" sz="3200" dirty="0" smtClean="0"/>
              <a:t>Understand how writers express the thoughts and feelings of characters</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Identify and annotate  specific language techniques used by the writer for effect.</a:t>
            </a:r>
          </a:p>
          <a:p>
            <a:pPr marL="457200" indent="-457200">
              <a:buFont typeface="Arial" pitchFamily="34" charset="0"/>
              <a:buChar char="•"/>
            </a:pPr>
            <a:r>
              <a:rPr lang="en-US" sz="3200" dirty="0" smtClean="0"/>
              <a:t>Write to explain how the writer has created an effect on you.</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830" y="0"/>
            <a:ext cx="1073150" cy="6557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2329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415" y="160338"/>
            <a:ext cx="9310948" cy="958778"/>
          </a:xfrm>
        </p:spPr>
        <p:txBody>
          <a:bodyPr/>
          <a:lstStyle/>
          <a:p>
            <a:r>
              <a:rPr lang="en-GB" dirty="0"/>
              <a:t>What do you know </a:t>
            </a:r>
            <a:r>
              <a:rPr lang="en-GB" dirty="0" smtClean="0"/>
              <a:t>about this character?</a:t>
            </a:r>
            <a:endParaRPr lang="en-GB" dirty="0"/>
          </a:p>
        </p:txBody>
      </p:sp>
      <p:sp>
        <p:nvSpPr>
          <p:cNvPr id="3" name="Content Placeholder 2"/>
          <p:cNvSpPr>
            <a:spLocks noGrp="1"/>
          </p:cNvSpPr>
          <p:nvPr>
            <p:ph idx="1"/>
          </p:nvPr>
        </p:nvSpPr>
        <p:spPr>
          <a:xfrm>
            <a:off x="4203509" y="3835020"/>
            <a:ext cx="3872317" cy="2724079"/>
          </a:xfrm>
        </p:spPr>
        <p:txBody>
          <a:bodyPr>
            <a:normAutofit lnSpcReduction="10000"/>
          </a:bodyPr>
          <a:lstStyle/>
          <a:p>
            <a:pPr marL="0" indent="0">
              <a:buNone/>
            </a:pPr>
            <a:r>
              <a:rPr lang="en-GB" b="1" i="1" dirty="0">
                <a:solidFill>
                  <a:srgbClr val="7030A0"/>
                </a:solidFill>
              </a:rPr>
              <a:t>CHALLENGE: </a:t>
            </a:r>
            <a:r>
              <a:rPr lang="en-GB" dirty="0">
                <a:solidFill>
                  <a:srgbClr val="7030A0"/>
                </a:solidFill>
              </a:rPr>
              <a:t>based on this image alone, what can you infer or </a:t>
            </a:r>
            <a:r>
              <a:rPr lang="en-GB" dirty="0" smtClean="0">
                <a:solidFill>
                  <a:srgbClr val="7030A0"/>
                </a:solidFill>
              </a:rPr>
              <a:t>deduce about </a:t>
            </a:r>
            <a:r>
              <a:rPr lang="en-GB" dirty="0">
                <a:solidFill>
                  <a:srgbClr val="7030A0"/>
                </a:solidFill>
              </a:rPr>
              <a:t>the character? </a:t>
            </a:r>
            <a:endParaRPr lang="en-GB" dirty="0" smtClean="0">
              <a:solidFill>
                <a:srgbClr val="7030A0"/>
              </a:solidFill>
            </a:endParaRPr>
          </a:p>
          <a:p>
            <a:pPr marL="0" indent="0">
              <a:buNone/>
            </a:pPr>
            <a:r>
              <a:rPr lang="en-GB" b="1" dirty="0" smtClean="0">
                <a:solidFill>
                  <a:srgbClr val="7030A0"/>
                </a:solidFill>
              </a:rPr>
              <a:t>Start</a:t>
            </a:r>
            <a:r>
              <a:rPr lang="en-GB" b="1" dirty="0">
                <a:solidFill>
                  <a:srgbClr val="7030A0"/>
                </a:solidFill>
              </a:rPr>
              <a:t>:</a:t>
            </a:r>
            <a:r>
              <a:rPr lang="en-GB" dirty="0">
                <a:solidFill>
                  <a:srgbClr val="7030A0"/>
                </a:solidFill>
              </a:rPr>
              <a:t> </a:t>
            </a:r>
            <a:r>
              <a:rPr lang="en-GB" dirty="0" smtClean="0">
                <a:solidFill>
                  <a:srgbClr val="7030A0"/>
                </a:solidFill>
              </a:rPr>
              <a:t>I infer,  because </a:t>
            </a:r>
            <a:r>
              <a:rPr lang="en-GB" dirty="0">
                <a:solidFill>
                  <a:srgbClr val="7030A0"/>
                </a:solidFill>
              </a:rPr>
              <a:t>of …………., I think he will be</a:t>
            </a:r>
            <a:r>
              <a:rPr lang="en-GB" dirty="0" smtClean="0">
                <a:solidFill>
                  <a:srgbClr val="7030A0"/>
                </a:solidFill>
              </a:rPr>
              <a:t>….</a:t>
            </a:r>
            <a:endParaRPr lang="en-GB" dirty="0">
              <a:solidFill>
                <a:srgbClr val="7030A0"/>
              </a:solidFill>
            </a:endParaRPr>
          </a:p>
        </p:txBody>
      </p:sp>
      <p:sp>
        <p:nvSpPr>
          <p:cNvPr id="4" name="AutoShape 2" descr="Image result for frankenste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8822035" y="2183641"/>
            <a:ext cx="2971960" cy="4502519"/>
          </a:xfrm>
          <a:prstGeom prst="rect">
            <a:avLst/>
          </a:prstGeom>
        </p:spPr>
      </p:pic>
      <p:sp>
        <p:nvSpPr>
          <p:cNvPr id="6" name="TextBox 5"/>
          <p:cNvSpPr txBox="1"/>
          <p:nvPr/>
        </p:nvSpPr>
        <p:spPr>
          <a:xfrm>
            <a:off x="3671248" y="1146412"/>
            <a:ext cx="4776716" cy="1200329"/>
          </a:xfrm>
          <a:prstGeom prst="rect">
            <a:avLst/>
          </a:prstGeom>
          <a:noFill/>
        </p:spPr>
        <p:txBody>
          <a:bodyPr wrap="square" rtlCol="0">
            <a:spAutoFit/>
          </a:bodyPr>
          <a:lstStyle/>
          <a:p>
            <a:pPr marL="342900" indent="-342900">
              <a:buFont typeface="Arial" pitchFamily="34" charset="0"/>
              <a:buChar char="•"/>
            </a:pPr>
            <a:r>
              <a:rPr lang="en-GB" sz="2400" dirty="0" smtClean="0"/>
              <a:t>Give him a character/personality</a:t>
            </a:r>
          </a:p>
          <a:p>
            <a:pPr marL="342900" indent="-342900">
              <a:buFont typeface="Arial" pitchFamily="34" charset="0"/>
              <a:buChar char="•"/>
            </a:pPr>
            <a:r>
              <a:rPr lang="en-GB" sz="2400" dirty="0" smtClean="0"/>
              <a:t>What is he thinking/feeling? How do you know?</a:t>
            </a:r>
            <a:endParaRPr lang="en-GB"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0375" y="412608"/>
            <a:ext cx="107315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827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078174" y="1105942"/>
            <a:ext cx="8880922"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sz="2400" dirty="0">
                <a:latin typeface="Arial Black" pitchFamily="34" charset="0"/>
              </a:rPr>
              <a:t>Although she wrote several other books, Frankenstein is her most well known work. </a:t>
            </a:r>
          </a:p>
          <a:p>
            <a:pPr eaLnBrk="1" hangingPunct="1">
              <a:spcBef>
                <a:spcPct val="50000"/>
              </a:spcBef>
            </a:pPr>
            <a:r>
              <a:rPr lang="en-GB" sz="2400" dirty="0">
                <a:latin typeface="Arial Black" pitchFamily="34" charset="0"/>
              </a:rPr>
              <a:t>Frankenstein caused a literary sensation in London. </a:t>
            </a:r>
          </a:p>
          <a:p>
            <a:pPr eaLnBrk="1" hangingPunct="1">
              <a:spcBef>
                <a:spcPct val="50000"/>
              </a:spcBef>
            </a:pPr>
            <a:r>
              <a:rPr lang="en-GB" sz="2400" dirty="0">
                <a:latin typeface="Arial Black" pitchFamily="34" charset="0"/>
              </a:rPr>
              <a:t>The novel fit smoothly into the popular gothic genre </a:t>
            </a:r>
          </a:p>
          <a:p>
            <a:pPr eaLnBrk="1" hangingPunct="1">
              <a:spcBef>
                <a:spcPct val="50000"/>
              </a:spcBef>
            </a:pPr>
            <a:r>
              <a:rPr lang="en-GB" sz="2400" dirty="0">
                <a:latin typeface="Arial Black" pitchFamily="34" charset="0"/>
              </a:rPr>
              <a:t>Frankenstein has lasted over time. </a:t>
            </a:r>
          </a:p>
          <a:p>
            <a:pPr eaLnBrk="1" hangingPunct="1">
              <a:spcBef>
                <a:spcPct val="50000"/>
              </a:spcBef>
            </a:pPr>
            <a:r>
              <a:rPr lang="en-GB" sz="2400" dirty="0">
                <a:latin typeface="Arial Black" pitchFamily="34" charset="0"/>
              </a:rPr>
              <a:t>The novel became one of the triumphs of the Romantic movement due to its themes of alienation and isolation and its warning about the destructive power that can result when human creativity is unfettered by moral and social concerns</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59095" y="4622145"/>
            <a:ext cx="1885640" cy="2016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2979" y="145679"/>
            <a:ext cx="2869213" cy="15739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24" y="81886"/>
            <a:ext cx="1073150" cy="6502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19409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lord-byr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9532" y="351838"/>
            <a:ext cx="2794000"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6" name="Text Box 8"/>
          <p:cNvSpPr txBox="1">
            <a:spLocks noChangeArrowheads="1"/>
          </p:cNvSpPr>
          <p:nvPr/>
        </p:nvSpPr>
        <p:spPr bwMode="auto">
          <a:xfrm>
            <a:off x="1642375" y="3078015"/>
            <a:ext cx="3168651"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latin typeface="Batang" pitchFamily="18" charset="-127"/>
              </a:rPr>
              <a:t>Lord Byron</a:t>
            </a:r>
          </a:p>
        </p:txBody>
      </p:sp>
      <p:pic>
        <p:nvPicPr>
          <p:cNvPr id="12297" name="Picture 9" descr="mw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43063" y="570214"/>
            <a:ext cx="2231990" cy="2379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8" name="Picture 10" descr="PercyShelle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016018" y="519715"/>
            <a:ext cx="2448075" cy="2480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9" name="Text Box 11"/>
          <p:cNvSpPr txBox="1">
            <a:spLocks noChangeArrowheads="1"/>
          </p:cNvSpPr>
          <p:nvPr/>
        </p:nvSpPr>
        <p:spPr bwMode="auto">
          <a:xfrm>
            <a:off x="1769532" y="3816678"/>
            <a:ext cx="487910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latin typeface="Batang" pitchFamily="18" charset="-127"/>
              </a:rPr>
              <a:t>To see who could write the best ghost story.</a:t>
            </a:r>
          </a:p>
        </p:txBody>
      </p:sp>
      <p:sp>
        <p:nvSpPr>
          <p:cNvPr id="12300" name="Text Box 12"/>
          <p:cNvSpPr txBox="1">
            <a:spLocks noChangeArrowheads="1"/>
          </p:cNvSpPr>
          <p:nvPr/>
        </p:nvSpPr>
        <p:spPr bwMode="auto">
          <a:xfrm>
            <a:off x="2975055" y="3078015"/>
            <a:ext cx="2976033" cy="1061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dirty="0">
                <a:latin typeface="Batang" pitchFamily="18" charset="-127"/>
              </a:rPr>
              <a:t>created a competition between himself and…</a:t>
            </a:r>
          </a:p>
          <a:p>
            <a:pPr eaLnBrk="1" hangingPunct="1">
              <a:spcBef>
                <a:spcPct val="50000"/>
              </a:spcBef>
            </a:pPr>
            <a:endParaRPr lang="en-GB" dirty="0">
              <a:latin typeface="Batang" pitchFamily="18" charset="-127"/>
            </a:endParaRPr>
          </a:p>
        </p:txBody>
      </p:sp>
      <p:pic>
        <p:nvPicPr>
          <p:cNvPr id="1126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52289" y="4012441"/>
            <a:ext cx="3211805" cy="24113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067152" y="4910395"/>
            <a:ext cx="2483372" cy="646331"/>
          </a:xfrm>
          <a:prstGeom prst="rect">
            <a:avLst/>
          </a:prstGeom>
        </p:spPr>
        <p:txBody>
          <a:bodyPr wrap="none">
            <a:spAutoFit/>
          </a:bodyPr>
          <a:lstStyle/>
          <a:p>
            <a:r>
              <a:rPr lang="en-GB" dirty="0" smtClean="0"/>
              <a:t> Mary Shelley</a:t>
            </a:r>
            <a:endParaRPr lang="en-GB" dirty="0"/>
          </a:p>
          <a:p>
            <a:pPr marL="285750" indent="-285750">
              <a:buFont typeface="Arial" pitchFamily="34" charset="0"/>
              <a:buChar char="•"/>
            </a:pPr>
            <a:r>
              <a:rPr lang="en-GB" dirty="0" smtClean="0"/>
              <a:t> Born </a:t>
            </a:r>
            <a:r>
              <a:rPr lang="en-GB" dirty="0"/>
              <a:t>in London 1797</a:t>
            </a:r>
          </a:p>
        </p:txBody>
      </p:sp>
      <p:sp>
        <p:nvSpPr>
          <p:cNvPr id="3" name="Rectangle 2"/>
          <p:cNvSpPr/>
          <p:nvPr/>
        </p:nvSpPr>
        <p:spPr>
          <a:xfrm>
            <a:off x="9356849" y="3078015"/>
            <a:ext cx="2107244" cy="369332"/>
          </a:xfrm>
          <a:prstGeom prst="rect">
            <a:avLst/>
          </a:prstGeom>
        </p:spPr>
        <p:txBody>
          <a:bodyPr wrap="none">
            <a:spAutoFit/>
          </a:bodyPr>
          <a:lstStyle/>
          <a:p>
            <a:r>
              <a:rPr lang="en-GB" dirty="0"/>
              <a:t>Percy Bysshe Shelley</a:t>
            </a:r>
          </a:p>
        </p:txBody>
      </p:sp>
      <p:sp>
        <p:nvSpPr>
          <p:cNvPr id="4" name="Rectangle 3"/>
          <p:cNvSpPr/>
          <p:nvPr/>
        </p:nvSpPr>
        <p:spPr>
          <a:xfrm>
            <a:off x="2131135" y="5537158"/>
            <a:ext cx="5634235" cy="369332"/>
          </a:xfrm>
          <a:prstGeom prst="rect">
            <a:avLst/>
          </a:prstGeom>
        </p:spPr>
        <p:txBody>
          <a:bodyPr wrap="none">
            <a:spAutoFit/>
          </a:bodyPr>
          <a:lstStyle/>
          <a:p>
            <a:pPr marL="285750" indent="-285750">
              <a:buFont typeface="Arial" pitchFamily="34" charset="0"/>
              <a:buChar char="•"/>
            </a:pPr>
            <a:r>
              <a:rPr lang="en-GB" dirty="0" smtClean="0"/>
              <a:t>Died in </a:t>
            </a:r>
            <a:r>
              <a:rPr lang="en-GB" dirty="0"/>
              <a:t>1851 with one son and having never remarried.</a:t>
            </a:r>
          </a:p>
        </p:txBody>
      </p:sp>
      <p:sp>
        <p:nvSpPr>
          <p:cNvPr id="5" name="TextBox 4"/>
          <p:cNvSpPr txBox="1"/>
          <p:nvPr/>
        </p:nvSpPr>
        <p:spPr>
          <a:xfrm>
            <a:off x="6987653" y="3009371"/>
            <a:ext cx="1610437" cy="369332"/>
          </a:xfrm>
          <a:prstGeom prst="rect">
            <a:avLst/>
          </a:prstGeom>
          <a:noFill/>
        </p:spPr>
        <p:txBody>
          <a:bodyPr wrap="square" rtlCol="0">
            <a:spAutoFit/>
          </a:bodyPr>
          <a:lstStyle/>
          <a:p>
            <a:r>
              <a:rPr lang="en-GB" dirty="0" smtClean="0"/>
              <a:t>Mary Shelley</a:t>
            </a:r>
            <a:endParaRPr lang="en-GB" dirty="0"/>
          </a:p>
        </p:txBody>
      </p:sp>
      <p:pic>
        <p:nvPicPr>
          <p:cNvPr id="11267"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57297"/>
            <a:ext cx="1073150" cy="66428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081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diamond(in)">
                                      <p:cBhvr>
                                        <p:cTn id="7" dur="20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6"/>
                                        </p:tgtEl>
                                        <p:attrNameLst>
                                          <p:attrName>style.visibility</p:attrName>
                                        </p:attrNameLst>
                                      </p:cBhvr>
                                      <p:to>
                                        <p:strVal val="visible"/>
                                      </p:to>
                                    </p:set>
                                    <p:animEffect transition="in" filter="diamond(in)">
                                      <p:cBhvr>
                                        <p:cTn id="12" dur="2000"/>
                                        <p:tgtEl>
                                          <p:spTgt spid="122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300"/>
                                        </p:tgtEl>
                                        <p:attrNameLst>
                                          <p:attrName>style.visibility</p:attrName>
                                        </p:attrNameLst>
                                      </p:cBhvr>
                                      <p:to>
                                        <p:strVal val="visible"/>
                                      </p:to>
                                    </p:set>
                                    <p:anim calcmode="lin" valueType="num">
                                      <p:cBhvr additive="base">
                                        <p:cTn id="17" dur="500" fill="hold"/>
                                        <p:tgtEl>
                                          <p:spTgt spid="12300"/>
                                        </p:tgtEl>
                                        <p:attrNameLst>
                                          <p:attrName>ppt_x</p:attrName>
                                        </p:attrNameLst>
                                      </p:cBhvr>
                                      <p:tavLst>
                                        <p:tav tm="0">
                                          <p:val>
                                            <p:strVal val="#ppt_x"/>
                                          </p:val>
                                        </p:tav>
                                        <p:tav tm="100000">
                                          <p:val>
                                            <p:strVal val="#ppt_x"/>
                                          </p:val>
                                        </p:tav>
                                      </p:tavLst>
                                    </p:anim>
                                    <p:anim calcmode="lin" valueType="num">
                                      <p:cBhvr additive="base">
                                        <p:cTn id="18"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2297"/>
                                        </p:tgtEl>
                                        <p:attrNameLst>
                                          <p:attrName>style.visibility</p:attrName>
                                        </p:attrNameLst>
                                      </p:cBhvr>
                                      <p:to>
                                        <p:strVal val="visible"/>
                                      </p:to>
                                    </p:set>
                                    <p:animEffect transition="in" filter="diamond(in)">
                                      <p:cBhvr>
                                        <p:cTn id="23" dur="2000"/>
                                        <p:tgtEl>
                                          <p:spTgt spid="1229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12298"/>
                                        </p:tgtEl>
                                        <p:attrNameLst>
                                          <p:attrName>style.visibility</p:attrName>
                                        </p:attrNameLst>
                                      </p:cBhvr>
                                      <p:to>
                                        <p:strVal val="visible"/>
                                      </p:to>
                                    </p:set>
                                    <p:animEffect transition="in" filter="diamond(in)">
                                      <p:cBhvr>
                                        <p:cTn id="28" dur="2000"/>
                                        <p:tgtEl>
                                          <p:spTgt spid="122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2299"/>
                                        </p:tgtEl>
                                        <p:attrNameLst>
                                          <p:attrName>style.visibility</p:attrName>
                                        </p:attrNameLst>
                                      </p:cBhvr>
                                      <p:to>
                                        <p:strVal val="visible"/>
                                      </p:to>
                                    </p:set>
                                    <p:animEffect transition="in" filter="diamond(in)">
                                      <p:cBhvr>
                                        <p:cTn id="33" dur="20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9" grpId="0"/>
      <p:bldP spid="123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418"/>
            <a:ext cx="10515600" cy="1325563"/>
          </a:xfrm>
        </p:spPr>
        <p:txBody>
          <a:bodyPr>
            <a:normAutofit fontScale="90000"/>
          </a:bodyPr>
          <a:lstStyle/>
          <a:p>
            <a:r>
              <a:rPr lang="en-GB" b="1" u="sng" dirty="0"/>
              <a:t>Nouns and noun phrases: list as many other nouns (names) as you can think of, for each thing</a:t>
            </a:r>
          </a:p>
        </p:txBody>
      </p:sp>
      <p:sp>
        <p:nvSpPr>
          <p:cNvPr id="3" name="Content Placeholder 2"/>
          <p:cNvSpPr>
            <a:spLocks noGrp="1"/>
          </p:cNvSpPr>
          <p:nvPr>
            <p:ph idx="1"/>
          </p:nvPr>
        </p:nvSpPr>
        <p:spPr>
          <a:xfrm>
            <a:off x="1652724" y="3771684"/>
            <a:ext cx="3073822" cy="2876889"/>
          </a:xfrm>
        </p:spPr>
        <p:txBody>
          <a:bodyPr>
            <a:normAutofit/>
          </a:bodyPr>
          <a:lstStyle/>
          <a:p>
            <a:r>
              <a:rPr lang="en-GB" sz="2000" b="1" dirty="0" smtClean="0"/>
              <a:t>Examples:</a:t>
            </a:r>
          </a:p>
          <a:p>
            <a:r>
              <a:rPr lang="en-GB" sz="2000" b="1" dirty="0" smtClean="0"/>
              <a:t>Animal</a:t>
            </a:r>
            <a:endParaRPr lang="en-GB" sz="2000" b="1" dirty="0"/>
          </a:p>
          <a:p>
            <a:r>
              <a:rPr lang="en-GB" sz="2000" b="1" dirty="0"/>
              <a:t>Thing</a:t>
            </a:r>
          </a:p>
          <a:p>
            <a:r>
              <a:rPr lang="en-GB" sz="2000" b="1" dirty="0" smtClean="0"/>
              <a:t>He/she</a:t>
            </a:r>
          </a:p>
          <a:p>
            <a:r>
              <a:rPr lang="en-GB" sz="2000" b="1" dirty="0" smtClean="0"/>
              <a:t>Bone cruncher</a:t>
            </a:r>
            <a:endParaRPr lang="en-GB" sz="2000" b="1" dirty="0"/>
          </a:p>
          <a:p>
            <a:pPr marL="0" indent="0">
              <a:buNone/>
            </a:pPr>
            <a:endParaRPr lang="en-GB" sz="2000" b="1" dirty="0"/>
          </a:p>
          <a:p>
            <a:endParaRPr lang="en-GB" dirty="0"/>
          </a:p>
        </p:txBody>
      </p:sp>
      <p:pic>
        <p:nvPicPr>
          <p:cNvPr id="1026" name="Picture 2" descr="Image result for do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8981" y="1855263"/>
            <a:ext cx="3197565" cy="164461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teddy be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1818" y="-7424670"/>
            <a:ext cx="4167579" cy="440858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4" cstate="print"/>
          <a:stretch>
            <a:fillRect/>
          </a:stretch>
        </p:blipFill>
        <p:spPr>
          <a:xfrm>
            <a:off x="5870400" y="1609603"/>
            <a:ext cx="1826937" cy="2594189"/>
          </a:xfrm>
          <a:prstGeom prst="rect">
            <a:avLst/>
          </a:prstGeom>
        </p:spPr>
      </p:pic>
      <p:pic>
        <p:nvPicPr>
          <p:cNvPr id="5" name="Picture 4"/>
          <p:cNvPicPr>
            <a:picLocks noChangeAspect="1"/>
          </p:cNvPicPr>
          <p:nvPr/>
        </p:nvPicPr>
        <p:blipFill>
          <a:blip r:embed="rId5"/>
          <a:stretch>
            <a:fillRect/>
          </a:stretch>
        </p:blipFill>
        <p:spPr>
          <a:xfrm>
            <a:off x="9097046" y="1855263"/>
            <a:ext cx="1947661" cy="2528064"/>
          </a:xfrm>
          <a:prstGeom prst="rect">
            <a:avLst/>
          </a:prstGeom>
        </p:spPr>
      </p:pic>
      <p:sp>
        <p:nvSpPr>
          <p:cNvPr id="6" name="TextBox 5"/>
          <p:cNvSpPr txBox="1"/>
          <p:nvPr/>
        </p:nvSpPr>
        <p:spPr>
          <a:xfrm>
            <a:off x="4863023" y="4881181"/>
            <a:ext cx="6930180" cy="1569660"/>
          </a:xfrm>
          <a:prstGeom prst="rect">
            <a:avLst/>
          </a:prstGeom>
          <a:noFill/>
          <a:ln>
            <a:solidFill>
              <a:srgbClr val="FF0000"/>
            </a:solidFill>
          </a:ln>
        </p:spPr>
        <p:txBody>
          <a:bodyPr wrap="square" rtlCol="0">
            <a:spAutoFit/>
          </a:bodyPr>
          <a:lstStyle/>
          <a:p>
            <a:r>
              <a:rPr lang="en-GB" sz="2400" b="1" u="sng" dirty="0">
                <a:solidFill>
                  <a:srgbClr val="7030A0"/>
                </a:solidFill>
              </a:rPr>
              <a:t>CHALLENGE:</a:t>
            </a:r>
          </a:p>
          <a:p>
            <a:r>
              <a:rPr lang="en-GB" sz="2400" dirty="0">
                <a:solidFill>
                  <a:srgbClr val="7030A0"/>
                </a:solidFill>
              </a:rPr>
              <a:t>When words like ‘it’, ‘thing’ r ‘object’ are used to describe something, what does it suggest about the attitude towards it?</a:t>
            </a:r>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170597"/>
            <a:ext cx="914400" cy="6687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573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389" y="-272549"/>
            <a:ext cx="10515600" cy="1325563"/>
          </a:xfrm>
        </p:spPr>
        <p:txBody>
          <a:bodyPr>
            <a:normAutofit/>
          </a:bodyPr>
          <a:lstStyle/>
          <a:p>
            <a:r>
              <a:rPr lang="en-GB" sz="4800" u="sng" dirty="0" smtClean="0"/>
              <a:t>Frankenstein: Language Analysis</a:t>
            </a:r>
            <a:endParaRPr lang="en-GB" sz="48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07652381"/>
              </p:ext>
            </p:extLst>
          </p:nvPr>
        </p:nvGraphicFramePr>
        <p:xfrm>
          <a:off x="1037229" y="1589317"/>
          <a:ext cx="11024141" cy="5061852"/>
        </p:xfrm>
        <a:graphic>
          <a:graphicData uri="http://schemas.openxmlformats.org/drawingml/2006/table">
            <a:tbl>
              <a:tblPr firstRow="1" bandRow="1">
                <a:tableStyleId>{21E4AEA4-8DFA-4A89-87EB-49C32662AFE0}</a:tableStyleId>
              </a:tblPr>
              <a:tblGrid>
                <a:gridCol w="2753504">
                  <a:extLst>
                    <a:ext uri="{9D8B030D-6E8A-4147-A177-3AD203B41FA5}">
                      <a16:colId xmlns="" xmlns:a16="http://schemas.microsoft.com/office/drawing/2014/main" val="20000"/>
                    </a:ext>
                  </a:extLst>
                </a:gridCol>
                <a:gridCol w="8270637">
                  <a:extLst>
                    <a:ext uri="{9D8B030D-6E8A-4147-A177-3AD203B41FA5}">
                      <a16:colId xmlns="" xmlns:a16="http://schemas.microsoft.com/office/drawing/2014/main" val="20001"/>
                    </a:ext>
                  </a:extLst>
                </a:gridCol>
              </a:tblGrid>
              <a:tr h="477846">
                <a:tc>
                  <a:txBody>
                    <a:bodyPr/>
                    <a:lstStyle/>
                    <a:p>
                      <a:r>
                        <a:rPr lang="en-GB" dirty="0" smtClean="0"/>
                        <a:t>Words</a:t>
                      </a:r>
                      <a:r>
                        <a:rPr lang="en-GB" baseline="0" dirty="0" smtClean="0"/>
                        <a:t> from the Extract</a:t>
                      </a:r>
                      <a:endParaRPr lang="en-GB" dirty="0"/>
                    </a:p>
                  </a:txBody>
                  <a:tcPr/>
                </a:tc>
                <a:tc>
                  <a:txBody>
                    <a:bodyPr/>
                    <a:lstStyle/>
                    <a:p>
                      <a:r>
                        <a:rPr lang="en-GB" dirty="0" smtClean="0"/>
                        <a:t>Definition/Meaning</a:t>
                      </a:r>
                      <a:endParaRPr lang="en-GB" dirty="0"/>
                    </a:p>
                  </a:txBody>
                  <a:tcPr/>
                </a:tc>
                <a:extLst>
                  <a:ext uri="{0D108BD9-81ED-4DB2-BD59-A6C34878D82A}">
                    <a16:rowId xmlns="" xmlns:a16="http://schemas.microsoft.com/office/drawing/2014/main" val="10000"/>
                  </a:ext>
                </a:extLst>
              </a:tr>
              <a:tr h="764001">
                <a:tc>
                  <a:txBody>
                    <a:bodyPr/>
                    <a:lstStyle/>
                    <a:p>
                      <a:r>
                        <a:rPr lang="en-GB" b="1" dirty="0" smtClean="0"/>
                        <a:t>Dreary </a:t>
                      </a:r>
                    </a:p>
                  </a:txBody>
                  <a:tcPr/>
                </a:tc>
                <a:tc>
                  <a:txBody>
                    <a:bodyPr/>
                    <a:lstStyle/>
                    <a:p>
                      <a:endParaRPr lang="en-US"/>
                    </a:p>
                  </a:txBody>
                  <a:tcPr/>
                </a:tc>
                <a:extLst>
                  <a:ext uri="{0D108BD9-81ED-4DB2-BD59-A6C34878D82A}">
                    <a16:rowId xmlns="" xmlns:a16="http://schemas.microsoft.com/office/drawing/2014/main" val="10001"/>
                  </a:ext>
                </a:extLst>
              </a:tr>
              <a:tr h="764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Toils</a:t>
                      </a:r>
                    </a:p>
                  </a:txBody>
                  <a:tcPr/>
                </a:tc>
                <a:tc>
                  <a:txBody>
                    <a:bodyPr/>
                    <a:lstStyle/>
                    <a:p>
                      <a:endParaRPr lang="en-US" dirty="0"/>
                    </a:p>
                  </a:txBody>
                  <a:tcPr/>
                </a:tc>
                <a:extLst>
                  <a:ext uri="{0D108BD9-81ED-4DB2-BD59-A6C34878D82A}">
                    <a16:rowId xmlns="" xmlns:a16="http://schemas.microsoft.com/office/drawing/2014/main" val="10002"/>
                  </a:ext>
                </a:extLst>
              </a:tr>
              <a:tr h="764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Dismally</a:t>
                      </a:r>
                    </a:p>
                  </a:txBody>
                  <a:tcPr/>
                </a:tc>
                <a:tc>
                  <a:txBody>
                    <a:bodyPr/>
                    <a:lstStyle/>
                    <a:p>
                      <a:endParaRPr lang="en-US"/>
                    </a:p>
                  </a:txBody>
                  <a:tcPr/>
                </a:tc>
                <a:extLst>
                  <a:ext uri="{0D108BD9-81ED-4DB2-BD59-A6C34878D82A}">
                    <a16:rowId xmlns="" xmlns:a16="http://schemas.microsoft.com/office/drawing/2014/main" val="10003"/>
                  </a:ext>
                </a:extLst>
              </a:tr>
              <a:tr h="764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Convulsive</a:t>
                      </a:r>
                    </a:p>
                  </a:txBody>
                  <a:tcPr/>
                </a:tc>
                <a:tc>
                  <a:txBody>
                    <a:bodyPr/>
                    <a:lstStyle/>
                    <a:p>
                      <a:endParaRPr lang="en-US"/>
                    </a:p>
                  </a:txBody>
                  <a:tcPr/>
                </a:tc>
                <a:extLst>
                  <a:ext uri="{0D108BD9-81ED-4DB2-BD59-A6C34878D82A}">
                    <a16:rowId xmlns="" xmlns:a16="http://schemas.microsoft.com/office/drawing/2014/main" val="10004"/>
                  </a:ext>
                </a:extLst>
              </a:tr>
              <a:tr h="764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Catastrophe</a:t>
                      </a:r>
                    </a:p>
                  </a:txBody>
                  <a:tcPr/>
                </a:tc>
                <a:tc>
                  <a:txBody>
                    <a:bodyPr/>
                    <a:lstStyle/>
                    <a:p>
                      <a:endParaRPr lang="en-US" dirty="0"/>
                    </a:p>
                  </a:txBody>
                  <a:tcPr/>
                </a:tc>
                <a:extLst>
                  <a:ext uri="{0D108BD9-81ED-4DB2-BD59-A6C34878D82A}">
                    <a16:rowId xmlns="" xmlns:a16="http://schemas.microsoft.com/office/drawing/2014/main" val="10005"/>
                  </a:ext>
                </a:extLst>
              </a:tr>
              <a:tr h="7640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Endeavoured</a:t>
                      </a:r>
                      <a:endParaRPr lang="en-GB" b="1" dirty="0" smtClean="0"/>
                    </a:p>
                  </a:txBody>
                  <a:tcPr/>
                </a:tc>
                <a:tc>
                  <a:txBody>
                    <a:bodyPr/>
                    <a:lstStyle/>
                    <a:p>
                      <a:endParaRPr lang="en-US" dirty="0"/>
                    </a:p>
                  </a:txBody>
                  <a:tcPr/>
                </a:tc>
                <a:extLst>
                  <a:ext uri="{0D108BD9-81ED-4DB2-BD59-A6C34878D82A}">
                    <a16:rowId xmlns="" xmlns:a16="http://schemas.microsoft.com/office/drawing/2014/main" val="10006"/>
                  </a:ext>
                </a:extLst>
              </a:tr>
            </a:tbl>
          </a:graphicData>
        </a:graphic>
      </p:graphicFrame>
      <p:sp>
        <p:nvSpPr>
          <p:cNvPr id="5" name="TextBox 4"/>
          <p:cNvSpPr txBox="1"/>
          <p:nvPr/>
        </p:nvSpPr>
        <p:spPr>
          <a:xfrm>
            <a:off x="601579" y="971474"/>
            <a:ext cx="10840453" cy="523220"/>
          </a:xfrm>
          <a:prstGeom prst="rect">
            <a:avLst/>
          </a:prstGeom>
          <a:noFill/>
        </p:spPr>
        <p:txBody>
          <a:bodyPr wrap="square" rtlCol="0">
            <a:spAutoFit/>
          </a:bodyPr>
          <a:lstStyle/>
          <a:p>
            <a:pPr algn="ctr"/>
            <a:r>
              <a:rPr lang="en-GB" sz="2800" dirty="0" smtClean="0">
                <a:solidFill>
                  <a:srgbClr val="FF0000"/>
                </a:solidFill>
              </a:rPr>
              <a:t>Match the words to their correct definitions: use dictionary/thesaurus</a:t>
            </a:r>
            <a:endParaRPr lang="en-GB" sz="2800"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75"/>
            <a:ext cx="955343" cy="6670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6839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389" y="-272549"/>
            <a:ext cx="10515600" cy="1325563"/>
          </a:xfrm>
        </p:spPr>
        <p:txBody>
          <a:bodyPr>
            <a:normAutofit/>
          </a:bodyPr>
          <a:lstStyle/>
          <a:p>
            <a:r>
              <a:rPr lang="en-GB" sz="4800" u="sng" dirty="0" smtClean="0"/>
              <a:t>Frankenstein: Language Analysis</a:t>
            </a:r>
            <a:endParaRPr lang="en-GB" sz="48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05657017"/>
              </p:ext>
            </p:extLst>
          </p:nvPr>
        </p:nvGraphicFramePr>
        <p:xfrm>
          <a:off x="136478" y="1233086"/>
          <a:ext cx="11924893" cy="5418083"/>
        </p:xfrm>
        <a:graphic>
          <a:graphicData uri="http://schemas.openxmlformats.org/drawingml/2006/table">
            <a:tbl>
              <a:tblPr firstRow="1" bandRow="1">
                <a:tableStyleId>{21E4AEA4-8DFA-4A89-87EB-49C32662AFE0}</a:tableStyleId>
              </a:tblPr>
              <a:tblGrid>
                <a:gridCol w="2978486">
                  <a:extLst>
                    <a:ext uri="{9D8B030D-6E8A-4147-A177-3AD203B41FA5}">
                      <a16:colId xmlns="" xmlns:a16="http://schemas.microsoft.com/office/drawing/2014/main" val="20000"/>
                    </a:ext>
                  </a:extLst>
                </a:gridCol>
                <a:gridCol w="8946407">
                  <a:extLst>
                    <a:ext uri="{9D8B030D-6E8A-4147-A177-3AD203B41FA5}">
                      <a16:colId xmlns="" xmlns:a16="http://schemas.microsoft.com/office/drawing/2014/main" val="20001"/>
                    </a:ext>
                  </a:extLst>
                </a:gridCol>
              </a:tblGrid>
              <a:tr h="511475">
                <a:tc>
                  <a:txBody>
                    <a:bodyPr/>
                    <a:lstStyle/>
                    <a:p>
                      <a:r>
                        <a:rPr lang="en-GB" dirty="0" smtClean="0"/>
                        <a:t>Words</a:t>
                      </a:r>
                      <a:r>
                        <a:rPr lang="en-GB" baseline="0" dirty="0" smtClean="0"/>
                        <a:t> from the Extract</a:t>
                      </a:r>
                      <a:endParaRPr lang="en-GB" dirty="0"/>
                    </a:p>
                  </a:txBody>
                  <a:tcPr/>
                </a:tc>
                <a:tc>
                  <a:txBody>
                    <a:bodyPr/>
                    <a:lstStyle/>
                    <a:p>
                      <a:r>
                        <a:rPr lang="en-GB" dirty="0" smtClean="0"/>
                        <a:t>Definition/Meaning</a:t>
                      </a:r>
                      <a:endParaRPr lang="en-GB" dirty="0"/>
                    </a:p>
                  </a:txBody>
                  <a:tcPr/>
                </a:tc>
                <a:extLst>
                  <a:ext uri="{0D108BD9-81ED-4DB2-BD59-A6C34878D82A}">
                    <a16:rowId xmlns="" xmlns:a16="http://schemas.microsoft.com/office/drawing/2014/main" val="10000"/>
                  </a:ext>
                </a:extLst>
              </a:tr>
              <a:tr h="817768">
                <a:tc>
                  <a:txBody>
                    <a:bodyPr/>
                    <a:lstStyle/>
                    <a:p>
                      <a:r>
                        <a:rPr lang="en-GB" b="1" dirty="0" smtClean="0"/>
                        <a:t>Dreary </a:t>
                      </a:r>
                    </a:p>
                  </a:txBody>
                  <a:tcPr/>
                </a:tc>
                <a:tc>
                  <a:txBody>
                    <a:bodyPr/>
                    <a:lstStyle/>
                    <a:p>
                      <a:endParaRPr lang="en-US"/>
                    </a:p>
                  </a:txBody>
                  <a:tcPr/>
                </a:tc>
                <a:extLst>
                  <a:ext uri="{0D108BD9-81ED-4DB2-BD59-A6C34878D82A}">
                    <a16:rowId xmlns="" xmlns:a16="http://schemas.microsoft.com/office/drawing/2014/main" val="10001"/>
                  </a:ext>
                </a:extLst>
              </a:tr>
              <a:tr h="81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Toils</a:t>
                      </a:r>
                    </a:p>
                  </a:txBody>
                  <a:tcPr/>
                </a:tc>
                <a:tc>
                  <a:txBody>
                    <a:bodyPr/>
                    <a:lstStyle/>
                    <a:p>
                      <a:endParaRPr lang="en-US" dirty="0"/>
                    </a:p>
                  </a:txBody>
                  <a:tcPr/>
                </a:tc>
                <a:extLst>
                  <a:ext uri="{0D108BD9-81ED-4DB2-BD59-A6C34878D82A}">
                    <a16:rowId xmlns="" xmlns:a16="http://schemas.microsoft.com/office/drawing/2014/main" val="10002"/>
                  </a:ext>
                </a:extLst>
              </a:tr>
              <a:tr h="81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Dismally</a:t>
                      </a:r>
                    </a:p>
                  </a:txBody>
                  <a:tcPr/>
                </a:tc>
                <a:tc>
                  <a:txBody>
                    <a:bodyPr/>
                    <a:lstStyle/>
                    <a:p>
                      <a:endParaRPr lang="en-US"/>
                    </a:p>
                  </a:txBody>
                  <a:tcPr/>
                </a:tc>
                <a:extLst>
                  <a:ext uri="{0D108BD9-81ED-4DB2-BD59-A6C34878D82A}">
                    <a16:rowId xmlns="" xmlns:a16="http://schemas.microsoft.com/office/drawing/2014/main" val="10003"/>
                  </a:ext>
                </a:extLst>
              </a:tr>
              <a:tr h="81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Convulsive</a:t>
                      </a:r>
                    </a:p>
                  </a:txBody>
                  <a:tcPr/>
                </a:tc>
                <a:tc>
                  <a:txBody>
                    <a:bodyPr/>
                    <a:lstStyle/>
                    <a:p>
                      <a:endParaRPr lang="en-US"/>
                    </a:p>
                  </a:txBody>
                  <a:tcPr/>
                </a:tc>
                <a:extLst>
                  <a:ext uri="{0D108BD9-81ED-4DB2-BD59-A6C34878D82A}">
                    <a16:rowId xmlns="" xmlns:a16="http://schemas.microsoft.com/office/drawing/2014/main" val="10004"/>
                  </a:ext>
                </a:extLst>
              </a:tr>
              <a:tr h="81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Catastrophe</a:t>
                      </a:r>
                    </a:p>
                  </a:txBody>
                  <a:tcPr/>
                </a:tc>
                <a:tc>
                  <a:txBody>
                    <a:bodyPr/>
                    <a:lstStyle/>
                    <a:p>
                      <a:endParaRPr lang="en-US" dirty="0"/>
                    </a:p>
                  </a:txBody>
                  <a:tcPr/>
                </a:tc>
                <a:extLst>
                  <a:ext uri="{0D108BD9-81ED-4DB2-BD59-A6C34878D82A}">
                    <a16:rowId xmlns="" xmlns:a16="http://schemas.microsoft.com/office/drawing/2014/main" val="10005"/>
                  </a:ext>
                </a:extLst>
              </a:tr>
              <a:tr h="8177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Endeavoured</a:t>
                      </a:r>
                      <a:endParaRPr lang="en-GB" b="1" dirty="0" smtClean="0"/>
                    </a:p>
                  </a:txBody>
                  <a:tcPr/>
                </a:tc>
                <a:tc>
                  <a:txBody>
                    <a:bodyPr/>
                    <a:lstStyle/>
                    <a:p>
                      <a:endParaRPr lang="en-US" dirty="0"/>
                    </a:p>
                  </a:txBody>
                  <a:tcPr/>
                </a:tc>
                <a:extLst>
                  <a:ext uri="{0D108BD9-81ED-4DB2-BD59-A6C34878D82A}">
                    <a16:rowId xmlns="" xmlns:a16="http://schemas.microsoft.com/office/drawing/2014/main" val="10006"/>
                  </a:ext>
                </a:extLst>
              </a:tr>
            </a:tbl>
          </a:graphicData>
        </a:graphic>
      </p:graphicFrame>
      <p:sp>
        <p:nvSpPr>
          <p:cNvPr id="5" name="TextBox 4"/>
          <p:cNvSpPr txBox="1"/>
          <p:nvPr/>
        </p:nvSpPr>
        <p:spPr>
          <a:xfrm>
            <a:off x="507122" y="709864"/>
            <a:ext cx="10840453" cy="523220"/>
          </a:xfrm>
          <a:prstGeom prst="rect">
            <a:avLst/>
          </a:prstGeom>
          <a:noFill/>
        </p:spPr>
        <p:txBody>
          <a:bodyPr wrap="square" rtlCol="0">
            <a:spAutoFit/>
          </a:bodyPr>
          <a:lstStyle/>
          <a:p>
            <a:pPr algn="ctr"/>
            <a:r>
              <a:rPr lang="en-GB" sz="2800" dirty="0" smtClean="0">
                <a:solidFill>
                  <a:srgbClr val="FF0000"/>
                </a:solidFill>
              </a:rPr>
              <a:t>Match the words to their correct definitions: use dictionary/thesaurus</a:t>
            </a:r>
            <a:endParaRPr lang="en-GB" sz="2800" dirty="0">
              <a:solidFill>
                <a:srgbClr val="FF0000"/>
              </a:solidFill>
            </a:endParaRPr>
          </a:p>
        </p:txBody>
      </p:sp>
    </p:spTree>
    <p:extLst>
      <p:ext uri="{BB962C8B-B14F-4D97-AF65-F5344CB8AC3E}">
        <p14:creationId xmlns:p14="http://schemas.microsoft.com/office/powerpoint/2010/main" xmlns="" val="3225772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389" y="-272549"/>
            <a:ext cx="10515600" cy="1325563"/>
          </a:xfrm>
        </p:spPr>
        <p:txBody>
          <a:bodyPr>
            <a:normAutofit/>
          </a:bodyPr>
          <a:lstStyle/>
          <a:p>
            <a:r>
              <a:rPr lang="en-GB" sz="4800" u="sng" dirty="0" smtClean="0"/>
              <a:t>Frankenstein: Language Analysis</a:t>
            </a:r>
            <a:endParaRPr lang="en-GB" sz="4800"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10290628"/>
              </p:ext>
            </p:extLst>
          </p:nvPr>
        </p:nvGraphicFramePr>
        <p:xfrm>
          <a:off x="1037051" y="1366478"/>
          <a:ext cx="6930189" cy="4464335"/>
        </p:xfrm>
        <a:graphic>
          <a:graphicData uri="http://schemas.openxmlformats.org/drawingml/2006/table">
            <a:tbl>
              <a:tblPr firstRow="1" bandRow="1">
                <a:tableStyleId>{21E4AEA4-8DFA-4A89-87EB-49C32662AFE0}</a:tableStyleId>
              </a:tblPr>
              <a:tblGrid>
                <a:gridCol w="2779295">
                  <a:extLst>
                    <a:ext uri="{9D8B030D-6E8A-4147-A177-3AD203B41FA5}">
                      <a16:colId xmlns="" xmlns:a16="http://schemas.microsoft.com/office/drawing/2014/main" val="20000"/>
                    </a:ext>
                  </a:extLst>
                </a:gridCol>
                <a:gridCol w="4150894">
                  <a:extLst>
                    <a:ext uri="{9D8B030D-6E8A-4147-A177-3AD203B41FA5}">
                      <a16:colId xmlns="" xmlns:a16="http://schemas.microsoft.com/office/drawing/2014/main" val="20001"/>
                    </a:ext>
                  </a:extLst>
                </a:gridCol>
              </a:tblGrid>
              <a:tr h="421439">
                <a:tc>
                  <a:txBody>
                    <a:bodyPr/>
                    <a:lstStyle/>
                    <a:p>
                      <a:r>
                        <a:rPr lang="en-GB" dirty="0" smtClean="0"/>
                        <a:t>Words</a:t>
                      </a:r>
                      <a:r>
                        <a:rPr lang="en-GB" baseline="0" dirty="0" smtClean="0"/>
                        <a:t> from the Extract</a:t>
                      </a:r>
                      <a:endParaRPr lang="en-GB" dirty="0"/>
                    </a:p>
                  </a:txBody>
                  <a:tcPr/>
                </a:tc>
                <a:tc>
                  <a:txBody>
                    <a:bodyPr/>
                    <a:lstStyle/>
                    <a:p>
                      <a:r>
                        <a:rPr lang="en-GB" dirty="0" smtClean="0"/>
                        <a:t>Definition/Meaning</a:t>
                      </a:r>
                      <a:endParaRPr lang="en-GB" dirty="0"/>
                    </a:p>
                  </a:txBody>
                  <a:tcPr/>
                </a:tc>
                <a:extLst>
                  <a:ext uri="{0D108BD9-81ED-4DB2-BD59-A6C34878D82A}">
                    <a16:rowId xmlns="" xmlns:a16="http://schemas.microsoft.com/office/drawing/2014/main" val="10000"/>
                  </a:ext>
                </a:extLst>
              </a:tr>
              <a:tr h="673816">
                <a:tc>
                  <a:txBody>
                    <a:bodyPr/>
                    <a:lstStyle/>
                    <a:p>
                      <a:r>
                        <a:rPr lang="en-GB" b="1" dirty="0" smtClean="0"/>
                        <a:t>Dreary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Depressingly dull and boring</a:t>
                      </a:r>
                    </a:p>
                    <a:p>
                      <a:endParaRPr lang="en-GB" dirty="0"/>
                    </a:p>
                  </a:txBody>
                  <a:tcPr/>
                </a:tc>
                <a:extLst>
                  <a:ext uri="{0D108BD9-81ED-4DB2-BD59-A6C34878D82A}">
                    <a16:rowId xmlns="" xmlns:a16="http://schemas.microsoft.com/office/drawing/2014/main" val="10001"/>
                  </a:ext>
                </a:extLst>
              </a:tr>
              <a:tr h="673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Toils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smtClean="0">
                          <a:solidFill>
                            <a:schemeClr val="dk1"/>
                          </a:solidFill>
                          <a:latin typeface="+mn-lt"/>
                          <a:ea typeface="+mn-ea"/>
                          <a:cs typeface="+mn-cs"/>
                        </a:rPr>
                        <a:t>hard work and efforts </a:t>
                      </a:r>
                      <a:endParaRPr lang="en-GB" dirty="0" smtClean="0"/>
                    </a:p>
                    <a:p>
                      <a:endParaRPr lang="en-GB" dirty="0"/>
                    </a:p>
                  </a:txBody>
                  <a:tcPr/>
                </a:tc>
                <a:extLst>
                  <a:ext uri="{0D108BD9-81ED-4DB2-BD59-A6C34878D82A}">
                    <a16:rowId xmlns="" xmlns:a16="http://schemas.microsoft.com/office/drawing/2014/main" val="10002"/>
                  </a:ext>
                </a:extLst>
              </a:tr>
              <a:tr h="673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Dismally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a gloomy or depressed</a:t>
                      </a:r>
                      <a:r>
                        <a:rPr lang="en-GB" baseline="0" dirty="0" smtClean="0"/>
                        <a:t> manner</a:t>
                      </a:r>
                      <a:endParaRPr lang="en-GB" dirty="0" smtClean="0"/>
                    </a:p>
                    <a:p>
                      <a:endParaRPr lang="en-GB" dirty="0"/>
                    </a:p>
                  </a:txBody>
                  <a:tcPr/>
                </a:tc>
                <a:extLst>
                  <a:ext uri="{0D108BD9-81ED-4DB2-BD59-A6C34878D82A}">
                    <a16:rowId xmlns="" xmlns:a16="http://schemas.microsoft.com/office/drawing/2014/main" val="10003"/>
                  </a:ext>
                </a:extLst>
              </a:tr>
              <a:tr h="673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Convulsive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Making</a:t>
                      </a:r>
                      <a:r>
                        <a:rPr lang="en-GB" baseline="0" dirty="0" smtClean="0"/>
                        <a:t> jerky movements</a:t>
                      </a:r>
                      <a:endParaRPr lang="en-GB" dirty="0" smtClean="0"/>
                    </a:p>
                    <a:p>
                      <a:endParaRPr lang="en-GB" dirty="0"/>
                    </a:p>
                  </a:txBody>
                  <a:tcPr/>
                </a:tc>
                <a:extLst>
                  <a:ext uri="{0D108BD9-81ED-4DB2-BD59-A6C34878D82A}">
                    <a16:rowId xmlns="" xmlns:a16="http://schemas.microsoft.com/office/drawing/2014/main" val="10004"/>
                  </a:ext>
                </a:extLst>
              </a:tr>
              <a:tr h="673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Catastrophe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 event causing great damage</a:t>
                      </a:r>
                    </a:p>
                    <a:p>
                      <a:endParaRPr lang="en-GB" dirty="0"/>
                    </a:p>
                  </a:txBody>
                  <a:tcPr/>
                </a:tc>
                <a:extLst>
                  <a:ext uri="{0D108BD9-81ED-4DB2-BD59-A6C34878D82A}">
                    <a16:rowId xmlns="" xmlns:a16="http://schemas.microsoft.com/office/drawing/2014/main" val="10005"/>
                  </a:ext>
                </a:extLst>
              </a:tr>
              <a:tr h="673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effectLst/>
                          <a:latin typeface="+mn-lt"/>
                          <a:ea typeface="+mn-ea"/>
                          <a:cs typeface="+mn-cs"/>
                        </a:rPr>
                        <a:t>Endeavoured</a:t>
                      </a:r>
                      <a:endParaRPr lang="en-GB"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Tried very</a:t>
                      </a:r>
                      <a:r>
                        <a:rPr lang="en-GB" baseline="0" dirty="0" smtClean="0"/>
                        <a:t> hard</a:t>
                      </a:r>
                      <a:endParaRPr lang="en-GB" dirty="0" smtClean="0"/>
                    </a:p>
                    <a:p>
                      <a:endParaRPr lang="en-GB" dirty="0"/>
                    </a:p>
                  </a:txBody>
                  <a:tcPr/>
                </a:tc>
                <a:extLst>
                  <a:ext uri="{0D108BD9-81ED-4DB2-BD59-A6C34878D82A}">
                    <a16:rowId xmlns="" xmlns:a16="http://schemas.microsoft.com/office/drawing/2014/main" val="10006"/>
                  </a:ext>
                </a:extLst>
              </a:tr>
            </a:tbl>
          </a:graphicData>
        </a:graphic>
      </p:graphicFrame>
      <p:sp>
        <p:nvSpPr>
          <p:cNvPr id="5" name="TextBox 4"/>
          <p:cNvSpPr txBox="1"/>
          <p:nvPr/>
        </p:nvSpPr>
        <p:spPr>
          <a:xfrm>
            <a:off x="1555845" y="706780"/>
            <a:ext cx="9489145" cy="523220"/>
          </a:xfrm>
          <a:prstGeom prst="rect">
            <a:avLst/>
          </a:prstGeom>
          <a:noFill/>
        </p:spPr>
        <p:txBody>
          <a:bodyPr wrap="square" rtlCol="0">
            <a:spAutoFit/>
          </a:bodyPr>
          <a:lstStyle/>
          <a:p>
            <a:r>
              <a:rPr lang="en-GB" sz="2800" b="1" u="sng" dirty="0" smtClean="0">
                <a:solidFill>
                  <a:srgbClr val="FF0000"/>
                </a:solidFill>
              </a:rPr>
              <a:t>Check Your Answers</a:t>
            </a:r>
            <a:endParaRPr lang="en-GB" sz="2800" b="1" u="sng" dirty="0">
              <a:solidFill>
                <a:srgbClr val="FF0000"/>
              </a:solidFill>
            </a:endParaRPr>
          </a:p>
        </p:txBody>
      </p:sp>
      <p:sp>
        <p:nvSpPr>
          <p:cNvPr id="3" name="TextBox 2"/>
          <p:cNvSpPr txBox="1"/>
          <p:nvPr/>
        </p:nvSpPr>
        <p:spPr>
          <a:xfrm>
            <a:off x="8106770" y="2224584"/>
            <a:ext cx="3777377" cy="3108543"/>
          </a:xfrm>
          <a:prstGeom prst="rect">
            <a:avLst/>
          </a:prstGeom>
          <a:noFill/>
        </p:spPr>
        <p:txBody>
          <a:bodyPr wrap="square" rtlCol="0">
            <a:spAutoFit/>
          </a:bodyPr>
          <a:lstStyle/>
          <a:p>
            <a:r>
              <a:rPr lang="en-GB" sz="2800" dirty="0" smtClean="0">
                <a:solidFill>
                  <a:srgbClr val="002060"/>
                </a:solidFill>
              </a:rPr>
              <a:t>What can you predict about the text from these lines alone? 20-30 words.</a:t>
            </a:r>
          </a:p>
          <a:p>
            <a:endParaRPr lang="en-GB" sz="2800" dirty="0">
              <a:solidFill>
                <a:srgbClr val="002060"/>
              </a:solidFill>
            </a:endParaRPr>
          </a:p>
          <a:p>
            <a:r>
              <a:rPr lang="en-GB" sz="2800" dirty="0" smtClean="0">
                <a:solidFill>
                  <a:srgbClr val="002060"/>
                </a:solidFill>
              </a:rPr>
              <a:t>What will the mood be like?</a:t>
            </a:r>
            <a:endParaRPr lang="en-GB" sz="2800" dirty="0">
              <a:solidFill>
                <a:srgbClr val="00206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26005"/>
            <a:ext cx="928048" cy="6575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3236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1458</Words>
  <Application>Microsoft Office PowerPoint</Application>
  <PresentationFormat>Custom</PresentationFormat>
  <Paragraphs>163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Frankenstein by Mary Shelley</vt:lpstr>
      <vt:lpstr>What do you know about this character?</vt:lpstr>
      <vt:lpstr>Slide 4</vt:lpstr>
      <vt:lpstr>Slide 5</vt:lpstr>
      <vt:lpstr>Nouns and noun phrases: list as many other nouns (names) as you can think of, for each thing</vt:lpstr>
      <vt:lpstr>Frankenstein: Language Analysis</vt:lpstr>
      <vt:lpstr>Frankenstein: Language Analysis</vt:lpstr>
      <vt:lpstr>Frankenstein: Language Analysis</vt:lpstr>
      <vt:lpstr>IQ  (I’m questioning) how language is used to present Frankenstein’s character</vt:lpstr>
      <vt:lpstr>LA:  The Monster</vt:lpstr>
      <vt:lpstr>                       Analysing the Extract</vt:lpstr>
      <vt:lpstr>                     Analysing the Extract</vt:lpstr>
      <vt:lpstr>Slide 14</vt:lpstr>
      <vt:lpstr>How does Frankenstein feel about his Creation? </vt:lpstr>
      <vt:lpstr>How does Frankenstein feel about his Creation? </vt:lpstr>
      <vt:lpstr>Slide 17</vt:lpstr>
      <vt:lpstr>Slide 18</vt:lpstr>
      <vt:lpstr>Homework </vt:lpstr>
    </vt:vector>
  </TitlesOfParts>
  <Company>BSF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 20th Century Texts</dc:title>
  <dc:creator>Amanda Allen</dc:creator>
  <cp:lastModifiedBy>sharon</cp:lastModifiedBy>
  <cp:revision>174</cp:revision>
  <cp:lastPrinted>2019-02-28T10:20:12Z</cp:lastPrinted>
  <dcterms:created xsi:type="dcterms:W3CDTF">2017-01-10T10:12:47Z</dcterms:created>
  <dcterms:modified xsi:type="dcterms:W3CDTF">2020-04-26T11:39:43Z</dcterms:modified>
</cp:coreProperties>
</file>