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1" r:id="rId4"/>
    <p:sldId id="259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39"/>
  </p:normalViewPr>
  <p:slideViewPr>
    <p:cSldViewPr snapToGrid="0" snapToObjects="1">
      <p:cViewPr varScale="1">
        <p:scale>
          <a:sx n="164" d="100"/>
          <a:sy n="164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1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2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0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1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5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8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2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0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3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4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4875-DB92-0B42-91B2-EFD777A9C330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1C960-9F7C-984F-8809-95B0F5F7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4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6" y="557940"/>
            <a:ext cx="5738107" cy="557744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603" y="1255362"/>
            <a:ext cx="6082519" cy="404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4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about </a:t>
            </a:r>
            <a:r>
              <a:rPr lang="en-US" dirty="0" err="1"/>
              <a:t>Mrs</a:t>
            </a:r>
            <a:r>
              <a:rPr lang="en-US" dirty="0"/>
              <a:t> Birling and how she is presented at different points in the play. </a:t>
            </a:r>
          </a:p>
          <a:p>
            <a:r>
              <a:rPr lang="en-US" dirty="0"/>
              <a:t>In your response you should: </a:t>
            </a:r>
          </a:p>
          <a:p>
            <a:r>
              <a:rPr lang="en-US" dirty="0"/>
              <a:t>• refer to the extract and the play as a whole</a:t>
            </a:r>
            <a:br>
              <a:rPr lang="en-US" dirty="0"/>
            </a:br>
            <a:r>
              <a:rPr lang="en-US" dirty="0"/>
              <a:t>• show your understanding of characters and events in the play [40]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0299" y="1796580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effectLst/>
                <a:latin typeface="Arial" charset="0"/>
              </a:rPr>
              <a:t>Candidates:</a:t>
            </a:r>
            <a:br>
              <a:rPr lang="en-US" sz="2000" dirty="0" smtClean="0">
                <a:effectLst/>
                <a:latin typeface="Arial" charset="0"/>
              </a:rPr>
            </a:br>
            <a:r>
              <a:rPr lang="en-US" sz="2000" b="1" dirty="0" smtClean="0">
                <a:effectLst/>
                <a:latin typeface="Arial" charset="0"/>
              </a:rPr>
              <a:t>sustain</a:t>
            </a:r>
            <a:r>
              <a:rPr lang="en-US" sz="2000" dirty="0" smtClean="0">
                <a:effectLst/>
                <a:latin typeface="Arial" charset="0"/>
              </a:rPr>
              <a:t> focus on the task, including </a:t>
            </a:r>
            <a:r>
              <a:rPr lang="en-US" sz="2000" b="1" dirty="0" smtClean="0">
                <a:effectLst/>
                <a:latin typeface="Arial" charset="0"/>
              </a:rPr>
              <a:t>overview</a:t>
            </a:r>
            <a:r>
              <a:rPr lang="en-US" sz="2000" dirty="0" smtClean="0">
                <a:effectLst/>
                <a:latin typeface="Arial" charset="0"/>
              </a:rPr>
              <a:t>, convey ideas with consistent coherence (clearly) and use an appropriate register; use a 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Arial" charset="0"/>
              </a:rPr>
              <a:t>sensitive and evaluative </a:t>
            </a:r>
            <a:r>
              <a:rPr lang="en-US" sz="2000" dirty="0" smtClean="0">
                <a:effectLst/>
                <a:latin typeface="Arial" charset="0"/>
              </a:rPr>
              <a:t>approach to the task and </a:t>
            </a:r>
            <a:r>
              <a:rPr lang="en-US" sz="2000" b="1" dirty="0" err="1" smtClean="0">
                <a:solidFill>
                  <a:srgbClr val="FF0000"/>
                </a:solidFill>
                <a:effectLst/>
                <a:latin typeface="Arial" charset="0"/>
              </a:rPr>
              <a:t>analyse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Arial" charset="0"/>
              </a:rPr>
              <a:t> the extract </a:t>
            </a:r>
            <a:r>
              <a:rPr lang="en-US" sz="2000" dirty="0" smtClean="0">
                <a:effectLst/>
                <a:latin typeface="Arial" charset="0"/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Arial" charset="0"/>
              </a:rPr>
              <a:t>wider text critically</a:t>
            </a:r>
            <a:r>
              <a:rPr lang="en-US" sz="2000" dirty="0" smtClean="0">
                <a:effectLst/>
                <a:latin typeface="Arial" charset="0"/>
              </a:rPr>
              <a:t>; show a 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Arial" charset="0"/>
              </a:rPr>
              <a:t>perceptive understanding </a:t>
            </a:r>
            <a:r>
              <a:rPr lang="en-US" sz="2000" dirty="0" smtClean="0">
                <a:effectLst/>
                <a:latin typeface="Arial" charset="0"/>
              </a:rPr>
              <a:t>of the extract and wider text, engaging fully, perhaps </a:t>
            </a:r>
            <a:r>
              <a:rPr lang="en-US" sz="2000" b="1" dirty="0" smtClean="0">
                <a:effectLst/>
                <a:latin typeface="Arial" charset="0"/>
              </a:rPr>
              <a:t>with some </a:t>
            </a:r>
            <a:r>
              <a:rPr lang="en-US" sz="2000" b="1" dirty="0" smtClean="0">
                <a:solidFill>
                  <a:srgbClr val="7030A0"/>
                </a:solidFill>
                <a:effectLst/>
                <a:latin typeface="Arial" charset="0"/>
              </a:rPr>
              <a:t>originality</a:t>
            </a:r>
            <a:r>
              <a:rPr lang="en-US" sz="2000" b="1" dirty="0" smtClean="0">
                <a:effectLst/>
                <a:latin typeface="Arial" charset="0"/>
              </a:rPr>
              <a:t> </a:t>
            </a:r>
            <a:r>
              <a:rPr lang="en-US" sz="2000" dirty="0" smtClean="0">
                <a:effectLst/>
                <a:latin typeface="Arial" charset="0"/>
              </a:rPr>
              <a:t>in their </a:t>
            </a:r>
            <a:r>
              <a:rPr lang="en-US" sz="2000" b="1" dirty="0" smtClean="0">
                <a:solidFill>
                  <a:srgbClr val="7030A0"/>
                </a:solidFill>
                <a:effectLst/>
                <a:latin typeface="Arial" charset="0"/>
              </a:rPr>
              <a:t>personal response</a:t>
            </a:r>
            <a:r>
              <a:rPr lang="en-US" sz="2000" dirty="0" smtClean="0">
                <a:effectLst/>
                <a:latin typeface="Arial" charset="0"/>
              </a:rPr>
              <a:t>; their responses include pertinent, direct references from across the extract and wider text, including quotations. </a:t>
            </a:r>
            <a:endParaRPr lang="en-US" sz="2000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9526" y="3471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>
                <a:effectLst/>
                <a:latin typeface="Arial,Bold" charset="0"/>
              </a:rPr>
              <a:t>Band 5 </a:t>
            </a:r>
            <a:endParaRPr lang="da-DK" dirty="0" smtClean="0">
              <a:effectLst/>
            </a:endParaRPr>
          </a:p>
          <a:p>
            <a:r>
              <a:rPr lang="da-DK" dirty="0" smtClean="0">
                <a:effectLst/>
                <a:latin typeface="Arial,Bold" charset="0"/>
              </a:rPr>
              <a:t>29-35 marks </a:t>
            </a:r>
            <a:endParaRPr lang="da-DK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25526" y="1510827"/>
            <a:ext cx="50834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Arial" charset="0"/>
              </a:rPr>
              <a:t>Candidates:</a:t>
            </a:r>
            <a:br>
              <a:rPr lang="en-US" sz="2400" dirty="0" smtClean="0">
                <a:effectLst/>
                <a:latin typeface="Arial" charset="0"/>
              </a:rPr>
            </a:br>
            <a:r>
              <a:rPr lang="en-US" sz="2400" b="1" dirty="0" err="1" smtClean="0">
                <a:effectLst/>
                <a:latin typeface="Arial" charset="0"/>
              </a:rPr>
              <a:t>analyse</a:t>
            </a:r>
            <a:r>
              <a:rPr lang="en-US" sz="2400" dirty="0" smtClean="0">
                <a:effectLst/>
                <a:latin typeface="Arial" charset="0"/>
              </a:rPr>
              <a:t> and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charset="0"/>
              </a:rPr>
              <a:t>appreciate writers’ use of language</a:t>
            </a:r>
            <a:r>
              <a:rPr lang="en-US" sz="2400" dirty="0" smtClean="0">
                <a:effectLst/>
                <a:latin typeface="Arial" charset="0"/>
              </a:rPr>
              <a:t>,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charset="0"/>
              </a:rPr>
              <a:t>form and structure</a:t>
            </a:r>
            <a:r>
              <a:rPr lang="en-US" sz="2400" dirty="0" smtClean="0">
                <a:effectLst/>
                <a:latin typeface="Arial" charset="0"/>
              </a:rPr>
              <a:t>; make assured reference to </a:t>
            </a:r>
            <a:r>
              <a:rPr lang="en-US" sz="2400" b="1" dirty="0" smtClean="0">
                <a:effectLst/>
                <a:latin typeface="Arial" charset="0"/>
              </a:rPr>
              <a:t>meanings and effects </a:t>
            </a:r>
            <a:r>
              <a:rPr lang="en-US" sz="2400" dirty="0" smtClean="0">
                <a:effectLst/>
                <a:latin typeface="Arial" charset="0"/>
              </a:rPr>
              <a:t>exploring and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charset="0"/>
              </a:rPr>
              <a:t>evaluating</a:t>
            </a:r>
            <a:r>
              <a:rPr lang="en-US" sz="2400" dirty="0" smtClean="0">
                <a:effectLst/>
                <a:latin typeface="Arial" charset="0"/>
              </a:rPr>
              <a:t> the way meaning and ideas are conveyed through language structure and form;</a:t>
            </a:r>
            <a:br>
              <a:rPr lang="en-US" sz="2400" dirty="0" smtClean="0">
                <a:effectLst/>
                <a:latin typeface="Arial" charset="0"/>
              </a:rPr>
            </a:br>
            <a:r>
              <a:rPr lang="en-US" sz="2400" dirty="0" smtClean="0">
                <a:effectLst/>
                <a:latin typeface="Arial" charset="0"/>
              </a:rPr>
              <a:t>use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charset="0"/>
              </a:rPr>
              <a:t>precise subject terminology </a:t>
            </a:r>
            <a:r>
              <a:rPr lang="en-US" sz="2400" dirty="0" smtClean="0">
                <a:effectLst/>
                <a:latin typeface="Arial" charset="0"/>
              </a:rPr>
              <a:t>in an appropriate context.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72339" y="5703376"/>
            <a:ext cx="210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SpaG</a:t>
            </a:r>
            <a:r>
              <a:rPr lang="en-US" dirty="0" smtClean="0"/>
              <a:t> = 5 marks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Examiner’s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956" y="1387098"/>
            <a:ext cx="10950844" cy="4789865"/>
          </a:xfrm>
        </p:spPr>
        <p:txBody>
          <a:bodyPr>
            <a:normAutofit/>
          </a:bodyPr>
          <a:lstStyle/>
          <a:p>
            <a:r>
              <a:rPr lang="en-US" dirty="0"/>
              <a:t>The best responses were able to move between </a:t>
            </a:r>
            <a:r>
              <a:rPr lang="en-US" b="1" dirty="0"/>
              <a:t>close analysis of language</a:t>
            </a:r>
            <a:r>
              <a:rPr lang="en-US" dirty="0"/>
              <a:t> to discussion of the </a:t>
            </a:r>
            <a:r>
              <a:rPr lang="en-US" b="1" dirty="0"/>
              <a:t>bigger ideas such as the generational divide</a:t>
            </a:r>
            <a:r>
              <a:rPr lang="en-US" dirty="0"/>
              <a:t> or issues of </a:t>
            </a:r>
            <a:r>
              <a:rPr lang="en-US" b="1" dirty="0"/>
              <a:t>social inequality </a:t>
            </a:r>
            <a:r>
              <a:rPr lang="en-US" dirty="0"/>
              <a:t>in Britain. </a:t>
            </a:r>
            <a:r>
              <a:rPr lang="en-US" u="sng" dirty="0"/>
              <a:t>Although context is not assessed</a:t>
            </a:r>
            <a:r>
              <a:rPr lang="en-US" dirty="0"/>
              <a:t> in this question, many responses benefited from knowledge of wider contextual issues such as the difference between capitalism and socialism. This knowledge allowed candidates to broaden their discussion and to </a:t>
            </a:r>
            <a:r>
              <a:rPr lang="en-US" b="1" dirty="0"/>
              <a:t>engage with the writer’s intentions and messages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Also, the best responses were clearly </a:t>
            </a:r>
            <a:r>
              <a:rPr lang="en-US" b="1" dirty="0"/>
              <a:t>structured</a:t>
            </a:r>
            <a:r>
              <a:rPr lang="en-US" dirty="0"/>
              <a:t>, many containing a brief </a:t>
            </a:r>
            <a:r>
              <a:rPr lang="en-US" b="1" dirty="0"/>
              <a:t>introduction</a:t>
            </a:r>
            <a:r>
              <a:rPr lang="en-US" dirty="0"/>
              <a:t> presenting an </a:t>
            </a:r>
            <a:r>
              <a:rPr lang="en-US" sz="3200" b="1" dirty="0"/>
              <a:t>overview</a:t>
            </a:r>
            <a:r>
              <a:rPr lang="en-US" sz="3200" dirty="0"/>
              <a:t> </a:t>
            </a:r>
            <a:r>
              <a:rPr lang="en-US" dirty="0"/>
              <a:t>of the character, and a </a:t>
            </a:r>
            <a:r>
              <a:rPr lang="en-US" sz="3200" b="1" dirty="0"/>
              <a:t>detailed argument developed. </a:t>
            </a:r>
            <a:endParaRPr lang="en-US" sz="3200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88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Stronger candidates focused on the contrast between </a:t>
            </a:r>
            <a:r>
              <a:rPr lang="en-US" dirty="0" err="1"/>
              <a:t>Mrs</a:t>
            </a:r>
            <a:r>
              <a:rPr lang="en-US" dirty="0"/>
              <a:t> Birling and the younger generation, particularly Sheila and were able to comment on the text as a conscious construct at this level. Top band candidates were often able to create an argument about </a:t>
            </a:r>
            <a:r>
              <a:rPr lang="en-US" dirty="0" err="1"/>
              <a:t>Mrs</a:t>
            </a:r>
            <a:r>
              <a:rPr lang="en-US" dirty="0"/>
              <a:t> Birling in terms of this – looking at her role representing the older generation and how a contemporary audience would view her following WW2.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Attitudes to women and to the lower classes were explored, with more able candidates exploring the use of language to convey </a:t>
            </a:r>
            <a:r>
              <a:rPr lang="en-US" dirty="0" err="1"/>
              <a:t>Mrs</a:t>
            </a:r>
            <a:r>
              <a:rPr lang="en-US" dirty="0"/>
              <a:t> Birling’s dislike of Eva and ‘that sort’. There was also much consideration of Priestley’s use of </a:t>
            </a:r>
            <a:r>
              <a:rPr lang="en-US" dirty="0" err="1"/>
              <a:t>Mrs</a:t>
            </a:r>
            <a:r>
              <a:rPr lang="en-US" dirty="0"/>
              <a:t> Birling to </a:t>
            </a:r>
            <a:r>
              <a:rPr lang="en-US" dirty="0" err="1"/>
              <a:t>criticise</a:t>
            </a:r>
            <a:r>
              <a:rPr lang="en-US" dirty="0"/>
              <a:t> old-fashioned views.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8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426202"/>
            <a:ext cx="9113005" cy="630006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Mrs. Birling, or Sybil is a notable character that immediately creates a negative dramatic impact on the audience. A contemporary audience of 1946 will especially find her insulting due to her naïve views about___________, her lack of _____________and her ignorance and need to classify and put people into a category. </a:t>
            </a:r>
          </a:p>
          <a:p>
            <a:r>
              <a:rPr lang="en-US" sz="1600" dirty="0" smtClean="0"/>
              <a:t>She is first introduced in the director’s notes as __________________ and she is</a:t>
            </a:r>
            <a:r>
              <a:rPr lang="is-IS" sz="1600" dirty="0" smtClean="0"/>
              <a:t>…</a:t>
            </a:r>
          </a:p>
          <a:p>
            <a:endParaRPr lang="is-IS" sz="1600" dirty="0" smtClean="0"/>
          </a:p>
          <a:p>
            <a:r>
              <a:rPr lang="en-US" sz="1600" dirty="0" smtClean="0"/>
              <a:t>We first start to despise her at the play’s opening when she shows</a:t>
            </a:r>
            <a:r>
              <a:rPr lang="is-IS" sz="1600" dirty="0" smtClean="0"/>
              <a:t>…  and she says, “_________________”. </a:t>
            </a:r>
          </a:p>
          <a:p>
            <a:r>
              <a:rPr lang="is-IS" sz="1600" dirty="0" smtClean="0"/>
              <a:t>The word ”___________” suggests/highlights/underlines/is indicative of... </a:t>
            </a:r>
            <a:r>
              <a:rPr lang="en-US" sz="1600" dirty="0" smtClean="0"/>
              <a:t> </a:t>
            </a:r>
          </a:p>
          <a:p>
            <a:endParaRPr lang="en-US" sz="1600" dirty="0"/>
          </a:p>
          <a:p>
            <a:r>
              <a:rPr lang="en-US" sz="1600" dirty="0" smtClean="0"/>
              <a:t>Furthermore, in the extract, her demeanor towards the Inspector is shown in the </a:t>
            </a:r>
            <a:r>
              <a:rPr lang="en-US" sz="1600" dirty="0" smtClean="0">
                <a:solidFill>
                  <a:srgbClr val="00B050"/>
                </a:solidFill>
              </a:rPr>
              <a:t>stage directions</a:t>
            </a:r>
            <a:r>
              <a:rPr lang="en-US" sz="1600" dirty="0" smtClean="0"/>
              <a:t>, “smiling and social”. This alliterative sickening ingratiating social fake smile makes us</a:t>
            </a:r>
            <a:r>
              <a:rPr lang="en-US" sz="1600" dirty="0" smtClean="0">
                <a:solidFill>
                  <a:srgbClr val="7030A0"/>
                </a:solidFill>
              </a:rPr>
              <a:t> feel</a:t>
            </a:r>
            <a:r>
              <a:rPr lang="is-IS" sz="1600" dirty="0" smtClean="0"/>
              <a:t>… when she says...</a:t>
            </a:r>
            <a:r>
              <a:rPr lang="en-US" sz="1600" dirty="0" smtClean="0"/>
              <a:t> </a:t>
            </a:r>
          </a:p>
          <a:p>
            <a:endParaRPr lang="en-US" sz="1600" dirty="0"/>
          </a:p>
          <a:p>
            <a:r>
              <a:rPr lang="en-US" sz="1600" dirty="0" smtClean="0"/>
              <a:t>Incidentally, her attitude flies in the face of the popular public social views, since a recent landslide election of the social party in 1946, her attitudes of class is </a:t>
            </a:r>
            <a:r>
              <a:rPr lang="en-US" sz="1600" dirty="0" smtClean="0">
                <a:solidFill>
                  <a:srgbClr val="7030A0"/>
                </a:solidFill>
              </a:rPr>
              <a:t>repugnant</a:t>
            </a:r>
            <a:r>
              <a:rPr lang="en-US" sz="1600" dirty="0" smtClean="0"/>
              <a:t>. “Girls of that class” here, her subconscious reference to “girls” instead of women, reveals</a:t>
            </a:r>
            <a:r>
              <a:rPr lang="is-IS" sz="1600" dirty="0" smtClean="0"/>
              <a:t>…   as well “that class” further reveals...</a:t>
            </a:r>
          </a:p>
          <a:p>
            <a:endParaRPr lang="en-US" sz="1600" dirty="0" smtClean="0"/>
          </a:p>
          <a:p>
            <a:r>
              <a:rPr lang="en-US" sz="1600" dirty="0" smtClean="0"/>
              <a:t>Her own daughter’s treatment subtly reveals her feelings about social standing of women – the audience hasn’t forgotten the important role women played in the war, so will feel</a:t>
            </a:r>
            <a:r>
              <a:rPr lang="is-IS" sz="1600" dirty="0" smtClean="0"/>
              <a:t>… when she says... The words, _________________ is Priestley’s dramatic irony...</a:t>
            </a:r>
            <a:endParaRPr lang="is-I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47972" y="485896"/>
            <a:ext cx="1542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Overview (general argument)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9484" y="1108894"/>
            <a:ext cx="15343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(keep it clear and to </a:t>
            </a:r>
            <a:r>
              <a:rPr lang="en-US" sz="1100" smtClean="0"/>
              <a:t>the point) </a:t>
            </a:r>
            <a:endParaRPr lang="en-US" sz="1100"/>
          </a:p>
        </p:txBody>
      </p:sp>
      <p:sp>
        <p:nvSpPr>
          <p:cNvPr id="7" name="TextBox 6"/>
          <p:cNvSpPr txBox="1"/>
          <p:nvPr/>
        </p:nvSpPr>
        <p:spPr>
          <a:xfrm>
            <a:off x="139484" y="1701114"/>
            <a:ext cx="1371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Pick out traits </a:t>
            </a:r>
            <a:r>
              <a:rPr lang="en-US" sz="1050" smtClean="0"/>
              <a:t>and key quotes at the start about her cold nature. </a:t>
            </a:r>
            <a:endParaRPr lang="en-US" sz="1050"/>
          </a:p>
        </p:txBody>
      </p:sp>
      <p:sp>
        <p:nvSpPr>
          <p:cNvPr id="8" name="TextBox 7"/>
          <p:cNvSpPr txBox="1"/>
          <p:nvPr/>
        </p:nvSpPr>
        <p:spPr>
          <a:xfrm>
            <a:off x="201477" y="2645392"/>
            <a:ext cx="14103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How she treats others </a:t>
            </a:r>
            <a:r>
              <a:rPr lang="en-US" sz="1100" smtClean="0"/>
              <a:t>(Arthur, Sheila)</a:t>
            </a:r>
            <a:endParaRPr lang="en-US" sz="1100"/>
          </a:p>
        </p:txBody>
      </p:sp>
      <p:sp>
        <p:nvSpPr>
          <p:cNvPr id="10" name="TextBox 9"/>
          <p:cNvSpPr txBox="1"/>
          <p:nvPr/>
        </p:nvSpPr>
        <p:spPr>
          <a:xfrm>
            <a:off x="10941805" y="618943"/>
            <a:ext cx="1084881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Examine lang.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1058042" y="1124392"/>
            <a:ext cx="108488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Examine structure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0887559" y="1831576"/>
            <a:ext cx="1061636" cy="9387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Dramatic devices: </a:t>
            </a:r>
            <a:r>
              <a:rPr lang="en-US" sz="1100" dirty="0" smtClean="0"/>
              <a:t>interruption, entrances, dramatic irony.  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0941805" y="3076453"/>
            <a:ext cx="1084881" cy="9387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</a:rPr>
              <a:t>Perceptive </a:t>
            </a:r>
          </a:p>
          <a:p>
            <a:r>
              <a:rPr lang="en-US" sz="1100" b="1" dirty="0" smtClean="0">
                <a:solidFill>
                  <a:srgbClr val="0070C0"/>
                </a:solidFill>
              </a:rPr>
              <a:t>Thoughtful</a:t>
            </a:r>
          </a:p>
          <a:p>
            <a:r>
              <a:rPr lang="en-US" sz="1100" dirty="0" smtClean="0"/>
              <a:t>understanding – zoom in in key words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10941805" y="4160171"/>
            <a:ext cx="953145" cy="7540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Priestley’s intentions </a:t>
            </a:r>
          </a:p>
          <a:p>
            <a:r>
              <a:rPr lang="en-US" sz="1100" b="1" dirty="0" smtClean="0">
                <a:solidFill>
                  <a:srgbClr val="C00000"/>
                </a:solidFill>
              </a:rPr>
              <a:t>Appreciate writer’s craft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80550" y="5220382"/>
            <a:ext cx="844658" cy="9387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7030A0"/>
                </a:solidFill>
              </a:rPr>
              <a:t>Get personal </a:t>
            </a:r>
            <a:r>
              <a:rPr lang="en-US" sz="1100" dirty="0" smtClean="0"/>
              <a:t>– your feelings about her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55086" y="178231"/>
            <a:ext cx="117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1220" y="92990"/>
            <a:ext cx="2216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to include: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1477" y="3631891"/>
            <a:ext cx="14103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Her attitude about classes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09226" y="4914224"/>
            <a:ext cx="1580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she speaks – </a:t>
            </a:r>
            <a:r>
              <a:rPr lang="en-US" sz="1400" smtClean="0"/>
              <a:t>her motivations</a:t>
            </a:r>
            <a:endParaRPr lang="en-US" sz="1400"/>
          </a:p>
        </p:txBody>
      </p:sp>
      <p:sp>
        <p:nvSpPr>
          <p:cNvPr id="21" name="TextBox 20"/>
          <p:cNvSpPr txBox="1"/>
          <p:nvPr/>
        </p:nvSpPr>
        <p:spPr>
          <a:xfrm>
            <a:off x="213102" y="5896897"/>
            <a:ext cx="1673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How </a:t>
            </a:r>
            <a:r>
              <a:rPr lang="en-US" sz="1200" smtClean="0"/>
              <a:t>she treats Sheila, the Inspector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88226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604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Arial,Bold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Examiner’s Report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2019-01-21T21:01:53Z</dcterms:created>
  <dcterms:modified xsi:type="dcterms:W3CDTF">2019-01-21T22:06:31Z</dcterms:modified>
</cp:coreProperties>
</file>