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234929E-5919-4769-9F36-C5F7C222EFA1}">
  <a:tblStyle styleId="{8234929E-5919-4769-9F36-C5F7C222EFA1}"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5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193182" y="45942"/>
            <a:ext cx="11771290" cy="33855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b="1" i="0" u="none" strike="noStrike" cap="none">
                <a:solidFill>
                  <a:schemeClr val="dk1"/>
                </a:solidFill>
                <a:latin typeface="Calibri"/>
                <a:ea typeface="Calibri"/>
                <a:cs typeface="Calibri"/>
                <a:sym typeface="Calibri"/>
              </a:rPr>
              <a:t> </a:t>
            </a:r>
            <a:r>
              <a:rPr lang="en-GB" sz="1600" b="1" i="0" u="none" strike="noStrike" cap="none" dirty="0">
                <a:solidFill>
                  <a:schemeClr val="dk1"/>
                </a:solidFill>
                <a:latin typeface="Calibri"/>
                <a:ea typeface="Calibri"/>
                <a:cs typeface="Calibri"/>
                <a:sym typeface="Calibri"/>
              </a:rPr>
              <a:t>English Literature (Paper 2): An Inspector Calls – Eva Smith</a:t>
            </a:r>
            <a:endParaRPr sz="1600" b="1" i="0" u="none" strike="noStrike" cap="none" dirty="0">
              <a:solidFill>
                <a:schemeClr val="dk1"/>
              </a:solidFill>
              <a:latin typeface="Calibri"/>
              <a:ea typeface="Calibri"/>
              <a:cs typeface="Calibri"/>
              <a:sym typeface="Calibri"/>
            </a:endParaRPr>
          </a:p>
        </p:txBody>
      </p:sp>
      <p:sp>
        <p:nvSpPr>
          <p:cNvPr id="85" name="Google Shape;85;p13"/>
          <p:cNvSpPr/>
          <p:nvPr/>
        </p:nvSpPr>
        <p:spPr>
          <a:xfrm>
            <a:off x="3193960" y="384496"/>
            <a:ext cx="5769735" cy="392435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050" b="1" i="0" u="none" strike="noStrike" cap="none">
                <a:solidFill>
                  <a:schemeClr val="dk1"/>
                </a:solidFill>
                <a:latin typeface="Calibri"/>
                <a:ea typeface="Calibri"/>
                <a:cs typeface="Calibri"/>
                <a:sym typeface="Calibri"/>
              </a:rPr>
              <a:t>Read</a:t>
            </a:r>
            <a:endParaRPr/>
          </a:p>
          <a:p>
            <a:pPr marL="0" marR="0" lvl="0" indent="0" algn="ctr" rtl="0">
              <a:spcBef>
                <a:spcPts val="0"/>
              </a:spcBef>
              <a:spcAft>
                <a:spcPts val="0"/>
              </a:spcAft>
              <a:buNone/>
            </a:pPr>
            <a:r>
              <a:rPr lang="en-GB" sz="1050" b="0" i="1" u="none" strike="noStrike" cap="none">
                <a:solidFill>
                  <a:schemeClr val="dk1"/>
                </a:solidFill>
                <a:latin typeface="Calibri"/>
                <a:ea typeface="Calibri"/>
                <a:cs typeface="Calibri"/>
                <a:sym typeface="Calibri"/>
              </a:rPr>
              <a:t>Read the information on Eva Smith.</a:t>
            </a:r>
            <a:endParaRPr sz="1050" b="0" i="1"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050" b="0" i="1"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GB" sz="1050" b="0" i="0" u="none" strike="noStrike" cap="none">
                <a:solidFill>
                  <a:schemeClr val="dk1"/>
                </a:solidFill>
                <a:latin typeface="Calibri"/>
                <a:ea typeface="Calibri"/>
                <a:cs typeface="Calibri"/>
                <a:sym typeface="Calibri"/>
              </a:rPr>
              <a:t>	Eva Smith is clearly presented as a victim of social injustice throughout the play. She is moral but vulnerable and symbolic of the poor, working class who suffered hardship under those like the Birlings. The existence of Eva is brought to the attention of the audience by the Inspector, who arrives at the Birlings’ home to interrogate them about their involvement in her death. The Inspector describes her using the adjective ‘pretty’, suggesting youth, vitality and exuberance. Immediately, the audience feel a sense of sympathy for Eva and in turn, disgust at the behaviour of the Birlings and their actions that have destroyed the life of this young girl. Once they shun her, Eva has no where to turn. There was no support for the lower classes at this time and employers could essentially dictate how their workers lived based on how much they paid them.</a:t>
            </a: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	Perhaps Eva has the surname ‘Smith’ because it is common. Therefore, Priestley’s message relates to more people. In fact, in his final speech, the Inspector says ‘there are millions and millions and millions of Eva Smiths and John Smiths still left with us.’ Although she does not physically appear in the play, Priestley gives the lower class a presence through Eva. Priestley humanises the lower class for his audiences, saying they have ‘hopes and fears… suffering and [chances] of happiness.’ In this respect, the importance of Eva cannot be downplayed. She is the driving force behind the play and her character is keenly felt throughout the events of the evening.</a:t>
            </a: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	Eva is forced to adopt different personas in order to survive. When she meets Gerald, for instance, she calls herself Daisy Renton. Her choice of name here is both interesting and significant. ‘Daisy’ is a flower, suggesting innocence and naivety. However, flowers can easily be crushed and when she is turned away by Mrs Birling, Eva has no one to turn to and she becomes another victim of a cruel society that is unwilling to help her. </a:t>
            </a:r>
            <a:endParaRPr sz="1050">
              <a:solidFill>
                <a:schemeClr val="dk1"/>
              </a:solidFill>
              <a:latin typeface="Calibri"/>
              <a:ea typeface="Calibri"/>
              <a:cs typeface="Calibri"/>
              <a:sym typeface="Calibri"/>
            </a:endParaRPr>
          </a:p>
        </p:txBody>
      </p:sp>
      <p:sp>
        <p:nvSpPr>
          <p:cNvPr id="86" name="Google Shape;86;p13"/>
          <p:cNvSpPr/>
          <p:nvPr/>
        </p:nvSpPr>
        <p:spPr>
          <a:xfrm>
            <a:off x="193183" y="384496"/>
            <a:ext cx="2897747" cy="3350377"/>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200" b="1" dirty="0">
                <a:solidFill>
                  <a:schemeClr val="dk1"/>
                </a:solidFill>
                <a:latin typeface="Calibri"/>
                <a:ea typeface="Calibri"/>
                <a:cs typeface="Calibri"/>
                <a:sym typeface="Calibri"/>
              </a:rPr>
              <a:t>Reduce</a:t>
            </a:r>
            <a:endParaRPr dirty="0"/>
          </a:p>
          <a:p>
            <a:pPr marL="0" marR="0" lvl="0" indent="0" algn="ctr" rtl="0">
              <a:spcBef>
                <a:spcPts val="0"/>
              </a:spcBef>
              <a:spcAft>
                <a:spcPts val="0"/>
              </a:spcAft>
              <a:buNone/>
            </a:pPr>
            <a:r>
              <a:rPr lang="en-GB" sz="1200" i="1" dirty="0">
                <a:solidFill>
                  <a:schemeClr val="dk1"/>
                </a:solidFill>
                <a:latin typeface="Calibri"/>
                <a:ea typeface="Calibri"/>
                <a:cs typeface="Calibri"/>
                <a:sym typeface="Calibri"/>
              </a:rPr>
              <a:t>In no more than 50 words, summarise how Eva Smith is presented in the play as a whole:</a:t>
            </a:r>
            <a:endParaRPr dirty="0"/>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p:txBody>
      </p:sp>
      <p:sp>
        <p:nvSpPr>
          <p:cNvPr id="87" name="Google Shape;87;p13"/>
          <p:cNvSpPr/>
          <p:nvPr/>
        </p:nvSpPr>
        <p:spPr>
          <a:xfrm>
            <a:off x="193182" y="3862797"/>
            <a:ext cx="2897747" cy="2870709"/>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b="1" dirty="0">
                <a:solidFill>
                  <a:schemeClr val="dk1"/>
                </a:solidFill>
                <a:latin typeface="Calibri"/>
                <a:cs typeface="Calibri"/>
                <a:sym typeface="Calibri"/>
              </a:rPr>
              <a:t>Find quotations</a:t>
            </a:r>
            <a:endParaRPr dirty="0"/>
          </a:p>
          <a:p>
            <a:pPr marL="0" marR="0" lvl="0" indent="0" algn="ctr" rtl="0">
              <a:spcBef>
                <a:spcPts val="0"/>
              </a:spcBef>
              <a:spcAft>
                <a:spcPts val="0"/>
              </a:spcAft>
              <a:buNone/>
            </a:pPr>
            <a:r>
              <a:rPr lang="en-GB" sz="1100" i="1" dirty="0">
                <a:solidFill>
                  <a:schemeClr val="dk1"/>
                </a:solidFill>
                <a:latin typeface="Calibri"/>
                <a:cs typeface="Calibri"/>
                <a:sym typeface="Calibri"/>
              </a:rPr>
              <a:t>Select at least 6 quotations from the play that you could use to answer a question about the character of Eva Smith.</a:t>
            </a:r>
            <a:endParaRPr dirty="0"/>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i="1" dirty="0">
              <a:solidFill>
                <a:schemeClr val="dk1"/>
              </a:solidFill>
              <a:latin typeface="Calibri"/>
              <a:ea typeface="Calibri"/>
              <a:cs typeface="Calibri"/>
              <a:sym typeface="Calibri"/>
            </a:endParaRPr>
          </a:p>
        </p:txBody>
      </p:sp>
      <p:sp>
        <p:nvSpPr>
          <p:cNvPr id="88" name="Google Shape;88;p13"/>
          <p:cNvSpPr/>
          <p:nvPr/>
        </p:nvSpPr>
        <p:spPr>
          <a:xfrm>
            <a:off x="9053847" y="2263670"/>
            <a:ext cx="2910625" cy="446983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100" b="1">
              <a:solidFill>
                <a:schemeClr val="dk1"/>
              </a:solidFill>
              <a:latin typeface="Calibri"/>
              <a:ea typeface="Calibri"/>
              <a:cs typeface="Calibri"/>
              <a:sym typeface="Calibri"/>
            </a:endParaRPr>
          </a:p>
          <a:p>
            <a:pPr marL="0" marR="0" lvl="0" indent="0" algn="ctr" rtl="0">
              <a:spcBef>
                <a:spcPts val="0"/>
              </a:spcBef>
              <a:spcAft>
                <a:spcPts val="0"/>
              </a:spcAft>
              <a:buNone/>
            </a:pPr>
            <a:r>
              <a:rPr lang="en-GB" sz="1100" b="1">
                <a:solidFill>
                  <a:schemeClr val="dk1"/>
                </a:solidFill>
                <a:latin typeface="Calibri"/>
                <a:ea typeface="Calibri"/>
                <a:cs typeface="Calibri"/>
                <a:sym typeface="Calibri"/>
              </a:rPr>
              <a:t>Criticise</a:t>
            </a:r>
            <a:endParaRPr/>
          </a:p>
          <a:p>
            <a:pPr marL="0" marR="0" lvl="0" indent="0" algn="ctr" rtl="0">
              <a:spcBef>
                <a:spcPts val="0"/>
              </a:spcBef>
              <a:spcAft>
                <a:spcPts val="0"/>
              </a:spcAft>
              <a:buNone/>
            </a:pPr>
            <a:r>
              <a:rPr lang="en-GB" sz="1100" b="1" i="1">
                <a:solidFill>
                  <a:schemeClr val="dk1"/>
                </a:solidFill>
                <a:latin typeface="Calibri"/>
                <a:ea typeface="Calibri"/>
                <a:cs typeface="Calibri"/>
                <a:sym typeface="Calibri"/>
              </a:rPr>
              <a:t>‘Eva is not the weakest character in the play’</a:t>
            </a:r>
            <a:endParaRPr sz="1100" b="1" i="1">
              <a:solidFill>
                <a:schemeClr val="dk1"/>
              </a:solidFill>
              <a:latin typeface="Calibri"/>
              <a:ea typeface="Calibri"/>
              <a:cs typeface="Calibri"/>
              <a:sym typeface="Calibri"/>
            </a:endParaRPr>
          </a:p>
          <a:p>
            <a:pPr marL="0" marR="0" lvl="0" indent="0" algn="ctr" rtl="0">
              <a:spcBef>
                <a:spcPts val="0"/>
              </a:spcBef>
              <a:spcAft>
                <a:spcPts val="0"/>
              </a:spcAft>
              <a:buNone/>
            </a:pPr>
            <a:r>
              <a:rPr lang="en-GB" sz="1100" i="1">
                <a:solidFill>
                  <a:schemeClr val="dk1"/>
                </a:solidFill>
                <a:latin typeface="Calibri"/>
                <a:ea typeface="Calibri"/>
                <a:cs typeface="Calibri"/>
                <a:sym typeface="Calibri"/>
              </a:rPr>
              <a:t>To what extent do you agree with the above statement? Use your knowledge of the entire text to help you answer.</a:t>
            </a:r>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1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p:txBody>
      </p:sp>
      <p:sp>
        <p:nvSpPr>
          <p:cNvPr id="89" name="Google Shape;89;p13"/>
          <p:cNvSpPr/>
          <p:nvPr/>
        </p:nvSpPr>
        <p:spPr>
          <a:xfrm>
            <a:off x="9066725" y="384496"/>
            <a:ext cx="2897747" cy="183067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endParaRPr sz="1100" b="1">
              <a:solidFill>
                <a:schemeClr val="dk1"/>
              </a:solidFill>
              <a:latin typeface="Calibri"/>
              <a:ea typeface="Calibri"/>
              <a:cs typeface="Calibri"/>
              <a:sym typeface="Calibri"/>
            </a:endParaRPr>
          </a:p>
          <a:p>
            <a:pPr marL="0" marR="0" lvl="0" indent="0" algn="ctr" rtl="0">
              <a:spcBef>
                <a:spcPts val="0"/>
              </a:spcBef>
              <a:spcAft>
                <a:spcPts val="0"/>
              </a:spcAft>
              <a:buNone/>
            </a:pPr>
            <a:endParaRPr sz="1100" b="1">
              <a:solidFill>
                <a:schemeClr val="dk1"/>
              </a:solidFill>
              <a:latin typeface="Calibri"/>
              <a:ea typeface="Calibri"/>
              <a:cs typeface="Calibri"/>
              <a:sym typeface="Calibri"/>
            </a:endParaRPr>
          </a:p>
          <a:p>
            <a:pPr marL="0" marR="0" lvl="0" indent="0" algn="ctr" rtl="0">
              <a:spcBef>
                <a:spcPts val="0"/>
              </a:spcBef>
              <a:spcAft>
                <a:spcPts val="0"/>
              </a:spcAft>
              <a:buNone/>
            </a:pPr>
            <a:r>
              <a:rPr lang="en-GB" sz="1100" b="1">
                <a:solidFill>
                  <a:schemeClr val="dk1"/>
                </a:solidFill>
                <a:latin typeface="Calibri"/>
                <a:ea typeface="Calibri"/>
                <a:cs typeface="Calibri"/>
                <a:sym typeface="Calibri"/>
              </a:rPr>
              <a:t>Success Criteria</a:t>
            </a:r>
            <a:endParaRPr/>
          </a:p>
          <a:p>
            <a:pPr marL="0" marR="0" lvl="0" indent="0" algn="ctr" rtl="0">
              <a:spcBef>
                <a:spcPts val="0"/>
              </a:spcBef>
              <a:spcAft>
                <a:spcPts val="0"/>
              </a:spcAft>
              <a:buNone/>
            </a:pPr>
            <a:r>
              <a:rPr lang="en-GB" sz="1050" i="1">
                <a:solidFill>
                  <a:schemeClr val="dk1"/>
                </a:solidFill>
                <a:latin typeface="Calibri"/>
                <a:ea typeface="Calibri"/>
                <a:cs typeface="Calibri"/>
                <a:sym typeface="Calibri"/>
              </a:rPr>
              <a:t>Using the mark scheme, highlight where the assessment objectives have been met in the model paragraph.</a:t>
            </a:r>
            <a:endParaRPr/>
          </a:p>
          <a:p>
            <a:pPr marL="0" marR="0" lvl="0" indent="0" algn="ctr" rtl="0">
              <a:spcBef>
                <a:spcPts val="0"/>
              </a:spcBef>
              <a:spcAft>
                <a:spcPts val="0"/>
              </a:spcAft>
              <a:buNone/>
            </a:pPr>
            <a:endParaRPr sz="1050" i="1">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AO1 – Read, understand and respond to texts. Use quotations and discuss them.</a:t>
            </a:r>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AO2 – Analyse the text using subject terminology.</a:t>
            </a:r>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a:solidFill>
                  <a:schemeClr val="dk1"/>
                </a:solidFill>
                <a:latin typeface="Calibri"/>
                <a:ea typeface="Calibri"/>
                <a:cs typeface="Calibri"/>
                <a:sym typeface="Calibri"/>
              </a:rPr>
              <a:t>AO3 – Include social and historical context.</a:t>
            </a:r>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a:solidFill>
                <a:schemeClr val="dk1"/>
              </a:solidFill>
              <a:latin typeface="Calibri"/>
              <a:ea typeface="Calibri"/>
              <a:cs typeface="Calibri"/>
              <a:sym typeface="Calibri"/>
            </a:endParaRPr>
          </a:p>
        </p:txBody>
      </p:sp>
      <p:sp>
        <p:nvSpPr>
          <p:cNvPr id="90" name="Google Shape;90;p13"/>
          <p:cNvSpPr/>
          <p:nvPr/>
        </p:nvSpPr>
        <p:spPr>
          <a:xfrm>
            <a:off x="3193959" y="4448787"/>
            <a:ext cx="5769736" cy="2226764"/>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b="1">
                <a:solidFill>
                  <a:schemeClr val="dk1"/>
                </a:solidFill>
                <a:latin typeface="Calibri"/>
                <a:ea typeface="Calibri"/>
                <a:cs typeface="Calibri"/>
                <a:sym typeface="Calibri"/>
              </a:rPr>
              <a:t>Magpie</a:t>
            </a:r>
            <a:endParaRPr/>
          </a:p>
          <a:p>
            <a:pPr marL="0" marR="0" lvl="0" indent="0" algn="ctr" rtl="0">
              <a:spcBef>
                <a:spcPts val="0"/>
              </a:spcBef>
              <a:spcAft>
                <a:spcPts val="0"/>
              </a:spcAft>
              <a:buNone/>
            </a:pPr>
            <a:r>
              <a:rPr lang="en-GB" sz="1200" i="1">
                <a:solidFill>
                  <a:schemeClr val="dk1"/>
                </a:solidFill>
                <a:latin typeface="Calibri"/>
                <a:ea typeface="Calibri"/>
                <a:cs typeface="Calibri"/>
                <a:sym typeface="Calibri"/>
              </a:rPr>
              <a:t>Select at least 3 key words from the response that you could use when writing about Eva Smith. Make sure you define them.</a:t>
            </a:r>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p:txBody>
      </p:sp>
      <p:graphicFrame>
        <p:nvGraphicFramePr>
          <p:cNvPr id="91" name="Google Shape;91;p13"/>
          <p:cNvGraphicFramePr/>
          <p:nvPr/>
        </p:nvGraphicFramePr>
        <p:xfrm>
          <a:off x="3335627" y="5192190"/>
          <a:ext cx="5486400" cy="1371640"/>
        </p:xfrm>
        <a:graphic>
          <a:graphicData uri="http://schemas.openxmlformats.org/drawingml/2006/table">
            <a:tbl>
              <a:tblPr firstRow="1" bandRow="1">
                <a:noFill/>
                <a:tableStyleId>{8234929E-5919-4769-9F36-C5F7C222EFA1}</a:tableStyleId>
              </a:tblPr>
              <a:tblGrid>
                <a:gridCol w="1867450">
                  <a:extLst>
                    <a:ext uri="{9D8B030D-6E8A-4147-A177-3AD203B41FA5}">
                      <a16:colId xmlns:a16="http://schemas.microsoft.com/office/drawing/2014/main" val="20000"/>
                    </a:ext>
                  </a:extLst>
                </a:gridCol>
                <a:gridCol w="3618950">
                  <a:extLst>
                    <a:ext uri="{9D8B030D-6E8A-4147-A177-3AD203B41FA5}">
                      <a16:colId xmlns:a16="http://schemas.microsoft.com/office/drawing/2014/main" val="20001"/>
                    </a:ext>
                  </a:extLst>
                </a:gridCol>
              </a:tblGrid>
              <a:tr h="237125">
                <a:tc>
                  <a:txBody>
                    <a:bodyPr/>
                    <a:lstStyle/>
                    <a:p>
                      <a:pPr marL="0" marR="0" lvl="0" indent="0" algn="ctr" rtl="0">
                        <a:spcBef>
                          <a:spcPts val="0"/>
                        </a:spcBef>
                        <a:spcAft>
                          <a:spcPts val="0"/>
                        </a:spcAft>
                        <a:buNone/>
                      </a:pPr>
                      <a:r>
                        <a:rPr lang="en-GB" sz="1100" b="1" u="none" strike="noStrike" cap="none">
                          <a:solidFill>
                            <a:schemeClr val="dk1"/>
                          </a:solidFill>
                        </a:rPr>
                        <a:t>KEY WORD</a:t>
                      </a:r>
                      <a:endParaRPr sz="1100" b="1"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GB" sz="1100" b="1" u="none" strike="noStrike" cap="none">
                          <a:solidFill>
                            <a:schemeClr val="dk1"/>
                          </a:solidFill>
                        </a:rPr>
                        <a:t>DEFINITION</a:t>
                      </a:r>
                      <a:endParaRPr sz="1100" b="1" u="none" strike="noStrike" cap="none">
                        <a:solidFill>
                          <a:schemeClr val="dk1"/>
                        </a:solidFill>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Widescreen</PresentationFormat>
  <Paragraphs>105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Graham</dc:creator>
  <cp:lastModifiedBy>Beverley Graham</cp:lastModifiedBy>
  <cp:revision>1</cp:revision>
  <dcterms:modified xsi:type="dcterms:W3CDTF">2020-12-03T19:36:55Z</dcterms:modified>
</cp:coreProperties>
</file>