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67" r:id="rId6"/>
    <p:sldId id="259" r:id="rId7"/>
    <p:sldId id="268" r:id="rId8"/>
    <p:sldId id="260" r:id="rId9"/>
    <p:sldId id="262" r:id="rId10"/>
    <p:sldId id="263"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93"/>
  </p:normalViewPr>
  <p:slideViewPr>
    <p:cSldViewPr>
      <p:cViewPr varScale="1">
        <p:scale>
          <a:sx n="141" d="100"/>
          <a:sy n="141" d="100"/>
        </p:scale>
        <p:origin x="203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D642ADF-C4AB-4BEC-9FAD-835F826C04B3}" type="datetimeFigureOut">
              <a:rPr lang="en-GB" smtClean="0"/>
              <a:t>27/02/2018</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1319035-C53D-4FD9-B486-5CFFCEE144E9}"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642ADF-C4AB-4BEC-9FAD-835F826C04B3}" type="datetimeFigureOut">
              <a:rPr lang="en-GB" smtClean="0"/>
              <a:t>27/02/2018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19035-C53D-4FD9-B486-5CFFCEE144E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642ADF-C4AB-4BEC-9FAD-835F826C04B3}" type="datetimeFigureOut">
              <a:rPr lang="en-GB" smtClean="0"/>
              <a:t>27/02/2018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19035-C53D-4FD9-B486-5CFFCEE144E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D642ADF-C4AB-4BEC-9FAD-835F826C04B3}" type="datetimeFigureOut">
              <a:rPr lang="en-GB" smtClean="0"/>
              <a:t>27/02/2018</a:t>
            </a:fld>
            <a:endParaRPr lang="en-GB"/>
          </a:p>
        </p:txBody>
      </p:sp>
      <p:sp>
        <p:nvSpPr>
          <p:cNvPr id="9" name="Slide Number Placeholder 8"/>
          <p:cNvSpPr>
            <a:spLocks noGrp="1"/>
          </p:cNvSpPr>
          <p:nvPr>
            <p:ph type="sldNum" sz="quarter" idx="15"/>
          </p:nvPr>
        </p:nvSpPr>
        <p:spPr/>
        <p:txBody>
          <a:bodyPr rtlCol="0"/>
          <a:lstStyle/>
          <a:p>
            <a:fld id="{71319035-C53D-4FD9-B486-5CFFCEE144E9}" type="slidenum">
              <a:rPr lang="en-GB" smtClean="0"/>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D642ADF-C4AB-4BEC-9FAD-835F826C04B3}" type="datetimeFigureOut">
              <a:rPr lang="en-GB" smtClean="0"/>
              <a:t>27/02/2018</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1319035-C53D-4FD9-B486-5CFFCEE144E9}"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D642ADF-C4AB-4BEC-9FAD-835F826C04B3}" type="datetimeFigureOut">
              <a:rPr lang="en-GB" smtClean="0"/>
              <a:t>27/02/2018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319035-C53D-4FD9-B486-5CFFCEE144E9}" type="slidenum">
              <a:rPr lang="en-GB" smtClean="0"/>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D642ADF-C4AB-4BEC-9FAD-835F826C04B3}" type="datetimeFigureOut">
              <a:rPr lang="en-GB" smtClean="0"/>
              <a:t>27/02/2018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319035-C53D-4FD9-B486-5CFFCEE144E9}" type="slidenum">
              <a:rPr lang="en-GB" smtClean="0"/>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D642ADF-C4AB-4BEC-9FAD-835F826C04B3}" type="datetimeFigureOut">
              <a:rPr lang="en-GB" smtClean="0"/>
              <a:t>27/02/2018</a:t>
            </a:fld>
            <a:endParaRPr lang="en-GB"/>
          </a:p>
        </p:txBody>
      </p:sp>
      <p:sp>
        <p:nvSpPr>
          <p:cNvPr id="7" name="Slide Number Placeholder 6"/>
          <p:cNvSpPr>
            <a:spLocks noGrp="1"/>
          </p:cNvSpPr>
          <p:nvPr>
            <p:ph type="sldNum" sz="quarter" idx="11"/>
          </p:nvPr>
        </p:nvSpPr>
        <p:spPr/>
        <p:txBody>
          <a:bodyPr rtlCol="0"/>
          <a:lstStyle/>
          <a:p>
            <a:fld id="{71319035-C53D-4FD9-B486-5CFFCEE144E9}" type="slidenum">
              <a:rPr lang="en-GB" smtClean="0"/>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42ADF-C4AB-4BEC-9FAD-835F826C04B3}" type="datetimeFigureOut">
              <a:rPr lang="en-GB" smtClean="0"/>
              <a:t>27/02/2018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319035-C53D-4FD9-B486-5CFFCEE144E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D642ADF-C4AB-4BEC-9FAD-835F826C04B3}" type="datetimeFigureOut">
              <a:rPr lang="en-GB" smtClean="0"/>
              <a:t>27/02/2018</a:t>
            </a:fld>
            <a:endParaRPr lang="en-GB"/>
          </a:p>
        </p:txBody>
      </p:sp>
      <p:sp>
        <p:nvSpPr>
          <p:cNvPr id="22" name="Slide Number Placeholder 21"/>
          <p:cNvSpPr>
            <a:spLocks noGrp="1"/>
          </p:cNvSpPr>
          <p:nvPr>
            <p:ph type="sldNum" sz="quarter" idx="15"/>
          </p:nvPr>
        </p:nvSpPr>
        <p:spPr/>
        <p:txBody>
          <a:bodyPr rtlCol="0"/>
          <a:lstStyle/>
          <a:p>
            <a:fld id="{71319035-C53D-4FD9-B486-5CFFCEE144E9}" type="slidenum">
              <a:rPr lang="en-GB" smtClean="0"/>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D642ADF-C4AB-4BEC-9FAD-835F826C04B3}" type="datetimeFigureOut">
              <a:rPr lang="en-GB" smtClean="0"/>
              <a:t>27/02/2018</a:t>
            </a:fld>
            <a:endParaRPr lang="en-GB"/>
          </a:p>
        </p:txBody>
      </p:sp>
      <p:sp>
        <p:nvSpPr>
          <p:cNvPr id="18" name="Slide Number Placeholder 17"/>
          <p:cNvSpPr>
            <a:spLocks noGrp="1"/>
          </p:cNvSpPr>
          <p:nvPr>
            <p:ph type="sldNum" sz="quarter" idx="11"/>
          </p:nvPr>
        </p:nvSpPr>
        <p:spPr/>
        <p:txBody>
          <a:bodyPr rtlCol="0"/>
          <a:lstStyle/>
          <a:p>
            <a:fld id="{71319035-C53D-4FD9-B486-5CFFCEE144E9}" type="slidenum">
              <a:rPr lang="en-GB" smtClean="0"/>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D642ADF-C4AB-4BEC-9FAD-835F826C04B3}" type="datetimeFigureOut">
              <a:rPr lang="en-GB" smtClean="0"/>
              <a:t>27/02/2018</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1319035-C53D-4FD9-B486-5CFFCEE144E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English Language GCSE</a:t>
            </a:r>
            <a:endParaRPr lang="en-GB" dirty="0"/>
          </a:p>
        </p:txBody>
      </p:sp>
      <p:sp>
        <p:nvSpPr>
          <p:cNvPr id="3" name="Subtitle 2"/>
          <p:cNvSpPr>
            <a:spLocks noGrp="1"/>
          </p:cNvSpPr>
          <p:nvPr>
            <p:ph type="subTitle" idx="1"/>
          </p:nvPr>
        </p:nvSpPr>
        <p:spPr/>
        <p:txBody>
          <a:bodyPr/>
          <a:lstStyle/>
          <a:p>
            <a:r>
              <a:rPr lang="en-GB" dirty="0" smtClean="0"/>
              <a:t>Component 2 – Combining information from two texts.</a:t>
            </a:r>
            <a:endParaRPr lang="en-GB" dirty="0"/>
          </a:p>
        </p:txBody>
      </p:sp>
    </p:spTree>
    <p:extLst>
      <p:ext uri="{BB962C8B-B14F-4D97-AF65-F5344CB8AC3E}">
        <p14:creationId xmlns:p14="http://schemas.microsoft.com/office/powerpoint/2010/main" val="2681674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1400"/>
            <a:ext cx="7467600" cy="850106"/>
          </a:xfrm>
        </p:spPr>
        <p:txBody>
          <a:bodyPr/>
          <a:lstStyle/>
          <a:p>
            <a:r>
              <a:rPr lang="en-GB" dirty="0" smtClean="0"/>
              <a:t>Question and Mark Scheme</a:t>
            </a:r>
            <a:endParaRPr lang="en-GB" dirty="0"/>
          </a:p>
        </p:txBody>
      </p:sp>
      <p:sp>
        <p:nvSpPr>
          <p:cNvPr id="5" name="TextBox 4"/>
          <p:cNvSpPr txBox="1"/>
          <p:nvPr/>
        </p:nvSpPr>
        <p:spPr>
          <a:xfrm>
            <a:off x="179512" y="708086"/>
            <a:ext cx="6192688" cy="707886"/>
          </a:xfrm>
          <a:prstGeom prst="rect">
            <a:avLst/>
          </a:prstGeom>
          <a:noFill/>
        </p:spPr>
        <p:txBody>
          <a:bodyPr wrap="square" rtlCol="0">
            <a:spAutoFit/>
          </a:bodyPr>
          <a:lstStyle/>
          <a:p>
            <a:r>
              <a:rPr lang="en-GB" sz="2000" b="1" dirty="0" smtClean="0"/>
              <a:t>Explain what you learn about </a:t>
            </a:r>
            <a:r>
              <a:rPr lang="en-GB" sz="2000" b="1" dirty="0" err="1" smtClean="0"/>
              <a:t>Gelert</a:t>
            </a:r>
            <a:r>
              <a:rPr lang="en-GB" sz="2000" b="1" dirty="0" smtClean="0"/>
              <a:t>         (the dog) in both texts.   [4]</a:t>
            </a:r>
            <a:endParaRPr lang="en-GB" sz="2000" b="1" dirty="0"/>
          </a:p>
        </p:txBody>
      </p:sp>
      <p:sp>
        <p:nvSpPr>
          <p:cNvPr id="6" name="TextBox 5"/>
          <p:cNvSpPr txBox="1"/>
          <p:nvPr/>
        </p:nvSpPr>
        <p:spPr>
          <a:xfrm>
            <a:off x="323528" y="2678402"/>
            <a:ext cx="7920880"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Answers in the top mark band “provide an overview”; this means they take a step back from the detail and consider the bigger picture of the texts. An overview works like the headline of an article or the summary of the weather forecast, giving the main points either before or after all the details have been considered. If there is a main difference to notice, commenting on it would show you can “synthesize with clear understanding”</a:t>
            </a:r>
            <a:endParaRPr lang="en-GB"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7" y="60780"/>
            <a:ext cx="2811190" cy="154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50614" y="1801640"/>
            <a:ext cx="3676006" cy="523220"/>
          </a:xfrm>
          <a:prstGeom prst="rect">
            <a:avLst/>
          </a:prstGeom>
          <a:noFill/>
        </p:spPr>
        <p:txBody>
          <a:bodyPr wrap="none" rtlCol="0">
            <a:spAutoFit/>
          </a:bodyPr>
          <a:lstStyle/>
          <a:p>
            <a:r>
              <a:rPr lang="en-GB" sz="2800" dirty="0" smtClean="0"/>
              <a:t>TOP ANSWERS - A*</a:t>
            </a:r>
            <a:endParaRPr lang="en-GB" sz="2800" dirty="0"/>
          </a:p>
        </p:txBody>
      </p:sp>
    </p:spTree>
    <p:extLst>
      <p:ext uri="{BB962C8B-B14F-4D97-AF65-F5344CB8AC3E}">
        <p14:creationId xmlns:p14="http://schemas.microsoft.com/office/powerpoint/2010/main" val="368376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r>
              <a:rPr lang="en-GB" dirty="0"/>
              <a:t>Example student response </a:t>
            </a:r>
          </a:p>
        </p:txBody>
      </p:sp>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4938" t="23676" b="4179"/>
          <a:stretch/>
        </p:blipFill>
        <p:spPr>
          <a:xfrm>
            <a:off x="611559" y="1196752"/>
            <a:ext cx="7717075" cy="4392488"/>
          </a:xfrm>
        </p:spPr>
      </p:pic>
    </p:spTree>
    <p:extLst>
      <p:ext uri="{BB962C8B-B14F-4D97-AF65-F5344CB8AC3E}">
        <p14:creationId xmlns:p14="http://schemas.microsoft.com/office/powerpoint/2010/main" val="609325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a:t>
            </a:r>
            <a:endParaRPr lang="en-GB" dirty="0"/>
          </a:p>
        </p:txBody>
      </p:sp>
      <p:sp>
        <p:nvSpPr>
          <p:cNvPr id="3" name="Content Placeholder 2"/>
          <p:cNvSpPr>
            <a:spLocks noGrp="1"/>
          </p:cNvSpPr>
          <p:nvPr>
            <p:ph sz="quarter" idx="1"/>
          </p:nvPr>
        </p:nvSpPr>
        <p:spPr/>
        <p:txBody>
          <a:bodyPr/>
          <a:lstStyle/>
          <a:p>
            <a:pPr marL="0" indent="0">
              <a:buNone/>
            </a:pPr>
            <a:endParaRPr lang="en-GB" dirty="0"/>
          </a:p>
          <a:p>
            <a:r>
              <a:rPr lang="en-GB" dirty="0" smtClean="0"/>
              <a:t>AO1 Skills</a:t>
            </a:r>
          </a:p>
          <a:p>
            <a:pPr lvl="1"/>
            <a:r>
              <a:rPr lang="en-GB" dirty="0"/>
              <a:t>Select and synthesize evidence from different texts.</a:t>
            </a:r>
          </a:p>
          <a:p>
            <a:pPr marL="365760" lvl="1" indent="0">
              <a:buNone/>
            </a:pPr>
            <a:endParaRPr lang="en-GB" dirty="0" smtClean="0"/>
          </a:p>
          <a:p>
            <a:pPr marL="365760" lvl="1" indent="0">
              <a:buNone/>
            </a:pPr>
            <a:r>
              <a:rPr lang="en-GB" dirty="0" smtClean="0"/>
              <a:t>Key term:</a:t>
            </a:r>
          </a:p>
          <a:p>
            <a:pPr marL="365760" lvl="1" indent="0">
              <a:buNone/>
            </a:pPr>
            <a:r>
              <a:rPr lang="en-GB" b="1" dirty="0" smtClean="0"/>
              <a:t>Synthesize</a:t>
            </a:r>
            <a:r>
              <a:rPr lang="en-GB" dirty="0" smtClean="0"/>
              <a:t>: to combine or put together</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149080"/>
            <a:ext cx="3259063" cy="244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695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1400"/>
            <a:ext cx="7467600" cy="1143000"/>
          </a:xfrm>
        </p:spPr>
        <p:txBody>
          <a:bodyPr/>
          <a:lstStyle/>
          <a:p>
            <a:r>
              <a:rPr lang="en-GB" dirty="0" smtClean="0"/>
              <a:t>In the exam:</a:t>
            </a:r>
            <a:endParaRPr lang="en-GB" dirty="0"/>
          </a:p>
        </p:txBody>
      </p:sp>
      <p:sp>
        <p:nvSpPr>
          <p:cNvPr id="3" name="Content Placeholder 2"/>
          <p:cNvSpPr>
            <a:spLocks noGrp="1"/>
          </p:cNvSpPr>
          <p:nvPr>
            <p:ph sz="quarter" idx="1"/>
          </p:nvPr>
        </p:nvSpPr>
        <p:spPr>
          <a:xfrm>
            <a:off x="467544" y="1268760"/>
            <a:ext cx="7467600" cy="3412976"/>
          </a:xfrm>
        </p:spPr>
        <p:txBody>
          <a:bodyPr/>
          <a:lstStyle/>
          <a:p>
            <a:r>
              <a:rPr lang="en-GB" dirty="0" smtClean="0"/>
              <a:t>You will have one 19</a:t>
            </a:r>
            <a:r>
              <a:rPr lang="en-GB" baseline="30000" dirty="0" smtClean="0"/>
              <a:t>th</a:t>
            </a:r>
            <a:r>
              <a:rPr lang="en-GB" dirty="0" smtClean="0"/>
              <a:t> century text and one from this century which will be linked in some way, possibly by their topic.</a:t>
            </a:r>
          </a:p>
          <a:p>
            <a:r>
              <a:rPr lang="en-GB" dirty="0" smtClean="0"/>
              <a:t>At least one of the questions will want you to synthesize information from the two texts.</a:t>
            </a:r>
          </a:p>
          <a:p>
            <a:r>
              <a:rPr lang="en-GB" dirty="0" smtClean="0"/>
              <a:t>This means that must read both texts carefully, find and then combine the information required in your answer.</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398" y="4797152"/>
            <a:ext cx="585035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207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20" y="-315416"/>
            <a:ext cx="7467600" cy="1143000"/>
          </a:xfrm>
        </p:spPr>
        <p:txBody>
          <a:bodyPr/>
          <a:lstStyle/>
          <a:p>
            <a:r>
              <a:rPr lang="en-GB" dirty="0" smtClean="0"/>
              <a:t>Our texts</a:t>
            </a:r>
            <a:endParaRPr lang="en-GB" dirty="0"/>
          </a:p>
        </p:txBody>
      </p:sp>
      <p:sp>
        <p:nvSpPr>
          <p:cNvPr id="3" name="Content Placeholder 2"/>
          <p:cNvSpPr>
            <a:spLocks noGrp="1"/>
          </p:cNvSpPr>
          <p:nvPr>
            <p:ph sz="quarter" idx="1"/>
          </p:nvPr>
        </p:nvSpPr>
        <p:spPr>
          <a:xfrm>
            <a:off x="395536" y="1052736"/>
            <a:ext cx="7467600" cy="4873752"/>
          </a:xfrm>
        </p:spPr>
        <p:txBody>
          <a:bodyPr/>
          <a:lstStyle/>
          <a:p>
            <a:r>
              <a:rPr lang="en-GB" dirty="0" smtClean="0"/>
              <a:t>The texts we will be using tell the </a:t>
            </a:r>
            <a:r>
              <a:rPr lang="en-GB" dirty="0"/>
              <a:t>l</a:t>
            </a:r>
            <a:r>
              <a:rPr lang="en-GB" dirty="0" smtClean="0"/>
              <a:t>egend of how a town in Snowdonia called </a:t>
            </a:r>
            <a:r>
              <a:rPr lang="en-GB" dirty="0" err="1" smtClean="0"/>
              <a:t>Beddgelert</a:t>
            </a:r>
            <a:r>
              <a:rPr lang="en-GB" dirty="0" smtClean="0"/>
              <a:t> got its name. Extract 1 is taken from a book called Wild Wales written by the English author George Borrow in 1862. Extract 2 is from the </a:t>
            </a:r>
            <a:r>
              <a:rPr lang="en-GB" dirty="0" err="1" smtClean="0"/>
              <a:t>Beddgelert</a:t>
            </a:r>
            <a:r>
              <a:rPr lang="en-GB" dirty="0" smtClean="0"/>
              <a:t> Tourism webpage.</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429000"/>
            <a:ext cx="4447740" cy="2959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905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467600" cy="490066"/>
          </a:xfrm>
        </p:spPr>
        <p:txBody>
          <a:bodyPr>
            <a:normAutofit fontScale="90000"/>
          </a:bodyPr>
          <a:lstStyle/>
          <a:p>
            <a:r>
              <a:rPr lang="en-GB" dirty="0" smtClean="0"/>
              <a:t>Extract 1</a:t>
            </a:r>
            <a:endParaRPr lang="en-GB" dirty="0"/>
          </a:p>
        </p:txBody>
      </p:sp>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t="20102" b="5519"/>
          <a:stretch/>
        </p:blipFill>
        <p:spPr>
          <a:xfrm>
            <a:off x="467544" y="1340768"/>
            <a:ext cx="7615920" cy="4248472"/>
          </a:xfrm>
        </p:spPr>
      </p:pic>
    </p:spTree>
    <p:extLst>
      <p:ext uri="{BB962C8B-B14F-4D97-AF65-F5344CB8AC3E}">
        <p14:creationId xmlns:p14="http://schemas.microsoft.com/office/powerpoint/2010/main" val="3228816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43408"/>
            <a:ext cx="7467600" cy="1143000"/>
          </a:xfrm>
        </p:spPr>
        <p:txBody>
          <a:bodyPr/>
          <a:lstStyle/>
          <a:p>
            <a:r>
              <a:rPr lang="en-GB" dirty="0" smtClean="0"/>
              <a:t>Read extract one.</a:t>
            </a:r>
            <a:endParaRPr lang="en-GB" dirty="0"/>
          </a:p>
        </p:txBody>
      </p:sp>
      <p:sp>
        <p:nvSpPr>
          <p:cNvPr id="3" name="Content Placeholder 2"/>
          <p:cNvSpPr>
            <a:spLocks noGrp="1"/>
          </p:cNvSpPr>
          <p:nvPr>
            <p:ph sz="quarter" idx="1"/>
          </p:nvPr>
        </p:nvSpPr>
        <p:spPr>
          <a:xfrm>
            <a:off x="323528" y="1124744"/>
            <a:ext cx="7467600" cy="4873752"/>
          </a:xfrm>
        </p:spPr>
        <p:txBody>
          <a:bodyPr>
            <a:normAutofit lnSpcReduction="10000"/>
          </a:bodyPr>
          <a:lstStyle/>
          <a:p>
            <a:pPr marL="0" indent="0">
              <a:buNone/>
            </a:pPr>
            <a:r>
              <a:rPr lang="en-GB" b="1" u="sng" dirty="0" smtClean="0"/>
              <a:t>Activity 1</a:t>
            </a:r>
          </a:p>
          <a:p>
            <a:pPr marL="0" indent="0">
              <a:buNone/>
            </a:pPr>
            <a:endParaRPr lang="en-GB" b="1" u="sng" dirty="0" smtClean="0"/>
          </a:p>
          <a:p>
            <a:r>
              <a:rPr lang="en-GB" dirty="0" smtClean="0"/>
              <a:t>Use the context of the extract and your own knowledge to work out the meanings of the following words.</a:t>
            </a:r>
          </a:p>
          <a:p>
            <a:pPr marL="457200" indent="-457200">
              <a:buAutoNum type="alphaLcParenR"/>
            </a:pPr>
            <a:r>
              <a:rPr lang="en-GB" dirty="0" smtClean="0"/>
              <a:t>Besmeared</a:t>
            </a:r>
          </a:p>
          <a:p>
            <a:pPr marL="457200" indent="-457200">
              <a:buAutoNum type="alphaLcParenR"/>
            </a:pPr>
            <a:r>
              <a:rPr lang="en-GB" dirty="0" smtClean="0"/>
              <a:t>Paroxysm</a:t>
            </a:r>
            <a:endParaRPr lang="en-GB" i="1" dirty="0" smtClean="0"/>
          </a:p>
          <a:p>
            <a:pPr marL="457200" indent="-457200">
              <a:buAutoNum type="alphaLcParenR"/>
            </a:pPr>
            <a:r>
              <a:rPr lang="en-GB" dirty="0" smtClean="0"/>
              <a:t>Indignation</a:t>
            </a:r>
          </a:p>
          <a:p>
            <a:pPr marL="457200" indent="-457200">
              <a:buAutoNum type="alphaLcParenR"/>
            </a:pPr>
            <a:r>
              <a:rPr lang="en-GB" dirty="0" smtClean="0"/>
              <a:t>Forthwith</a:t>
            </a:r>
          </a:p>
          <a:p>
            <a:pPr marL="457200" indent="-457200">
              <a:buAutoNum type="alphaLcParenR"/>
            </a:pPr>
            <a:r>
              <a:rPr lang="en-GB" dirty="0" smtClean="0"/>
              <a:t>Transfixed</a:t>
            </a:r>
          </a:p>
          <a:p>
            <a:pPr marL="457200" indent="-457200">
              <a:buAutoNum type="alphaLcParenR"/>
            </a:pPr>
            <a:r>
              <a:rPr lang="en-GB" dirty="0" smtClean="0"/>
              <a:t>Hastened</a:t>
            </a:r>
          </a:p>
          <a:p>
            <a:pPr marL="457200" indent="-457200">
              <a:buAutoNum type="alphaLcParenR"/>
            </a:pPr>
            <a:r>
              <a:rPr lang="en-GB" dirty="0" smtClean="0"/>
              <a:t>Expired</a:t>
            </a:r>
          </a:p>
          <a:p>
            <a:pPr marL="457200" indent="-457200">
              <a:buAutoNum type="alphaLcParenR"/>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924944"/>
            <a:ext cx="2311697" cy="347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36240" y="3140968"/>
            <a:ext cx="2771864" cy="2862322"/>
          </a:xfrm>
          <a:prstGeom prst="rect">
            <a:avLst/>
          </a:prstGeom>
        </p:spPr>
        <p:txBody>
          <a:bodyPr wrap="square">
            <a:spAutoFit/>
          </a:bodyPr>
          <a:lstStyle/>
          <a:p>
            <a:pPr marL="457200" indent="-457200">
              <a:buAutoNum type="alphaLcParenR"/>
            </a:pPr>
            <a:r>
              <a:rPr lang="en-GB" dirty="0" smtClean="0"/>
              <a:t>Covered/smeared with</a:t>
            </a:r>
          </a:p>
          <a:p>
            <a:pPr marL="457200" indent="-457200">
              <a:buAutoNum type="alphaLcParenR"/>
            </a:pPr>
            <a:r>
              <a:rPr lang="en-GB" dirty="0" smtClean="0"/>
              <a:t>Sudden attack</a:t>
            </a:r>
          </a:p>
          <a:p>
            <a:pPr marL="457200" indent="-457200">
              <a:buAutoNum type="alphaLcParenR"/>
            </a:pPr>
            <a:r>
              <a:rPr lang="en-GB" dirty="0" smtClean="0"/>
              <a:t>Anger/annoyance</a:t>
            </a:r>
          </a:p>
          <a:p>
            <a:pPr marL="457200" indent="-457200">
              <a:buAutoNum type="alphaLcParenR"/>
            </a:pPr>
            <a:r>
              <a:rPr lang="en-GB" dirty="0" smtClean="0"/>
              <a:t>Immediately</a:t>
            </a:r>
          </a:p>
          <a:p>
            <a:pPr marL="457200" indent="-457200">
              <a:buAutoNum type="alphaLcParenR"/>
            </a:pPr>
            <a:r>
              <a:rPr lang="en-GB" dirty="0"/>
              <a:t>become motionless with </a:t>
            </a:r>
            <a:r>
              <a:rPr lang="en-GB" dirty="0" smtClean="0"/>
              <a:t>horror</a:t>
            </a:r>
          </a:p>
          <a:p>
            <a:pPr marL="457200" indent="-457200">
              <a:buAutoNum type="alphaLcParenR"/>
            </a:pPr>
            <a:r>
              <a:rPr lang="en-GB" dirty="0"/>
              <a:t>be </a:t>
            </a:r>
            <a:r>
              <a:rPr lang="en-GB" dirty="0" smtClean="0"/>
              <a:t>quick</a:t>
            </a:r>
          </a:p>
          <a:p>
            <a:pPr marL="457200" indent="-457200">
              <a:buAutoNum type="alphaLcParenR"/>
            </a:pPr>
            <a:r>
              <a:rPr lang="en-GB" dirty="0" smtClean="0"/>
              <a:t>died</a:t>
            </a:r>
          </a:p>
          <a:p>
            <a:pPr marL="457200" indent="-457200">
              <a:buAutoNum type="alphaLcParenR"/>
            </a:pPr>
            <a:endParaRPr lang="en-GB" dirty="0"/>
          </a:p>
        </p:txBody>
      </p:sp>
    </p:spTree>
    <p:extLst>
      <p:ext uri="{BB962C8B-B14F-4D97-AF65-F5344CB8AC3E}">
        <p14:creationId xmlns:p14="http://schemas.microsoft.com/office/powerpoint/2010/main" val="126623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r>
              <a:rPr lang="en-GB" dirty="0" smtClean="0"/>
              <a:t>Extract 2</a:t>
            </a:r>
            <a:endParaRPr lang="en-GB" dirty="0"/>
          </a:p>
        </p:txBody>
      </p:sp>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8623" t="8242" r="8342" b="8869"/>
          <a:stretch/>
        </p:blipFill>
        <p:spPr>
          <a:xfrm>
            <a:off x="539552" y="980728"/>
            <a:ext cx="7314464" cy="5476124"/>
          </a:xfrm>
        </p:spPr>
      </p:pic>
    </p:spTree>
    <p:extLst>
      <p:ext uri="{BB962C8B-B14F-4D97-AF65-F5344CB8AC3E}">
        <p14:creationId xmlns:p14="http://schemas.microsoft.com/office/powerpoint/2010/main" val="696519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15416"/>
            <a:ext cx="7467600" cy="1143000"/>
          </a:xfrm>
        </p:spPr>
        <p:txBody>
          <a:bodyPr/>
          <a:lstStyle/>
          <a:p>
            <a:r>
              <a:rPr lang="en-GB" dirty="0" smtClean="0"/>
              <a:t>Now read both extracts.</a:t>
            </a:r>
            <a:endParaRPr lang="en-GB" dirty="0"/>
          </a:p>
        </p:txBody>
      </p:sp>
      <p:sp>
        <p:nvSpPr>
          <p:cNvPr id="3" name="Content Placeholder 2"/>
          <p:cNvSpPr>
            <a:spLocks noGrp="1"/>
          </p:cNvSpPr>
          <p:nvPr>
            <p:ph sz="quarter" idx="1"/>
          </p:nvPr>
        </p:nvSpPr>
        <p:spPr>
          <a:xfrm>
            <a:off x="251520" y="980728"/>
            <a:ext cx="8291264" cy="2016224"/>
          </a:xfrm>
        </p:spPr>
        <p:txBody>
          <a:bodyPr/>
          <a:lstStyle/>
          <a:p>
            <a:pPr marL="0" indent="0">
              <a:buNone/>
            </a:pPr>
            <a:r>
              <a:rPr lang="en-GB" b="1" u="sng" dirty="0" smtClean="0"/>
              <a:t>Activity 2.</a:t>
            </a:r>
          </a:p>
          <a:p>
            <a:r>
              <a:rPr lang="en-GB" dirty="0" smtClean="0"/>
              <a:t>You will now put together information on the three main characters in the story. Copy and complete the table below. Select more than one quotation for each character to provide a range of details.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009624851"/>
              </p:ext>
            </p:extLst>
          </p:nvPr>
        </p:nvGraphicFramePr>
        <p:xfrm>
          <a:off x="395536" y="3068960"/>
          <a:ext cx="7848873" cy="3383280"/>
        </p:xfrm>
        <a:graphic>
          <a:graphicData uri="http://schemas.openxmlformats.org/drawingml/2006/table">
            <a:tbl>
              <a:tblPr firstRow="1" bandRow="1">
                <a:tableStyleId>{5C22544A-7EE6-4342-B048-85BDC9FD1C3A}</a:tableStyleId>
              </a:tblPr>
              <a:tblGrid>
                <a:gridCol w="2520280"/>
                <a:gridCol w="2319858"/>
                <a:gridCol w="3008735"/>
              </a:tblGrid>
              <a:tr h="370840">
                <a:tc>
                  <a:txBody>
                    <a:bodyPr/>
                    <a:lstStyle/>
                    <a:p>
                      <a:r>
                        <a:rPr lang="en-GB" dirty="0" smtClean="0"/>
                        <a:t>Character</a:t>
                      </a:r>
                      <a:endParaRPr lang="en-GB" dirty="0"/>
                    </a:p>
                  </a:txBody>
                  <a:tcPr/>
                </a:tc>
                <a:tc>
                  <a:txBody>
                    <a:bodyPr/>
                    <a:lstStyle/>
                    <a:p>
                      <a:pPr algn="ctr"/>
                      <a:r>
                        <a:rPr lang="en-GB" dirty="0" smtClean="0"/>
                        <a:t>Quotations from extract 1</a:t>
                      </a:r>
                      <a:endParaRPr lang="en-GB" dirty="0"/>
                    </a:p>
                  </a:txBody>
                  <a:tcPr/>
                </a:tc>
                <a:tc>
                  <a:txBody>
                    <a:bodyPr/>
                    <a:lstStyle/>
                    <a:p>
                      <a:pPr algn="ctr"/>
                      <a:r>
                        <a:rPr lang="en-GB" dirty="0" smtClean="0"/>
                        <a:t>Quotations from extract 2</a:t>
                      </a:r>
                      <a:endParaRPr lang="en-GB" dirty="0"/>
                    </a:p>
                  </a:txBody>
                  <a:tcPr/>
                </a:tc>
              </a:tr>
              <a:tr h="370840">
                <a:tc>
                  <a:txBody>
                    <a:bodyPr/>
                    <a:lstStyle/>
                    <a:p>
                      <a:r>
                        <a:rPr lang="en-GB" dirty="0" smtClean="0"/>
                        <a:t>The wolf</a:t>
                      </a:r>
                    </a:p>
                    <a:p>
                      <a:endParaRPr lang="en-GB" dirty="0"/>
                    </a:p>
                  </a:txBody>
                  <a:tcPr/>
                </a:tc>
                <a:tc>
                  <a:txBody>
                    <a:bodyPr/>
                    <a:lstStyle/>
                    <a:p>
                      <a:r>
                        <a:rPr lang="en-GB" dirty="0" smtClean="0"/>
                        <a:t>“in  quest of prey”</a:t>
                      </a:r>
                    </a:p>
                    <a:p>
                      <a:r>
                        <a:rPr lang="en-GB" dirty="0" smtClean="0"/>
                        <a:t>“the monster”</a:t>
                      </a:r>
                      <a:endParaRPr lang="en-GB" dirty="0"/>
                    </a:p>
                  </a:txBody>
                  <a:tcPr/>
                </a:tc>
                <a:tc>
                  <a:txBody>
                    <a:bodyPr/>
                    <a:lstStyle/>
                    <a:p>
                      <a:endParaRPr lang="en-GB"/>
                    </a:p>
                  </a:txBody>
                  <a:tcPr/>
                </a:tc>
              </a:tr>
              <a:tr h="370840">
                <a:tc>
                  <a:txBody>
                    <a:bodyPr/>
                    <a:lstStyle/>
                    <a:p>
                      <a:r>
                        <a:rPr lang="en-GB" dirty="0" smtClean="0"/>
                        <a:t>The</a:t>
                      </a:r>
                      <a:r>
                        <a:rPr lang="en-GB" baseline="0" dirty="0" smtClean="0"/>
                        <a:t> dog as the Prince returns from hunting/expedition.</a:t>
                      </a:r>
                      <a:endParaRPr lang="en-GB" dirty="0"/>
                    </a:p>
                  </a:txBody>
                  <a:tcPr/>
                </a:tc>
                <a:tc>
                  <a:txBody>
                    <a:bodyPr/>
                    <a:lstStyle/>
                    <a:p>
                      <a:endParaRPr lang="en-GB"/>
                    </a:p>
                  </a:txBody>
                  <a:tcPr/>
                </a:tc>
                <a:tc>
                  <a:txBody>
                    <a:bodyPr/>
                    <a:lstStyle/>
                    <a:p>
                      <a:r>
                        <a:rPr lang="en-GB" dirty="0" smtClean="0"/>
                        <a:t>“the truant, stained and smeared with blood”</a:t>
                      </a:r>
                      <a:endParaRPr lang="en-GB" dirty="0"/>
                    </a:p>
                  </a:txBody>
                  <a:tcPr/>
                </a:tc>
              </a:tr>
              <a:tr h="370840">
                <a:tc>
                  <a:txBody>
                    <a:bodyPr/>
                    <a:lstStyle/>
                    <a:p>
                      <a:r>
                        <a:rPr lang="en-GB" dirty="0" smtClean="0"/>
                        <a:t>The feelings of the</a:t>
                      </a:r>
                      <a:r>
                        <a:rPr lang="en-GB" baseline="0" dirty="0" smtClean="0"/>
                        <a:t> Prince as he finds out </a:t>
                      </a:r>
                      <a:r>
                        <a:rPr lang="en-GB" baseline="0" dirty="0" err="1" smtClean="0"/>
                        <a:t>Gelert</a:t>
                      </a:r>
                      <a:r>
                        <a:rPr lang="en-GB" baseline="0" dirty="0" smtClean="0"/>
                        <a:t> did not kill the baby.</a:t>
                      </a:r>
                      <a:endParaRPr lang="en-GB" dirty="0"/>
                    </a:p>
                  </a:txBody>
                  <a:tcPr/>
                </a:tc>
                <a:tc>
                  <a:txBody>
                    <a:bodyPr/>
                    <a:lstStyle/>
                    <a:p>
                      <a:endParaRPr lang="en-GB" dirty="0"/>
                    </a:p>
                  </a:txBody>
                  <a:tcPr/>
                </a:tc>
                <a:tc>
                  <a:txBody>
                    <a:bodyPr/>
                    <a:lstStyle/>
                    <a:p>
                      <a:endParaRPr lang="en-GB" dirty="0"/>
                    </a:p>
                  </a:txBody>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88640"/>
            <a:ext cx="15240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83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1400"/>
            <a:ext cx="7467600" cy="850106"/>
          </a:xfrm>
        </p:spPr>
        <p:txBody>
          <a:bodyPr/>
          <a:lstStyle/>
          <a:p>
            <a:r>
              <a:rPr lang="en-GB" dirty="0" smtClean="0"/>
              <a:t>Question and Mark Scheme</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8873063"/>
              </p:ext>
            </p:extLst>
          </p:nvPr>
        </p:nvGraphicFramePr>
        <p:xfrm>
          <a:off x="323528" y="1700808"/>
          <a:ext cx="7962935" cy="2763520"/>
        </p:xfrm>
        <a:graphic>
          <a:graphicData uri="http://schemas.openxmlformats.org/drawingml/2006/table">
            <a:tbl>
              <a:tblPr firstRow="1" bandRow="1">
                <a:tableStyleId>{5C22544A-7EE6-4342-B048-85BDC9FD1C3A}</a:tableStyleId>
              </a:tblPr>
              <a:tblGrid>
                <a:gridCol w="1075114"/>
                <a:gridCol w="6887821"/>
              </a:tblGrid>
              <a:tr h="370840">
                <a:tc>
                  <a:txBody>
                    <a:bodyPr/>
                    <a:lstStyle/>
                    <a:p>
                      <a:r>
                        <a:rPr lang="en-GB" dirty="0" smtClean="0"/>
                        <a:t>Mark</a:t>
                      </a:r>
                      <a:endParaRPr lang="en-GB" dirty="0"/>
                    </a:p>
                  </a:txBody>
                  <a:tcPr/>
                </a:tc>
                <a:tc>
                  <a:txBody>
                    <a:bodyPr/>
                    <a:lstStyle/>
                    <a:p>
                      <a:r>
                        <a:rPr lang="en-GB" dirty="0" smtClean="0"/>
                        <a:t>Criteria</a:t>
                      </a:r>
                      <a:endParaRPr lang="en-GB" dirty="0"/>
                    </a:p>
                  </a:txBody>
                  <a:tcPr/>
                </a:tc>
              </a:tr>
              <a:tr h="370840">
                <a:tc>
                  <a:txBody>
                    <a:bodyPr/>
                    <a:lstStyle/>
                    <a:p>
                      <a:pPr algn="ctr"/>
                      <a:r>
                        <a:rPr lang="en-GB" dirty="0" smtClean="0"/>
                        <a:t>0</a:t>
                      </a:r>
                      <a:endParaRPr lang="en-GB" dirty="0"/>
                    </a:p>
                  </a:txBody>
                  <a:tcPr/>
                </a:tc>
                <a:tc>
                  <a:txBody>
                    <a:bodyPr/>
                    <a:lstStyle/>
                    <a:p>
                      <a:r>
                        <a:rPr lang="en-GB" dirty="0" smtClean="0"/>
                        <a:t>Nothing worthy of credit.</a:t>
                      </a:r>
                      <a:endParaRPr lang="en-GB" dirty="0"/>
                    </a:p>
                  </a:txBody>
                  <a:tcPr/>
                </a:tc>
              </a:tr>
              <a:tr h="370840">
                <a:tc>
                  <a:txBody>
                    <a:bodyPr/>
                    <a:lstStyle/>
                    <a:p>
                      <a:pPr algn="ctr"/>
                      <a:r>
                        <a:rPr lang="en-GB" dirty="0" smtClean="0"/>
                        <a:t>1</a:t>
                      </a:r>
                      <a:endParaRPr lang="en-GB" dirty="0"/>
                    </a:p>
                  </a:txBody>
                  <a:tcPr/>
                </a:tc>
                <a:tc>
                  <a:txBody>
                    <a:bodyPr/>
                    <a:lstStyle/>
                    <a:p>
                      <a:r>
                        <a:rPr lang="en-GB" dirty="0" smtClean="0"/>
                        <a:t>Some selection of relevant detail from both texts.</a:t>
                      </a:r>
                    </a:p>
                  </a:txBody>
                  <a:tcPr/>
                </a:tc>
              </a:tr>
              <a:tr h="370840">
                <a:tc>
                  <a:txBody>
                    <a:bodyPr/>
                    <a:lstStyle/>
                    <a:p>
                      <a:pPr algn="ctr"/>
                      <a:r>
                        <a:rPr lang="en-GB" dirty="0" smtClean="0"/>
                        <a:t>2</a:t>
                      </a:r>
                      <a:endParaRPr lang="en-GB" dirty="0"/>
                    </a:p>
                  </a:txBody>
                  <a:tcPr/>
                </a:tc>
                <a:tc>
                  <a:txBody>
                    <a:bodyPr/>
                    <a:lstStyle/>
                    <a:p>
                      <a:r>
                        <a:rPr lang="en-GB" dirty="0" smtClean="0"/>
                        <a:t>Selects a range of relevant detail from both texts.</a:t>
                      </a:r>
                    </a:p>
                  </a:txBody>
                  <a:tcPr/>
                </a:tc>
              </a:tr>
              <a:tr h="370840">
                <a:tc>
                  <a:txBody>
                    <a:bodyPr/>
                    <a:lstStyle/>
                    <a:p>
                      <a:pPr algn="ctr"/>
                      <a:r>
                        <a:rPr lang="en-GB" dirty="0" smtClean="0"/>
                        <a:t>3</a:t>
                      </a:r>
                      <a:endParaRPr lang="en-GB" dirty="0"/>
                    </a:p>
                  </a:txBody>
                  <a:tcPr/>
                </a:tc>
                <a:tc>
                  <a:txBody>
                    <a:bodyPr/>
                    <a:lstStyle/>
                    <a:p>
                      <a:r>
                        <a:rPr lang="en-GB" dirty="0" smtClean="0"/>
                        <a:t>Synthesizes with some understanding a range of relevant detail from both texts.</a:t>
                      </a:r>
                      <a:endParaRPr lang="en-GB" dirty="0"/>
                    </a:p>
                  </a:txBody>
                  <a:tcPr/>
                </a:tc>
              </a:tr>
              <a:tr h="370840">
                <a:tc>
                  <a:txBody>
                    <a:bodyPr/>
                    <a:lstStyle/>
                    <a:p>
                      <a:pPr algn="ctr"/>
                      <a:r>
                        <a:rPr lang="en-GB" dirty="0" smtClean="0"/>
                        <a:t>4</a:t>
                      </a:r>
                      <a:endParaRPr lang="en-GB" dirty="0"/>
                    </a:p>
                  </a:txBody>
                  <a:tcPr/>
                </a:tc>
                <a:tc>
                  <a:txBody>
                    <a:bodyPr/>
                    <a:lstStyle/>
                    <a:p>
                      <a:r>
                        <a:rPr lang="en-GB" dirty="0" smtClean="0"/>
                        <a:t>Synthesizes with clear understanding and</a:t>
                      </a:r>
                      <a:r>
                        <a:rPr lang="en-GB" baseline="0" dirty="0" smtClean="0"/>
                        <a:t> provides an overview drawn from a range of relevant detail from both texts.</a:t>
                      </a:r>
                      <a:endParaRPr lang="en-GB" dirty="0"/>
                    </a:p>
                  </a:txBody>
                  <a:tcPr/>
                </a:tc>
              </a:tr>
            </a:tbl>
          </a:graphicData>
        </a:graphic>
      </p:graphicFrame>
      <p:sp>
        <p:nvSpPr>
          <p:cNvPr id="5" name="TextBox 4"/>
          <p:cNvSpPr txBox="1"/>
          <p:nvPr/>
        </p:nvSpPr>
        <p:spPr>
          <a:xfrm>
            <a:off x="179512" y="708086"/>
            <a:ext cx="6192688" cy="707886"/>
          </a:xfrm>
          <a:prstGeom prst="rect">
            <a:avLst/>
          </a:prstGeom>
          <a:noFill/>
        </p:spPr>
        <p:txBody>
          <a:bodyPr wrap="square" rtlCol="0">
            <a:spAutoFit/>
          </a:bodyPr>
          <a:lstStyle/>
          <a:p>
            <a:r>
              <a:rPr lang="en-GB" sz="2000" b="1" dirty="0" smtClean="0"/>
              <a:t>Explain what you learn about </a:t>
            </a:r>
            <a:r>
              <a:rPr lang="en-GB" sz="2000" b="1" dirty="0" err="1" smtClean="0"/>
              <a:t>Gelert</a:t>
            </a:r>
            <a:r>
              <a:rPr lang="en-GB" sz="2000" b="1" dirty="0" smtClean="0"/>
              <a:t>         (the dog) in both texts.   [4]</a:t>
            </a:r>
            <a:endParaRPr lang="en-GB" sz="2000" b="1" dirty="0"/>
          </a:p>
        </p:txBody>
      </p:sp>
      <p:sp>
        <p:nvSpPr>
          <p:cNvPr id="6" name="TextBox 5"/>
          <p:cNvSpPr txBox="1"/>
          <p:nvPr/>
        </p:nvSpPr>
        <p:spPr>
          <a:xfrm>
            <a:off x="198849" y="4566591"/>
            <a:ext cx="7920880"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“relevant detail” means you must select points about the dog.</a:t>
            </a:r>
          </a:p>
          <a:p>
            <a:pPr marL="285750" indent="-285750">
              <a:buFont typeface="Arial" panose="020B0604020202020204" pitchFamily="34" charset="0"/>
              <a:buChar char="•"/>
            </a:pPr>
            <a:r>
              <a:rPr lang="en-GB" dirty="0" smtClean="0"/>
              <a:t>Avoid repeating yourself; if both texts say the same thing, use “Both texts suggest ….</a:t>
            </a:r>
          </a:p>
          <a:p>
            <a:pPr marL="285750" indent="-285750">
              <a:buFont typeface="Arial" panose="020B0604020202020204" pitchFamily="34" charset="0"/>
              <a:buChar char="•"/>
            </a:pPr>
            <a:r>
              <a:rPr lang="en-GB" dirty="0" smtClean="0"/>
              <a:t>Select quotations from both texts, even if what you learn about the dog is the same.</a:t>
            </a:r>
          </a:p>
          <a:p>
            <a:pPr marL="285750" indent="-285750">
              <a:buFont typeface="Arial" panose="020B0604020202020204" pitchFamily="34" charset="0"/>
              <a:buChar char="•"/>
            </a:pPr>
            <a:r>
              <a:rPr lang="en-GB" dirty="0" smtClean="0"/>
              <a:t>Say which text your ideas/ quotations are from.</a:t>
            </a:r>
          </a:p>
          <a:p>
            <a:pPr marL="285750" indent="-285750">
              <a:buFont typeface="Arial" panose="020B0604020202020204" pitchFamily="34" charset="0"/>
              <a:buChar char="•"/>
            </a:pPr>
            <a:r>
              <a:rPr lang="en-GB" dirty="0" smtClean="0"/>
              <a:t>Cover enough points from both texts to show a good understanding of the similarities and differences in what is said about the dog.</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7" y="60780"/>
            <a:ext cx="2811190" cy="154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2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270</TotalTime>
  <Words>584</Words>
  <Application>Microsoft Macintosh PowerPoint</Application>
  <PresentationFormat>On-screen Show (4:3)</PresentationFormat>
  <Paragraphs>71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Schoolbook</vt:lpstr>
      <vt:lpstr>Wingdings</vt:lpstr>
      <vt:lpstr>Wingdings 2</vt:lpstr>
      <vt:lpstr>Oriel</vt:lpstr>
      <vt:lpstr>English Language GCSE</vt:lpstr>
      <vt:lpstr>Learning Objective:</vt:lpstr>
      <vt:lpstr>In the exam:</vt:lpstr>
      <vt:lpstr>Our texts</vt:lpstr>
      <vt:lpstr>Extract 1</vt:lpstr>
      <vt:lpstr>Read extract one.</vt:lpstr>
      <vt:lpstr>Extract 2</vt:lpstr>
      <vt:lpstr>Now read both extracts.</vt:lpstr>
      <vt:lpstr>Question and Mark Scheme</vt:lpstr>
      <vt:lpstr>Question and Mark Scheme</vt:lpstr>
      <vt:lpstr>Example student response </vt:lpstr>
    </vt:vector>
  </TitlesOfParts>
  <Company>Hewlett-Packard Company</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GCSE</dc:title>
  <dc:creator>Michelle Smith</dc:creator>
  <cp:lastModifiedBy>Microsoft Office User</cp:lastModifiedBy>
  <cp:revision>18</cp:revision>
  <dcterms:created xsi:type="dcterms:W3CDTF">2016-06-05T12:50:34Z</dcterms:created>
  <dcterms:modified xsi:type="dcterms:W3CDTF">2018-02-27T21:53:13Z</dcterms:modified>
</cp:coreProperties>
</file>