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03" r:id="rId2"/>
    <p:sldId id="304" r:id="rId3"/>
    <p:sldId id="295" r:id="rId4"/>
    <p:sldId id="294" r:id="rId5"/>
    <p:sldId id="296" r:id="rId6"/>
    <p:sldId id="297" r:id="rId7"/>
    <p:sldId id="298" r:id="rId8"/>
    <p:sldId id="299" r:id="rId9"/>
    <p:sldId id="300" r:id="rId10"/>
    <p:sldId id="301" r:id="rId11"/>
    <p:sldId id="302" r:id="rId12"/>
    <p:sldId id="305" r:id="rId13"/>
    <p:sldId id="307" r:id="rId14"/>
    <p:sldId id="306" r:id="rId15"/>
  </p:sldIdLst>
  <p:sldSz cx="9144000" cy="6858000" type="screen4x3"/>
  <p:notesSz cx="6858000"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3735"/>
    <a:srgbClr val="7D2D2B"/>
    <a:srgbClr val="FF33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93" autoAdjust="0"/>
    <p:restoredTop sz="93066" autoAdjust="0"/>
  </p:normalViewPr>
  <p:slideViewPr>
    <p:cSldViewPr>
      <p:cViewPr varScale="1">
        <p:scale>
          <a:sx n="72" d="100"/>
          <a:sy n="72" d="100"/>
        </p:scale>
        <p:origin x="1752" y="5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
            <a:ext cx="2971800" cy="493711"/>
          </a:xfrm>
          <a:prstGeom prst="rect">
            <a:avLst/>
          </a:prstGeom>
        </p:spPr>
        <p:txBody>
          <a:bodyPr vert="horz" lIns="91356" tIns="45678" rIns="91356" bIns="45678" rtlCol="0"/>
          <a:lstStyle>
            <a:lvl1pPr algn="l">
              <a:defRPr sz="1200"/>
            </a:lvl1pPr>
          </a:lstStyle>
          <a:p>
            <a:endParaRPr lang="en-GB"/>
          </a:p>
        </p:txBody>
      </p:sp>
      <p:sp>
        <p:nvSpPr>
          <p:cNvPr id="3" name="Date Placeholder 2"/>
          <p:cNvSpPr>
            <a:spLocks noGrp="1"/>
          </p:cNvSpPr>
          <p:nvPr>
            <p:ph type="dt" idx="1"/>
          </p:nvPr>
        </p:nvSpPr>
        <p:spPr>
          <a:xfrm>
            <a:off x="3884615" y="5"/>
            <a:ext cx="2971800" cy="493711"/>
          </a:xfrm>
          <a:prstGeom prst="rect">
            <a:avLst/>
          </a:prstGeom>
        </p:spPr>
        <p:txBody>
          <a:bodyPr vert="horz" lIns="91356" tIns="45678" rIns="91356" bIns="45678" rtlCol="0"/>
          <a:lstStyle>
            <a:lvl1pPr algn="r">
              <a:defRPr sz="1200"/>
            </a:lvl1pPr>
          </a:lstStyle>
          <a:p>
            <a:fld id="{961B8411-58DE-450C-AEB1-0EBEF99EE66A}" type="datetimeFigureOut">
              <a:rPr lang="en-GB" smtClean="0"/>
              <a:pPr/>
              <a:t>08/12/2020</a:t>
            </a:fld>
            <a:endParaRPr lang="en-GB"/>
          </a:p>
        </p:txBody>
      </p:sp>
      <p:sp>
        <p:nvSpPr>
          <p:cNvPr id="4" name="Slide Image Placeholder 3"/>
          <p:cNvSpPr>
            <a:spLocks noGrp="1" noRot="1" noChangeAspect="1"/>
          </p:cNvSpPr>
          <p:nvPr>
            <p:ph type="sldImg" idx="2"/>
          </p:nvPr>
        </p:nvSpPr>
        <p:spPr>
          <a:xfrm>
            <a:off x="957263" y="736600"/>
            <a:ext cx="4943475" cy="3708400"/>
          </a:xfrm>
          <a:prstGeom prst="rect">
            <a:avLst/>
          </a:prstGeom>
          <a:noFill/>
          <a:ln w="12700">
            <a:solidFill>
              <a:prstClr val="black"/>
            </a:solidFill>
          </a:ln>
        </p:spPr>
        <p:txBody>
          <a:bodyPr vert="horz" lIns="91356" tIns="45678" rIns="91356" bIns="45678" rtlCol="0" anchor="ctr"/>
          <a:lstStyle/>
          <a:p>
            <a:endParaRPr lang="en-GB"/>
          </a:p>
        </p:txBody>
      </p:sp>
      <p:sp>
        <p:nvSpPr>
          <p:cNvPr id="5" name="Notes Placeholder 4"/>
          <p:cNvSpPr>
            <a:spLocks noGrp="1"/>
          </p:cNvSpPr>
          <p:nvPr>
            <p:ph type="body" sz="quarter" idx="3"/>
          </p:nvPr>
        </p:nvSpPr>
        <p:spPr>
          <a:xfrm>
            <a:off x="685803" y="4690272"/>
            <a:ext cx="5486400" cy="4443411"/>
          </a:xfrm>
          <a:prstGeom prst="rect">
            <a:avLst/>
          </a:prstGeom>
        </p:spPr>
        <p:txBody>
          <a:bodyPr vert="horz" lIns="91356" tIns="45678" rIns="91356"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8828"/>
            <a:ext cx="2971800" cy="493711"/>
          </a:xfrm>
          <a:prstGeom prst="rect">
            <a:avLst/>
          </a:prstGeom>
        </p:spPr>
        <p:txBody>
          <a:bodyPr vert="horz" lIns="91356" tIns="45678" rIns="91356" bIns="45678" rtlCol="0" anchor="b"/>
          <a:lstStyle>
            <a:lvl1pPr algn="l">
              <a:defRPr sz="1200"/>
            </a:lvl1pPr>
          </a:lstStyle>
          <a:p>
            <a:endParaRPr lang="en-GB"/>
          </a:p>
        </p:txBody>
      </p:sp>
      <p:sp>
        <p:nvSpPr>
          <p:cNvPr id="7" name="Slide Number Placeholder 6"/>
          <p:cNvSpPr>
            <a:spLocks noGrp="1"/>
          </p:cNvSpPr>
          <p:nvPr>
            <p:ph type="sldNum" sz="quarter" idx="5"/>
          </p:nvPr>
        </p:nvSpPr>
        <p:spPr>
          <a:xfrm>
            <a:off x="3884615" y="9378828"/>
            <a:ext cx="2971800" cy="493711"/>
          </a:xfrm>
          <a:prstGeom prst="rect">
            <a:avLst/>
          </a:prstGeom>
        </p:spPr>
        <p:txBody>
          <a:bodyPr vert="horz" lIns="91356" tIns="45678" rIns="91356" bIns="45678" rtlCol="0" anchor="b"/>
          <a:lstStyle>
            <a:lvl1pPr algn="r">
              <a:defRPr sz="1200"/>
            </a:lvl1pPr>
          </a:lstStyle>
          <a:p>
            <a:fld id="{A6AA8627-1705-4385-8853-0E0E0A535325}" type="slidenum">
              <a:rPr lang="en-GB" smtClean="0"/>
              <a:pPr/>
              <a:t>‹#›</a:t>
            </a:fld>
            <a:endParaRPr lang="en-GB"/>
          </a:p>
        </p:txBody>
      </p:sp>
    </p:spTree>
    <p:extLst>
      <p:ext uri="{BB962C8B-B14F-4D97-AF65-F5344CB8AC3E}">
        <p14:creationId xmlns:p14="http://schemas.microsoft.com/office/powerpoint/2010/main" val="2929278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AA8627-1705-4385-8853-0E0E0A535325}" type="slidenum">
              <a:rPr lang="en-GB" smtClean="0"/>
              <a:pPr/>
              <a:t>3</a:t>
            </a:fld>
            <a:endParaRPr lang="en-GB"/>
          </a:p>
        </p:txBody>
      </p:sp>
    </p:spTree>
    <p:extLst>
      <p:ext uri="{BB962C8B-B14F-4D97-AF65-F5344CB8AC3E}">
        <p14:creationId xmlns:p14="http://schemas.microsoft.com/office/powerpoint/2010/main" val="1919482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AA8627-1705-4385-8853-0E0E0A535325}" type="slidenum">
              <a:rPr lang="en-GB" smtClean="0"/>
              <a:pPr/>
              <a:t>4</a:t>
            </a:fld>
            <a:endParaRPr lang="en-GB"/>
          </a:p>
        </p:txBody>
      </p:sp>
    </p:spTree>
    <p:extLst>
      <p:ext uri="{BB962C8B-B14F-4D97-AF65-F5344CB8AC3E}">
        <p14:creationId xmlns:p14="http://schemas.microsoft.com/office/powerpoint/2010/main" val="126070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AA8627-1705-4385-8853-0E0E0A535325}" type="slidenum">
              <a:rPr lang="en-GB" smtClean="0"/>
              <a:pPr/>
              <a:t>5</a:t>
            </a:fld>
            <a:endParaRPr lang="en-GB"/>
          </a:p>
        </p:txBody>
      </p:sp>
    </p:spTree>
    <p:extLst>
      <p:ext uri="{BB962C8B-B14F-4D97-AF65-F5344CB8AC3E}">
        <p14:creationId xmlns:p14="http://schemas.microsoft.com/office/powerpoint/2010/main" val="726491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AA8627-1705-4385-8853-0E0E0A535325}" type="slidenum">
              <a:rPr lang="en-GB" smtClean="0"/>
              <a:pPr/>
              <a:t>6</a:t>
            </a:fld>
            <a:endParaRPr lang="en-GB"/>
          </a:p>
        </p:txBody>
      </p:sp>
    </p:spTree>
    <p:extLst>
      <p:ext uri="{BB962C8B-B14F-4D97-AF65-F5344CB8AC3E}">
        <p14:creationId xmlns:p14="http://schemas.microsoft.com/office/powerpoint/2010/main" val="2434969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AA8627-1705-4385-8853-0E0E0A535325}" type="slidenum">
              <a:rPr lang="en-GB" smtClean="0"/>
              <a:pPr/>
              <a:t>7</a:t>
            </a:fld>
            <a:endParaRPr lang="en-GB"/>
          </a:p>
        </p:txBody>
      </p:sp>
    </p:spTree>
    <p:extLst>
      <p:ext uri="{BB962C8B-B14F-4D97-AF65-F5344CB8AC3E}">
        <p14:creationId xmlns:p14="http://schemas.microsoft.com/office/powerpoint/2010/main" val="93682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AA8627-1705-4385-8853-0E0E0A535325}" type="slidenum">
              <a:rPr lang="en-GB" smtClean="0"/>
              <a:pPr/>
              <a:t>8</a:t>
            </a:fld>
            <a:endParaRPr lang="en-GB"/>
          </a:p>
        </p:txBody>
      </p:sp>
    </p:spTree>
    <p:extLst>
      <p:ext uri="{BB962C8B-B14F-4D97-AF65-F5344CB8AC3E}">
        <p14:creationId xmlns:p14="http://schemas.microsoft.com/office/powerpoint/2010/main" val="1864256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AA8627-1705-4385-8853-0E0E0A535325}" type="slidenum">
              <a:rPr lang="en-GB" smtClean="0"/>
              <a:pPr/>
              <a:t>9</a:t>
            </a:fld>
            <a:endParaRPr lang="en-GB"/>
          </a:p>
        </p:txBody>
      </p:sp>
    </p:spTree>
    <p:extLst>
      <p:ext uri="{BB962C8B-B14F-4D97-AF65-F5344CB8AC3E}">
        <p14:creationId xmlns:p14="http://schemas.microsoft.com/office/powerpoint/2010/main" val="1117210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AA8627-1705-4385-8853-0E0E0A535325}" type="slidenum">
              <a:rPr lang="en-GB" smtClean="0"/>
              <a:pPr/>
              <a:t>10</a:t>
            </a:fld>
            <a:endParaRPr lang="en-GB"/>
          </a:p>
        </p:txBody>
      </p:sp>
    </p:spTree>
    <p:extLst>
      <p:ext uri="{BB962C8B-B14F-4D97-AF65-F5344CB8AC3E}">
        <p14:creationId xmlns:p14="http://schemas.microsoft.com/office/powerpoint/2010/main" val="1568560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AA8627-1705-4385-8853-0E0E0A535325}" type="slidenum">
              <a:rPr lang="en-GB" smtClean="0"/>
              <a:pPr/>
              <a:t>11</a:t>
            </a:fld>
            <a:endParaRPr lang="en-GB"/>
          </a:p>
        </p:txBody>
      </p:sp>
    </p:spTree>
    <p:extLst>
      <p:ext uri="{BB962C8B-B14F-4D97-AF65-F5344CB8AC3E}">
        <p14:creationId xmlns:p14="http://schemas.microsoft.com/office/powerpoint/2010/main" val="3641150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1239121-4C7E-4E25-BEE2-AB60709C388D}" type="datetimeFigureOut">
              <a:rPr lang="en-GB" smtClean="0"/>
              <a:pPr/>
              <a:t>08/12/2020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B7CB77-55F5-413F-A4DD-259E57306A17}"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239121-4C7E-4E25-BEE2-AB60709C388D}" type="datetimeFigureOut">
              <a:rPr lang="en-GB" smtClean="0"/>
              <a:pPr/>
              <a:t>08/12/2020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B7CB77-55F5-413F-A4DD-259E57306A1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239121-4C7E-4E25-BEE2-AB60709C388D}" type="datetimeFigureOut">
              <a:rPr lang="en-GB" smtClean="0"/>
              <a:pPr/>
              <a:t>08/12/2020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B7CB77-55F5-413F-A4DD-259E57306A1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239121-4C7E-4E25-BEE2-AB60709C388D}" type="datetimeFigureOut">
              <a:rPr lang="en-GB" smtClean="0"/>
              <a:pPr/>
              <a:t>08/12/2020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B7CB77-55F5-413F-A4DD-259E57306A17}"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239121-4C7E-4E25-BEE2-AB60709C388D}" type="datetimeFigureOut">
              <a:rPr lang="en-GB" smtClean="0"/>
              <a:pPr/>
              <a:t>08/12/2020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B7CB77-55F5-413F-A4DD-259E57306A17}"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1239121-4C7E-4E25-BEE2-AB60709C388D}" type="datetimeFigureOut">
              <a:rPr lang="en-GB" smtClean="0"/>
              <a:pPr/>
              <a:t>08/12/2020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B7CB77-55F5-413F-A4DD-259E57306A17}"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1239121-4C7E-4E25-BEE2-AB60709C388D}" type="datetimeFigureOut">
              <a:rPr lang="en-GB" smtClean="0"/>
              <a:pPr/>
              <a:t>08/12/2020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B7CB77-55F5-413F-A4DD-259E57306A17}"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1239121-4C7E-4E25-BEE2-AB60709C388D}" type="datetimeFigureOut">
              <a:rPr lang="en-GB" smtClean="0"/>
              <a:pPr/>
              <a:t>08/12/2020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B7CB77-55F5-413F-A4DD-259E57306A17}"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39121-4C7E-4E25-BEE2-AB60709C388D}" type="datetimeFigureOut">
              <a:rPr lang="en-GB" smtClean="0"/>
              <a:pPr/>
              <a:t>08/12/2020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B7CB77-55F5-413F-A4DD-259E57306A17}"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239121-4C7E-4E25-BEE2-AB60709C388D}" type="datetimeFigureOut">
              <a:rPr lang="en-GB" smtClean="0"/>
              <a:pPr/>
              <a:t>08/12/2020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B7CB77-55F5-413F-A4DD-259E57306A1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239121-4C7E-4E25-BEE2-AB60709C388D}" type="datetimeFigureOut">
              <a:rPr lang="en-GB" smtClean="0"/>
              <a:pPr/>
              <a:t>08/12/2020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B7CB77-55F5-413F-A4DD-259E57306A17}"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39121-4C7E-4E25-BEE2-AB60709C388D}" type="datetimeFigureOut">
              <a:rPr lang="en-GB" smtClean="0"/>
              <a:pPr/>
              <a:t>08/12/2020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7CB77-55F5-413F-A4DD-259E57306A1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url?sa=i&amp;url=http%3A%2F%2Fwallpaperswide.com%2Fsummer_sunset_2-wallpapers.html&amp;psig=AOvVaw2Z7sjowjyAIbDYclndWH2o&amp;ust=1589903786066000&amp;source=images&amp;cd=vfe&amp;ved=0CAIQjRxqFwoTCNCRlKfjvekCFQAAAAAdAAAAABAJ"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158" y="112763"/>
            <a:ext cx="8784976" cy="1569660"/>
          </a:xfrm>
          <a:prstGeom prst="rect">
            <a:avLst/>
          </a:prstGeom>
          <a:solidFill>
            <a:schemeClr val="tx2">
              <a:lumMod val="75000"/>
            </a:schemeClr>
          </a:solidFill>
          <a:ln w="57150">
            <a:solidFill>
              <a:srgbClr val="990033"/>
            </a:solidFill>
          </a:ln>
        </p:spPr>
        <p:txBody>
          <a:bodyPr wrap="square" rtlCol="0">
            <a:spAutoFit/>
          </a:bodyPr>
          <a:lstStyle/>
          <a:p>
            <a:pPr algn="ctr"/>
            <a:r>
              <a:rPr lang="en-GB" sz="3200" dirty="0">
                <a:solidFill>
                  <a:srgbClr val="FFC000"/>
                </a:solidFill>
              </a:rPr>
              <a:t>KS4 Knowledge Organiser for</a:t>
            </a:r>
          </a:p>
          <a:p>
            <a:pPr algn="ctr"/>
            <a:r>
              <a:rPr lang="en-GB" sz="3200" dirty="0">
                <a:solidFill>
                  <a:srgbClr val="FFC000"/>
                </a:solidFill>
              </a:rPr>
              <a:t>English Literature: </a:t>
            </a:r>
            <a:r>
              <a:rPr lang="en-GB" sz="3200" dirty="0" err="1">
                <a:solidFill>
                  <a:srgbClr val="FFC000"/>
                </a:solidFill>
              </a:rPr>
              <a:t>Eduqas</a:t>
            </a:r>
            <a:r>
              <a:rPr lang="en-GB" sz="3200" dirty="0">
                <a:solidFill>
                  <a:srgbClr val="FFC000"/>
                </a:solidFill>
              </a:rPr>
              <a:t> </a:t>
            </a:r>
            <a:r>
              <a:rPr lang="en-GB" sz="3200">
                <a:solidFill>
                  <a:srgbClr val="FFC000"/>
                </a:solidFill>
              </a:rPr>
              <a:t>Poetry Anthology</a:t>
            </a:r>
          </a:p>
          <a:p>
            <a:pPr algn="ctr"/>
            <a:endParaRPr lang="en-GB" sz="3200" dirty="0">
              <a:solidFill>
                <a:srgbClr val="FFC000"/>
              </a:solidFill>
            </a:endParaRPr>
          </a:p>
        </p:txBody>
      </p:sp>
      <p:sp>
        <p:nvSpPr>
          <p:cNvPr id="5" name="TextBox 4"/>
          <p:cNvSpPr txBox="1"/>
          <p:nvPr/>
        </p:nvSpPr>
        <p:spPr>
          <a:xfrm>
            <a:off x="149158" y="1764219"/>
            <a:ext cx="2838666" cy="4955203"/>
          </a:xfrm>
          <a:prstGeom prst="rect">
            <a:avLst/>
          </a:prstGeom>
          <a:solidFill>
            <a:schemeClr val="tx2">
              <a:lumMod val="75000"/>
            </a:schemeClr>
          </a:solidFill>
          <a:ln w="57150">
            <a:solidFill>
              <a:srgbClr val="C00000"/>
            </a:solidFill>
          </a:ln>
        </p:spPr>
        <p:txBody>
          <a:bodyPr wrap="square" rtlCol="0">
            <a:spAutoFit/>
          </a:bodyPr>
          <a:lstStyle/>
          <a:p>
            <a:r>
              <a:rPr lang="en-GB" sz="2000" dirty="0">
                <a:solidFill>
                  <a:srgbClr val="FFFF99"/>
                </a:solidFill>
              </a:rPr>
              <a:t>Name</a:t>
            </a:r>
          </a:p>
          <a:p>
            <a:endParaRPr lang="en-GB" sz="2000" dirty="0">
              <a:solidFill>
                <a:schemeClr val="bg1"/>
              </a:solidFill>
            </a:endParaRPr>
          </a:p>
          <a:p>
            <a:endParaRPr lang="en-GB" sz="2000" dirty="0">
              <a:solidFill>
                <a:srgbClr val="FFFF99"/>
              </a:solidFill>
            </a:endParaRPr>
          </a:p>
          <a:p>
            <a:endParaRPr lang="en-GB" sz="2000" dirty="0">
              <a:solidFill>
                <a:srgbClr val="FFFF99"/>
              </a:solidFill>
            </a:endParaRPr>
          </a:p>
          <a:p>
            <a:r>
              <a:rPr lang="en-GB" sz="2000" dirty="0">
                <a:solidFill>
                  <a:srgbClr val="FFFF99"/>
                </a:solidFill>
              </a:rPr>
              <a:t>Tutor group</a:t>
            </a:r>
          </a:p>
          <a:p>
            <a:endParaRPr lang="en-GB" sz="2000" dirty="0">
              <a:solidFill>
                <a:schemeClr val="bg1"/>
              </a:solidFill>
            </a:endParaRPr>
          </a:p>
          <a:p>
            <a:endParaRPr lang="en-GB" sz="2000" dirty="0">
              <a:solidFill>
                <a:schemeClr val="bg1"/>
              </a:solidFill>
            </a:endParaRPr>
          </a:p>
          <a:p>
            <a:r>
              <a:rPr lang="en-GB" sz="2000" dirty="0">
                <a:solidFill>
                  <a:srgbClr val="FFFF99"/>
                </a:solidFill>
              </a:rPr>
              <a:t>English Teacher</a:t>
            </a:r>
          </a:p>
          <a:p>
            <a:endParaRPr lang="en-GB" sz="2000" dirty="0">
              <a:solidFill>
                <a:schemeClr val="bg1"/>
              </a:solidFill>
            </a:endParaRPr>
          </a:p>
          <a:p>
            <a:endParaRPr lang="en-GB" sz="2000" dirty="0">
              <a:solidFill>
                <a:schemeClr val="bg1"/>
              </a:solidFill>
            </a:endParaRPr>
          </a:p>
          <a:p>
            <a:endParaRPr lang="en-GB" sz="20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p:txBody>
      </p:sp>
      <p:sp>
        <p:nvSpPr>
          <p:cNvPr id="6" name="Rectangle 5"/>
          <p:cNvSpPr/>
          <p:nvPr/>
        </p:nvSpPr>
        <p:spPr>
          <a:xfrm>
            <a:off x="223666" y="2194767"/>
            <a:ext cx="2613366" cy="600342"/>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Rectangle 6"/>
          <p:cNvSpPr/>
          <p:nvPr/>
        </p:nvSpPr>
        <p:spPr>
          <a:xfrm>
            <a:off x="1763688" y="2939286"/>
            <a:ext cx="1008112" cy="60034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9" name="Rectangle 8">
            <a:extLst>
              <a:ext uri="{FF2B5EF4-FFF2-40B4-BE49-F238E27FC236}">
                <a16:creationId xmlns:a16="http://schemas.microsoft.com/office/drawing/2014/main" id="{453ACEDB-500D-4B42-B128-E04ECF9D6AD8}"/>
              </a:ext>
            </a:extLst>
          </p:cNvPr>
          <p:cNvSpPr/>
          <p:nvPr/>
        </p:nvSpPr>
        <p:spPr>
          <a:xfrm>
            <a:off x="254908" y="4454166"/>
            <a:ext cx="2627166" cy="703026"/>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 name="TextBox 1">
            <a:extLst>
              <a:ext uri="{FF2B5EF4-FFF2-40B4-BE49-F238E27FC236}">
                <a16:creationId xmlns:a16="http://schemas.microsoft.com/office/drawing/2014/main" id="{DC7CEA36-4FAF-4E02-9F71-293F248FF714}"/>
              </a:ext>
            </a:extLst>
          </p:cNvPr>
          <p:cNvSpPr txBox="1"/>
          <p:nvPr/>
        </p:nvSpPr>
        <p:spPr>
          <a:xfrm>
            <a:off x="3131840" y="1764219"/>
            <a:ext cx="5802294" cy="4924425"/>
          </a:xfrm>
          <a:prstGeom prst="rect">
            <a:avLst/>
          </a:prstGeom>
          <a:solidFill>
            <a:srgbClr val="FFC000"/>
          </a:solidFill>
          <a:ln w="38100">
            <a:solidFill>
              <a:schemeClr val="tx2">
                <a:lumMod val="50000"/>
              </a:schemeClr>
            </a:solidFill>
          </a:ln>
        </p:spPr>
        <p:txBody>
          <a:bodyPr wrap="square" rtlCol="0">
            <a:spAutoFit/>
          </a:bodyPr>
          <a:lstStyle/>
          <a:p>
            <a:r>
              <a:rPr lang="en-GB" b="1" dirty="0"/>
              <a:t>Contents:</a:t>
            </a:r>
          </a:p>
          <a:p>
            <a:endParaRPr lang="en-GB" b="1" dirty="0"/>
          </a:p>
          <a:p>
            <a:pPr marL="342900" indent="-342900">
              <a:buFont typeface="+mj-lt"/>
              <a:buAutoNum type="arabicPeriod"/>
            </a:pPr>
            <a:r>
              <a:rPr lang="en-GB" sz="2000" b="1" dirty="0"/>
              <a:t>How to use your knowledge organiser</a:t>
            </a:r>
          </a:p>
          <a:p>
            <a:pPr marL="342900" indent="-342900">
              <a:buFont typeface="+mj-lt"/>
              <a:buAutoNum type="arabicPeriod"/>
            </a:pPr>
            <a:r>
              <a:rPr lang="en-GB" sz="2000" b="1" dirty="0"/>
              <a:t>The Manhunt and Sonnet 43</a:t>
            </a:r>
          </a:p>
          <a:p>
            <a:pPr marL="342900" indent="-342900">
              <a:buFont typeface="+mj-lt"/>
              <a:buAutoNum type="arabicPeriod"/>
            </a:pPr>
            <a:r>
              <a:rPr lang="en-GB" sz="2000" b="1" dirty="0"/>
              <a:t>London and The Soldier</a:t>
            </a:r>
          </a:p>
          <a:p>
            <a:pPr marL="342900" indent="-342900">
              <a:buFont typeface="+mj-lt"/>
              <a:buAutoNum type="arabicPeriod"/>
            </a:pPr>
            <a:r>
              <a:rPr lang="en-GB" sz="2000" b="1" dirty="0"/>
              <a:t>She Walks in Beauty and Living Space</a:t>
            </a:r>
          </a:p>
          <a:p>
            <a:pPr marL="342900" indent="-342900">
              <a:buFont typeface="+mj-lt"/>
              <a:buAutoNum type="arabicPeriod"/>
            </a:pPr>
            <a:r>
              <a:rPr lang="en-GB" sz="2000" b="1" dirty="0"/>
              <a:t>As Imperceptibly as Grief and </a:t>
            </a:r>
            <a:r>
              <a:rPr lang="en-GB" sz="2000" b="1" dirty="0" err="1"/>
              <a:t>Cozy</a:t>
            </a:r>
            <a:r>
              <a:rPr lang="en-GB" sz="2000" b="1" dirty="0"/>
              <a:t> Apologia</a:t>
            </a:r>
          </a:p>
          <a:p>
            <a:pPr marL="342900" indent="-342900">
              <a:buFont typeface="+mj-lt"/>
              <a:buAutoNum type="arabicPeriod"/>
            </a:pPr>
            <a:r>
              <a:rPr lang="en-GB" sz="2000" b="1" dirty="0"/>
              <a:t>Valentine and A Wife in London</a:t>
            </a:r>
          </a:p>
          <a:p>
            <a:pPr marL="342900" indent="-342900">
              <a:buFont typeface="+mj-lt"/>
              <a:buAutoNum type="arabicPeriod"/>
            </a:pPr>
            <a:r>
              <a:rPr lang="en-GB" sz="2000" b="1" dirty="0"/>
              <a:t>Death of a Naturalist and Hawk Roosting</a:t>
            </a:r>
          </a:p>
          <a:p>
            <a:pPr marL="342900" indent="-342900">
              <a:buFont typeface="+mj-lt"/>
              <a:buAutoNum type="arabicPeriod"/>
            </a:pPr>
            <a:r>
              <a:rPr lang="en-GB" sz="2000" b="1" dirty="0"/>
              <a:t>To Autumn and Afternoons</a:t>
            </a:r>
          </a:p>
          <a:p>
            <a:pPr marL="342900" indent="-342900">
              <a:buFont typeface="+mj-lt"/>
              <a:buAutoNum type="arabicPeriod"/>
            </a:pPr>
            <a:r>
              <a:rPr lang="en-GB" sz="2000" b="1" dirty="0"/>
              <a:t>Dulce et Decorum Est and Ozymandias</a:t>
            </a:r>
          </a:p>
          <a:p>
            <a:pPr marL="342900" indent="-342900">
              <a:buFont typeface="+mj-lt"/>
              <a:buAutoNum type="arabicPeriod"/>
            </a:pPr>
            <a:r>
              <a:rPr lang="en-GB" sz="2000" b="1" dirty="0"/>
              <a:t>Mametz Wood and Excerpt from The Prelude</a:t>
            </a:r>
          </a:p>
          <a:p>
            <a:pPr marL="342900" indent="-342900">
              <a:buFont typeface="+mj-lt"/>
              <a:buAutoNum type="arabicPeriod"/>
            </a:pPr>
            <a:r>
              <a:rPr lang="en-GB" sz="2000" b="1" dirty="0"/>
              <a:t>What the titles tell us</a:t>
            </a:r>
          </a:p>
          <a:p>
            <a:pPr marL="342900" indent="-342900">
              <a:buFont typeface="+mj-lt"/>
              <a:buAutoNum type="arabicPeriod"/>
            </a:pPr>
            <a:r>
              <a:rPr lang="en-GB" sz="2000" b="1" dirty="0"/>
              <a:t>Key Terms</a:t>
            </a:r>
          </a:p>
          <a:p>
            <a:pPr marL="342900" indent="-342900">
              <a:buFont typeface="+mj-lt"/>
              <a:buAutoNum type="arabicPeriod"/>
            </a:pPr>
            <a:r>
              <a:rPr lang="en-GB" sz="2000" b="1" dirty="0"/>
              <a:t>New Terminology</a:t>
            </a:r>
          </a:p>
          <a:p>
            <a:pPr marL="342900" indent="-342900">
              <a:buFont typeface="+mj-lt"/>
              <a:buAutoNum type="arabicPeriod"/>
            </a:pPr>
            <a:endParaRPr lang="en-GB" b="1" dirty="0"/>
          </a:p>
        </p:txBody>
      </p:sp>
    </p:spTree>
    <p:extLst>
      <p:ext uri="{BB962C8B-B14F-4D97-AF65-F5344CB8AC3E}">
        <p14:creationId xmlns:p14="http://schemas.microsoft.com/office/powerpoint/2010/main" val="2484092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6200000">
            <a:off x="-2312182" y="3148895"/>
            <a:ext cx="5024475" cy="400110"/>
          </a:xfrm>
          <a:prstGeom prst="rect">
            <a:avLst/>
          </a:prstGeom>
          <a:noFill/>
        </p:spPr>
        <p:txBody>
          <a:bodyPr wrap="square" lIns="91440" tIns="45720" rIns="91440" bIns="45720">
            <a:spAutoFit/>
          </a:bodyPr>
          <a:lstStyle/>
          <a:p>
            <a:pPr algn="ct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English</a:t>
            </a:r>
            <a:r>
              <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Literature Paper 1: Poetry Anthology</a:t>
            </a:r>
            <a:endPar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0" name="Table 20">
            <a:extLst>
              <a:ext uri="{FF2B5EF4-FFF2-40B4-BE49-F238E27FC236}">
                <a16:creationId xmlns:a16="http://schemas.microsoft.com/office/drawing/2014/main" id="{156212D5-0357-4593-BD7F-84BE8978BCD7}"/>
              </a:ext>
            </a:extLst>
          </p:cNvPr>
          <p:cNvGraphicFramePr>
            <a:graphicFrameLocks noGrp="1"/>
          </p:cNvGraphicFramePr>
          <p:nvPr>
            <p:extLst>
              <p:ext uri="{D42A27DB-BD31-4B8C-83A1-F6EECF244321}">
                <p14:modId xmlns:p14="http://schemas.microsoft.com/office/powerpoint/2010/main" val="2331370999"/>
              </p:ext>
            </p:extLst>
          </p:nvPr>
        </p:nvGraphicFramePr>
        <p:xfrm>
          <a:off x="339799" y="107990"/>
          <a:ext cx="8743888" cy="6717726"/>
        </p:xfrm>
        <a:graphic>
          <a:graphicData uri="http://schemas.openxmlformats.org/drawingml/2006/table">
            <a:tbl>
              <a:tblPr firstRow="1" bandRow="1">
                <a:tableStyleId>{5C22544A-7EE6-4342-B048-85BDC9FD1C3A}</a:tableStyleId>
              </a:tblPr>
              <a:tblGrid>
                <a:gridCol w="2185972">
                  <a:extLst>
                    <a:ext uri="{9D8B030D-6E8A-4147-A177-3AD203B41FA5}">
                      <a16:colId xmlns:a16="http://schemas.microsoft.com/office/drawing/2014/main" val="3993502878"/>
                    </a:ext>
                  </a:extLst>
                </a:gridCol>
                <a:gridCol w="2185972">
                  <a:extLst>
                    <a:ext uri="{9D8B030D-6E8A-4147-A177-3AD203B41FA5}">
                      <a16:colId xmlns:a16="http://schemas.microsoft.com/office/drawing/2014/main" val="3137353353"/>
                    </a:ext>
                  </a:extLst>
                </a:gridCol>
                <a:gridCol w="2185972">
                  <a:extLst>
                    <a:ext uri="{9D8B030D-6E8A-4147-A177-3AD203B41FA5}">
                      <a16:colId xmlns:a16="http://schemas.microsoft.com/office/drawing/2014/main" val="4216362174"/>
                    </a:ext>
                  </a:extLst>
                </a:gridCol>
                <a:gridCol w="2185972">
                  <a:extLst>
                    <a:ext uri="{9D8B030D-6E8A-4147-A177-3AD203B41FA5}">
                      <a16:colId xmlns:a16="http://schemas.microsoft.com/office/drawing/2014/main" val="1875610040"/>
                    </a:ext>
                  </a:extLst>
                </a:gridCol>
              </a:tblGrid>
              <a:tr h="922198">
                <a:tc gridSpan="2">
                  <a:txBody>
                    <a:bodyPr/>
                    <a:lstStyle/>
                    <a:p>
                      <a:pPr marL="0" indent="0" algn="l">
                        <a:buNone/>
                      </a:pPr>
                      <a:r>
                        <a:rPr lang="en-GB" sz="900" baseline="0" dirty="0"/>
                        <a:t>15. Dulce et Decorum Est by Wilfred Owen</a:t>
                      </a:r>
                      <a:br>
                        <a:rPr lang="en-GB" sz="900" dirty="0"/>
                      </a:br>
                      <a:r>
                        <a:rPr lang="en-GB" sz="900" i="1" dirty="0"/>
                        <a:t>The famous one about the horrific effects of a gas attack.</a:t>
                      </a:r>
                    </a:p>
                    <a:p>
                      <a:pPr marL="171450" indent="-171450" algn="l">
                        <a:buFont typeface="Wingdings" panose="05000000000000000000" pitchFamily="2" charset="2"/>
                        <a:buChar char="q"/>
                      </a:pPr>
                      <a:r>
                        <a:rPr lang="en-GB" sz="900" i="1" dirty="0"/>
                        <a:t>“Bent double like old beggars… coughing like hags”</a:t>
                      </a:r>
                    </a:p>
                    <a:p>
                      <a:pPr marL="171450" indent="-171450" algn="l">
                        <a:buFont typeface="Wingdings" panose="05000000000000000000" pitchFamily="2" charset="2"/>
                        <a:buChar char="q"/>
                      </a:pPr>
                      <a:r>
                        <a:rPr lang="en-GB" sz="900" i="1" dirty="0"/>
                        <a:t>“All went lame; all blind”</a:t>
                      </a:r>
                    </a:p>
                    <a:p>
                      <a:pPr marL="171450" indent="-171450" algn="l">
                        <a:buFont typeface="Wingdings" panose="05000000000000000000" pitchFamily="2" charset="2"/>
                        <a:buChar char="q"/>
                      </a:pPr>
                      <a:r>
                        <a:rPr lang="en-GB" sz="900" i="1" dirty="0"/>
                        <a:t>“As under a green sea, I saw him drowning”</a:t>
                      </a:r>
                    </a:p>
                    <a:p>
                      <a:pPr marL="171450" indent="-171450" algn="l">
                        <a:buFont typeface="Wingdings" panose="05000000000000000000" pitchFamily="2" charset="2"/>
                        <a:buChar char="q"/>
                      </a:pPr>
                      <a:r>
                        <a:rPr lang="en-GB" sz="900" i="1" dirty="0"/>
                        <a:t>“Obscene as cancer”</a:t>
                      </a:r>
                      <a:r>
                        <a:rPr lang="en-GB" sz="900" i="1" baseline="0" dirty="0"/>
                        <a:t> </a:t>
                      </a:r>
                    </a:p>
                  </a:txBody>
                  <a:tcPr>
                    <a:solidFill>
                      <a:schemeClr val="accent5">
                        <a:lumMod val="50000"/>
                      </a:schemeClr>
                    </a:solidFill>
                  </a:tcPr>
                </a:tc>
                <a:tc hMerge="1">
                  <a:txBody>
                    <a:bodyPr/>
                    <a:lstStyle/>
                    <a:p>
                      <a:endParaRPr lang="en-GB"/>
                    </a:p>
                  </a:txBody>
                  <a:tcPr/>
                </a:tc>
                <a:tc gridSpan="2">
                  <a:txBody>
                    <a:bodyPr/>
                    <a:lstStyle/>
                    <a:p>
                      <a:r>
                        <a:rPr lang="en-GB" sz="900" baseline="0" dirty="0"/>
                        <a:t>16. Ozymandias by Percy Bysshe Shelley</a:t>
                      </a:r>
                      <a:endParaRPr lang="en-GB" sz="900" dirty="0"/>
                    </a:p>
                    <a:p>
                      <a:r>
                        <a:rPr lang="en-GB" sz="900" i="1" dirty="0"/>
                        <a:t>The one with the ruined statue in the desert not a dessert.</a:t>
                      </a:r>
                    </a:p>
                    <a:p>
                      <a:pPr marL="171450" indent="-171450">
                        <a:buFont typeface="Wingdings" panose="05000000000000000000" pitchFamily="2" charset="2"/>
                        <a:buChar char="q"/>
                      </a:pPr>
                      <a:r>
                        <a:rPr lang="en-GB" sz="900" i="1" dirty="0"/>
                        <a:t>“Two vast and trunkless legs of stone/ Stand in the desert”</a:t>
                      </a:r>
                    </a:p>
                    <a:p>
                      <a:pPr marL="171450" indent="-171450">
                        <a:buFont typeface="Wingdings" panose="05000000000000000000" pitchFamily="2" charset="2"/>
                        <a:buChar char="q"/>
                      </a:pPr>
                      <a:r>
                        <a:rPr lang="en-GB" sz="900" i="1" dirty="0"/>
                        <a:t>“shattered visage”</a:t>
                      </a:r>
                    </a:p>
                    <a:p>
                      <a:pPr marL="171450" indent="-171450">
                        <a:buFont typeface="Wingdings" panose="05000000000000000000" pitchFamily="2" charset="2"/>
                        <a:buChar char="q"/>
                      </a:pPr>
                      <a:r>
                        <a:rPr lang="en-GB" sz="900" i="1" dirty="0"/>
                        <a:t>“sneer of cold command”</a:t>
                      </a:r>
                    </a:p>
                    <a:p>
                      <a:pPr marL="171450" indent="-171450">
                        <a:buFont typeface="Wingdings" panose="05000000000000000000" pitchFamily="2" charset="2"/>
                        <a:buChar char="q"/>
                      </a:pPr>
                      <a:r>
                        <a:rPr lang="en-GB" sz="900" i="1" dirty="0"/>
                        <a:t>“colossal wreck… lone and level sands stretch far away”</a:t>
                      </a:r>
                    </a:p>
                  </a:txBody>
                  <a:tcPr>
                    <a:solidFill>
                      <a:schemeClr val="accent5">
                        <a:lumMod val="50000"/>
                      </a:schemeClr>
                    </a:solidFill>
                  </a:tcPr>
                </a:tc>
                <a:tc hMerge="1">
                  <a:txBody>
                    <a:bodyPr/>
                    <a:lstStyle/>
                    <a:p>
                      <a:endParaRPr lang="en-GB"/>
                    </a:p>
                  </a:txBody>
                  <a:tcPr/>
                </a:tc>
                <a:extLst>
                  <a:ext uri="{0D108BD9-81ED-4DB2-BD59-A6C34878D82A}">
                    <a16:rowId xmlns:a16="http://schemas.microsoft.com/office/drawing/2014/main" val="2292940725"/>
                  </a:ext>
                </a:extLst>
              </a:tr>
              <a:tr h="1145061">
                <a:tc gridSpan="2">
                  <a:txBody>
                    <a:bodyPr/>
                    <a:lstStyle/>
                    <a:p>
                      <a:r>
                        <a:rPr lang="en-GB" sz="900" b="1" u="sng" dirty="0"/>
                        <a:t>Content:</a:t>
                      </a:r>
                      <a:r>
                        <a:rPr lang="en-GB" sz="900" b="1" u="none" dirty="0"/>
                        <a:t> </a:t>
                      </a:r>
                      <a:r>
                        <a:rPr lang="en-GB" sz="850" b="0" u="none" dirty="0"/>
                        <a:t>The persona describes the suffering of the exhausted soldiers, which he is one of, as they march away from battle back to their rest camp. They are broken, injured and so tired they appear drunk. Suddenly, the shout of “Gas!” rings out. A chlorine gas shell has been dropped and the soldiers scrabble to get their gas masks on. One soldier is unable to and flounders toward the persona choking on gas. The persona recounts how in all his dreams he still sees the man’s face plunging towards him. He directly asks the reader if he had seen young men die in such an obscene way could they ever say to others that it is sweet and fitting to die for your country. He calls this a lie.</a:t>
                      </a:r>
                      <a:endParaRPr lang="en-GB" sz="850" b="1" u="none" dirty="0"/>
                    </a:p>
                  </a:txBody>
                  <a:tcPr>
                    <a:solidFill>
                      <a:schemeClr val="accent5">
                        <a:lumMod val="20000"/>
                        <a:lumOff val="80000"/>
                      </a:schemeClr>
                    </a:solidFill>
                  </a:tcPr>
                </a:tc>
                <a:tc hMerge="1">
                  <a:txBody>
                    <a:bodyPr/>
                    <a:lstStyle/>
                    <a:p>
                      <a:endParaRPr lang="en-GB"/>
                    </a:p>
                  </a:txBody>
                  <a:tcPr/>
                </a:tc>
                <a:tc gridSpan="2">
                  <a:txBody>
                    <a:bodyPr/>
                    <a:lstStyle/>
                    <a:p>
                      <a:r>
                        <a:rPr lang="en-GB" sz="900" b="1" u="sng" dirty="0"/>
                        <a:t>Content:</a:t>
                      </a:r>
                      <a:r>
                        <a:rPr lang="en-GB" sz="900" b="1" u="none" dirty="0"/>
                        <a:t> </a:t>
                      </a:r>
                      <a:r>
                        <a:rPr lang="en-GB" sz="850" b="0" u="none" dirty="0"/>
                        <a:t>The narrator of the poem recounts a time when he met a traveller who told him a tale of a ruined statue that lies in the middle of a desert. He recounts how it had no body to it and all that was left was its colossal legs and the broken remains of its head and face. It was a statue of an ancient king called Ozymandias who was arrogant – something the sculptor had captured in its face. On the base of the statue was the phrase, “Look on my works, ye Mighty, and despair!” as a boast of his power. Ironically, the statue is now wrecked and the desert swirls around it. The power of man is finite and boasts are empty; whereas, nature has survived and continues to do so.</a:t>
                      </a:r>
                      <a:endParaRPr lang="en-GB" sz="850" dirty="0"/>
                    </a:p>
                  </a:txBody>
                  <a:tcPr>
                    <a:solidFill>
                      <a:schemeClr val="accent5">
                        <a:lumMod val="20000"/>
                        <a:lumOff val="80000"/>
                      </a:schemeClr>
                    </a:solidFill>
                  </a:tcPr>
                </a:tc>
                <a:tc hMerge="1">
                  <a:txBody>
                    <a:bodyPr/>
                    <a:lstStyle/>
                    <a:p>
                      <a:endParaRPr lang="en-GB"/>
                    </a:p>
                  </a:txBody>
                  <a:tcPr/>
                </a:tc>
                <a:extLst>
                  <a:ext uri="{0D108BD9-81ED-4DB2-BD59-A6C34878D82A}">
                    <a16:rowId xmlns:a16="http://schemas.microsoft.com/office/drawing/2014/main" val="4031484173"/>
                  </a:ext>
                </a:extLst>
              </a:tr>
              <a:tr h="1145061">
                <a:tc gridSpan="2">
                  <a:txBody>
                    <a:bodyPr/>
                    <a:lstStyle/>
                    <a:p>
                      <a:r>
                        <a:rPr lang="en-GB" sz="900" b="1" i="0" u="sng" dirty="0"/>
                        <a:t>Context:</a:t>
                      </a:r>
                      <a:r>
                        <a:rPr lang="en-GB" sz="900" b="1" i="0" u="none" dirty="0"/>
                        <a:t> </a:t>
                      </a:r>
                      <a:r>
                        <a:rPr lang="en-GB" sz="900" b="0" i="0" u="none" dirty="0"/>
                        <a:t> </a:t>
                      </a:r>
                      <a:r>
                        <a:rPr lang="en-GB" sz="850" b="0" i="0" u="none" dirty="0"/>
                        <a:t>2</a:t>
                      </a:r>
                      <a:r>
                        <a:rPr lang="en-GB" sz="850" b="0" i="0" u="none" baseline="30000" dirty="0"/>
                        <a:t>nd</a:t>
                      </a:r>
                      <a:r>
                        <a:rPr lang="en-GB" sz="850" b="0" i="0" u="none" dirty="0"/>
                        <a:t> Lt Wilfred Owen was a decorated soldier, who won the highest honour of the </a:t>
                      </a:r>
                      <a:r>
                        <a:rPr lang="en-GB" sz="850" b="1" i="0" u="none" dirty="0"/>
                        <a:t>Military Cross </a:t>
                      </a:r>
                      <a:r>
                        <a:rPr lang="en-GB" sz="850" b="0" i="0" u="none" dirty="0"/>
                        <a:t>for bravery in the front line of battle in </a:t>
                      </a:r>
                      <a:r>
                        <a:rPr lang="en-GB" sz="850" b="1" i="0" u="none" dirty="0"/>
                        <a:t>the First World War</a:t>
                      </a:r>
                      <a:r>
                        <a:rPr lang="en-GB" sz="850" b="0" i="0" u="none" dirty="0"/>
                        <a:t>. Unlike, Brooke he experienced the horror and depravity of battle first hand and felt that his one duty as a poet was to tell the</a:t>
                      </a:r>
                      <a:r>
                        <a:rPr lang="en-GB" sz="850" b="1" i="0" u="none" dirty="0"/>
                        <a:t> “truth.” </a:t>
                      </a:r>
                      <a:r>
                        <a:rPr lang="en-GB" sz="850" b="0" i="0" u="none" dirty="0"/>
                        <a:t>He wasn’t unpatriotic, in fact after treatment for shell shock (PTSD) he returned to the front, but was sadly killed in action on 4</a:t>
                      </a:r>
                      <a:r>
                        <a:rPr lang="en-GB" sz="850" b="0" i="0" u="none" baseline="30000" dirty="0"/>
                        <a:t>th</a:t>
                      </a:r>
                      <a:r>
                        <a:rPr lang="en-GB" sz="850" b="0" i="0" u="none" dirty="0"/>
                        <a:t> Nov 1918, 7 days before the war ended. The </a:t>
                      </a:r>
                      <a:r>
                        <a:rPr lang="en-GB" sz="850" b="1" i="0" u="none" dirty="0"/>
                        <a:t>Latin phrase </a:t>
                      </a:r>
                      <a:r>
                        <a:rPr lang="en-GB" sz="850" b="0" i="0" u="none" dirty="0"/>
                        <a:t>in his poem means </a:t>
                      </a:r>
                      <a:r>
                        <a:rPr lang="en-GB" sz="850" b="0" i="1" u="none" dirty="0"/>
                        <a:t>It is sweet and fitting to die for your country</a:t>
                      </a:r>
                      <a:r>
                        <a:rPr lang="en-GB" sz="850" b="0" i="0" u="none" dirty="0"/>
                        <a:t>. It was often displayed in military training camps to inspire trainee soldiers to greater patriotism. Owen criticises this as a lie told by the establishment which he finds disgraceful.</a:t>
                      </a:r>
                    </a:p>
                  </a:txBody>
                  <a:tcPr/>
                </a:tc>
                <a:tc hMerge="1">
                  <a:txBody>
                    <a:bodyPr/>
                    <a:lstStyle/>
                    <a:p>
                      <a:endParaRPr lang="en-GB"/>
                    </a:p>
                  </a:txBody>
                  <a:tcPr/>
                </a:tc>
                <a:tc gridSpan="2">
                  <a:txBody>
                    <a:bodyPr/>
                    <a:lstStyle/>
                    <a:p>
                      <a:r>
                        <a:rPr lang="en-GB" sz="900" b="1" u="sng" dirty="0"/>
                        <a:t>Context</a:t>
                      </a:r>
                      <a:r>
                        <a:rPr lang="en-GB" sz="900" b="1" dirty="0"/>
                        <a:t>: </a:t>
                      </a:r>
                      <a:r>
                        <a:rPr lang="en-GB" sz="850" b="0" dirty="0"/>
                        <a:t>Shelley was also </a:t>
                      </a:r>
                      <a:r>
                        <a:rPr lang="en-GB" sz="850" b="1" dirty="0"/>
                        <a:t>a Romantic </a:t>
                      </a:r>
                      <a:r>
                        <a:rPr lang="en-GB" sz="850" b="0" dirty="0"/>
                        <a:t>poet and </a:t>
                      </a:r>
                      <a:r>
                        <a:rPr lang="en-GB" sz="850" b="1" dirty="0"/>
                        <a:t>radical </a:t>
                      </a:r>
                      <a:r>
                        <a:rPr lang="en-GB" sz="850" b="0" dirty="0"/>
                        <a:t>thinker, like Blake, Keats, and Byron he rejected the power, corruption and oppression of governments  and was an atheist. He wrote a famous poem called </a:t>
                      </a:r>
                      <a:r>
                        <a:rPr lang="en-GB" sz="850" b="0" i="1" dirty="0"/>
                        <a:t>The Mask of Anarchy </a:t>
                      </a:r>
                      <a:r>
                        <a:rPr lang="en-GB" sz="850" b="0" i="0" dirty="0"/>
                        <a:t>condemning the British Government for massacring their own people who were protesting at  Peterloo. The character of Ozymandias is probably the Egyptian Pharaoh, Ramses II and is used to</a:t>
                      </a:r>
                      <a:r>
                        <a:rPr lang="en-GB" sz="850" b="1" i="0" dirty="0"/>
                        <a:t> symbolise </a:t>
                      </a:r>
                      <a:r>
                        <a:rPr lang="en-GB" sz="850" b="0" i="0" dirty="0"/>
                        <a:t>autocratic political power and the</a:t>
                      </a:r>
                      <a:r>
                        <a:rPr lang="en-GB" sz="850" b="1" i="0" dirty="0"/>
                        <a:t> hubris </a:t>
                      </a:r>
                      <a:r>
                        <a:rPr lang="en-GB" sz="850" b="0" i="0" dirty="0"/>
                        <a:t>(arrogance) of man. It is written as a warning to tyrants that, however powerful they think the are, the powers of time and nature are stronger and legacies of cruelty will not last –  it is a message of hope to the oppressed.</a:t>
                      </a:r>
                      <a:endParaRPr lang="en-GB" sz="850" b="0" dirty="0"/>
                    </a:p>
                  </a:txBody>
                  <a:tcPr/>
                </a:tc>
                <a:tc hMerge="1">
                  <a:txBody>
                    <a:bodyPr/>
                    <a:lstStyle/>
                    <a:p>
                      <a:endParaRPr lang="en-GB"/>
                    </a:p>
                  </a:txBody>
                  <a:tcPr/>
                </a:tc>
                <a:extLst>
                  <a:ext uri="{0D108BD9-81ED-4DB2-BD59-A6C34878D82A}">
                    <a16:rowId xmlns:a16="http://schemas.microsoft.com/office/drawing/2014/main" val="4125734243"/>
                  </a:ext>
                </a:extLst>
              </a:tr>
              <a:tr h="1667640">
                <a:tc>
                  <a:txBody>
                    <a:bodyPr/>
                    <a:lstStyle/>
                    <a:p>
                      <a:r>
                        <a:rPr lang="en-GB" sz="900" b="1" u="sng" dirty="0"/>
                        <a:t>Form: </a:t>
                      </a:r>
                      <a:r>
                        <a:rPr lang="en-GB" sz="900" b="0" u="none" dirty="0"/>
                        <a:t>The poem has some </a:t>
                      </a:r>
                      <a:r>
                        <a:rPr lang="en-GB" sz="900" b="1" u="none" dirty="0"/>
                        <a:t>regular and irregular features</a:t>
                      </a:r>
                      <a:r>
                        <a:rPr lang="en-GB" sz="900" b="0" u="none" dirty="0"/>
                        <a:t>. The </a:t>
                      </a:r>
                      <a:r>
                        <a:rPr lang="en-GB" sz="900" b="1" u="none" dirty="0"/>
                        <a:t>regular ABAB rhyme scheme </a:t>
                      </a:r>
                      <a:r>
                        <a:rPr lang="en-GB" sz="900" b="0" u="none" dirty="0"/>
                        <a:t>reflects the relentless trudge and suffering of the soldiers plight; however the </a:t>
                      </a:r>
                      <a:r>
                        <a:rPr lang="en-GB" sz="900" b="1" u="none" dirty="0"/>
                        <a:t>stanzas are of irregular length </a:t>
                      </a:r>
                      <a:r>
                        <a:rPr lang="en-GB" sz="900" b="0" u="none" dirty="0"/>
                        <a:t>and </a:t>
                      </a:r>
                      <a:r>
                        <a:rPr lang="en-GB" sz="900" b="1" u="none" dirty="0"/>
                        <a:t>the iambic pentameter falters </a:t>
                      </a:r>
                      <a:r>
                        <a:rPr lang="en-GB" sz="900" b="0" u="none" dirty="0"/>
                        <a:t>at times, perhaps showing the unpredictability of war or the soldiers exhaustion. It can seem disjointed, fragmented and confusing – like war.</a:t>
                      </a:r>
                      <a:endParaRPr lang="en-GB" sz="850" dirty="0"/>
                    </a:p>
                  </a:txBody>
                  <a:tcPr/>
                </a:tc>
                <a:tc>
                  <a:txBody>
                    <a:bodyPr/>
                    <a:lstStyle/>
                    <a:p>
                      <a:r>
                        <a:rPr lang="en-GB" sz="900" b="1" u="sng" dirty="0"/>
                        <a:t>Structure:</a:t>
                      </a:r>
                      <a:r>
                        <a:rPr lang="en-GB" sz="900" b="1" u="none" dirty="0"/>
                        <a:t> </a:t>
                      </a:r>
                      <a:r>
                        <a:rPr lang="en-GB" sz="850" b="0" u="none" dirty="0"/>
                        <a:t>It is written in the </a:t>
                      </a:r>
                      <a:r>
                        <a:rPr lang="en-GB" sz="850" b="1" u="none" dirty="0"/>
                        <a:t>first person </a:t>
                      </a:r>
                      <a:r>
                        <a:rPr lang="en-GB" sz="850" b="0" u="none" dirty="0"/>
                        <a:t>and is almost certainly</a:t>
                      </a:r>
                      <a:r>
                        <a:rPr lang="en-GB" sz="850" b="1" u="none" dirty="0"/>
                        <a:t> autobiographical </a:t>
                      </a:r>
                      <a:r>
                        <a:rPr lang="en-GB" sz="850" b="0" u="none" dirty="0"/>
                        <a:t>in nature. It starts with </a:t>
                      </a:r>
                      <a:r>
                        <a:rPr lang="en-GB" sz="850" b="1" u="none" dirty="0"/>
                        <a:t>a past tense </a:t>
                      </a:r>
                      <a:r>
                        <a:rPr lang="en-GB" sz="850" b="0" u="none" dirty="0"/>
                        <a:t>description of the long trudge of the soldiers back to rest camp,</a:t>
                      </a:r>
                      <a:r>
                        <a:rPr lang="en-GB" sz="850" b="1" u="none" dirty="0"/>
                        <a:t> </a:t>
                      </a:r>
                      <a:r>
                        <a:rPr lang="en-GB" sz="850" b="0" u="none" dirty="0"/>
                        <a:t>and</a:t>
                      </a:r>
                      <a:r>
                        <a:rPr lang="en-GB" sz="850" b="1" u="none" dirty="0"/>
                        <a:t> develops </a:t>
                      </a:r>
                      <a:r>
                        <a:rPr lang="en-GB" sz="850" b="0" u="none" dirty="0"/>
                        <a:t>to the panic of the gas attack. It </a:t>
                      </a:r>
                      <a:r>
                        <a:rPr lang="en-GB" sz="850" b="1" u="none" dirty="0"/>
                        <a:t>then flashes forward </a:t>
                      </a:r>
                      <a:r>
                        <a:rPr lang="en-GB" sz="850" b="0" u="none" dirty="0"/>
                        <a:t>to the present and the horrific dreams the persona still has of the incident. </a:t>
                      </a:r>
                      <a:r>
                        <a:rPr lang="en-GB" sz="850" b="1" u="none" dirty="0"/>
                        <a:t>It ends </a:t>
                      </a:r>
                      <a:r>
                        <a:rPr lang="en-GB" sz="850" b="0" u="none" dirty="0"/>
                        <a:t>with </a:t>
                      </a:r>
                      <a:r>
                        <a:rPr lang="en-GB" sz="850" b="1" u="none" dirty="0"/>
                        <a:t>a graphic description</a:t>
                      </a:r>
                      <a:r>
                        <a:rPr lang="en-GB" sz="850" b="0" u="none" dirty="0"/>
                        <a:t> of the soldier’s death on the back of cart and</a:t>
                      </a:r>
                      <a:r>
                        <a:rPr lang="en-GB" sz="850" b="1" u="none" dirty="0"/>
                        <a:t> questions </a:t>
                      </a:r>
                      <a:r>
                        <a:rPr lang="en-GB" sz="850" b="0" u="none" dirty="0"/>
                        <a:t>the honesty and integrity of those who spread the “old lie” to the young.</a:t>
                      </a:r>
                      <a:endParaRPr lang="en-GB" sz="850" dirty="0"/>
                    </a:p>
                  </a:txBody>
                  <a:tcPr/>
                </a:tc>
                <a:tc>
                  <a:txBody>
                    <a:bodyPr/>
                    <a:lstStyle/>
                    <a:p>
                      <a:r>
                        <a:rPr lang="en-GB" sz="900" b="1" u="sng" dirty="0"/>
                        <a:t>Form:</a:t>
                      </a:r>
                      <a:r>
                        <a:rPr lang="en-GB" sz="850" b="0" u="none" dirty="0"/>
                        <a:t> The poem is a </a:t>
                      </a:r>
                      <a:r>
                        <a:rPr lang="en-GB" sz="850" b="1" u="none" dirty="0"/>
                        <a:t>sonnet, </a:t>
                      </a:r>
                      <a:r>
                        <a:rPr lang="en-GB" sz="850" b="0" u="none" dirty="0"/>
                        <a:t>but its not  filled with love. It doesn’t follow the </a:t>
                      </a:r>
                      <a:r>
                        <a:rPr lang="en-GB" sz="850" b="1" u="none" dirty="0"/>
                        <a:t>regular rhyme scheme </a:t>
                      </a:r>
                      <a:r>
                        <a:rPr lang="en-GB" sz="850" b="0" u="none" dirty="0"/>
                        <a:t>of a sonnet, and although there is a semblance of order to it, it falters on words like “frowns” implying that power isn’t perfect and that all human structures, even poetry, can fail or be deconstructed by others. The </a:t>
                      </a:r>
                      <a:r>
                        <a:rPr lang="en-GB" sz="850" b="1" u="none" dirty="0"/>
                        <a:t>iambic pentameter breaks </a:t>
                      </a:r>
                      <a:r>
                        <a:rPr lang="en-GB" sz="850" b="0" u="none" dirty="0"/>
                        <a:t>at line 10, but is brought under control immediately just like nature constrains man over time and art is more powerful than tyranny.</a:t>
                      </a:r>
                      <a:endParaRPr lang="en-GB" sz="850" b="1" u="sng" dirty="0"/>
                    </a:p>
                  </a:txBody>
                  <a:tcPr/>
                </a:tc>
                <a:tc>
                  <a:txBody>
                    <a:bodyPr/>
                    <a:lstStyle/>
                    <a:p>
                      <a:r>
                        <a:rPr lang="en-GB" sz="900" b="1" u="sng" dirty="0"/>
                        <a:t>Structure</a:t>
                      </a:r>
                      <a:r>
                        <a:rPr lang="en-GB" sz="850" b="1" u="sng" dirty="0"/>
                        <a:t>:</a:t>
                      </a:r>
                      <a:r>
                        <a:rPr lang="en-GB" sz="850" b="0" u="none" baseline="0" dirty="0"/>
                        <a:t> </a:t>
                      </a:r>
                      <a:r>
                        <a:rPr lang="en-GB" sz="850" b="0" u="none" dirty="0"/>
                        <a:t>The poem </a:t>
                      </a:r>
                      <a:r>
                        <a:rPr lang="en-GB" sz="850" b="1" u="none" dirty="0"/>
                        <a:t>has three voices</a:t>
                      </a:r>
                      <a:r>
                        <a:rPr lang="en-GB" sz="850" b="0" u="none" dirty="0"/>
                        <a:t>: the narrator, the traveller and Ozymandias. The traveller’s voice dominates and at </a:t>
                      </a:r>
                      <a:r>
                        <a:rPr lang="en-GB" sz="850" b="1" u="none" dirty="0"/>
                        <a:t>the start </a:t>
                      </a:r>
                      <a:r>
                        <a:rPr lang="en-GB" sz="850" b="0" u="none" dirty="0"/>
                        <a:t>establishes the size and magnitude of the statue but also it’s decay and disrepair. The </a:t>
                      </a:r>
                      <a:r>
                        <a:rPr lang="en-GB" sz="850" b="1" u="none" dirty="0"/>
                        <a:t>voice</a:t>
                      </a:r>
                      <a:r>
                        <a:rPr lang="en-GB" sz="850" b="0" u="none" dirty="0"/>
                        <a:t> of Ozymandias then briefly interrupts for two lines to assert some authority from the grave. However, </a:t>
                      </a:r>
                      <a:r>
                        <a:rPr lang="en-GB" sz="850" b="1" u="none" dirty="0"/>
                        <a:t>the poem ends </a:t>
                      </a:r>
                      <a:r>
                        <a:rPr lang="en-GB" sz="850" b="0" u="none" dirty="0"/>
                        <a:t>with a description of the huge and empty desert, emphasising </a:t>
                      </a:r>
                      <a:r>
                        <a:rPr lang="en-GB" sz="850" b="1" u="none" dirty="0"/>
                        <a:t>the irony  </a:t>
                      </a:r>
                      <a:r>
                        <a:rPr lang="en-GB" sz="850" b="0" u="none" dirty="0"/>
                        <a:t>of the words. Nature is literally  the great leveller  and punisher.</a:t>
                      </a:r>
                      <a:endParaRPr lang="en-GB" sz="850" b="1" u="sng" dirty="0"/>
                    </a:p>
                  </a:txBody>
                  <a:tcPr/>
                </a:tc>
                <a:extLst>
                  <a:ext uri="{0D108BD9-81ED-4DB2-BD59-A6C34878D82A}">
                    <a16:rowId xmlns:a16="http://schemas.microsoft.com/office/drawing/2014/main" val="2911155134"/>
                  </a:ext>
                </a:extLst>
              </a:tr>
              <a:tr h="1060526">
                <a:tc gridSpan="2">
                  <a:txBody>
                    <a:bodyPr/>
                    <a:lstStyle/>
                    <a:p>
                      <a:r>
                        <a:rPr lang="en-GB" sz="900" b="1" u="sng" dirty="0"/>
                        <a:t>Language Features</a:t>
                      </a:r>
                      <a:r>
                        <a:rPr lang="en-GB" sz="900" b="1" u="none" dirty="0"/>
                        <a:t>: (there are almost too many)</a:t>
                      </a:r>
                    </a:p>
                    <a:p>
                      <a:pPr marL="171450" indent="-171450">
                        <a:buFont typeface="Arial" panose="020B0604020202020204" pitchFamily="34" charset="0"/>
                        <a:buChar char="•"/>
                      </a:pPr>
                      <a:r>
                        <a:rPr lang="en-GB" sz="900" b="1" u="none" baseline="0" dirty="0"/>
                        <a:t> Similes </a:t>
                      </a:r>
                      <a:r>
                        <a:rPr lang="en-GB" sz="900" b="0" u="none" baseline="0" dirty="0"/>
                        <a:t>are used extensively by Owen to describe the condition of the men and the experience of the gas attack.</a:t>
                      </a:r>
                    </a:p>
                    <a:p>
                      <a:pPr marL="171450" indent="-171450">
                        <a:buFont typeface="Arial" panose="020B0604020202020204" pitchFamily="34" charset="0"/>
                        <a:buChar char="•"/>
                      </a:pPr>
                      <a:r>
                        <a:rPr lang="en-GB" sz="900" b="1" u="none" baseline="0" dirty="0"/>
                        <a:t>Graphically violent imagery  </a:t>
                      </a:r>
                      <a:r>
                        <a:rPr lang="en-GB" sz="900" b="0" u="none" baseline="0" dirty="0"/>
                        <a:t>to describe the soldier’s hideous death, including powerful </a:t>
                      </a:r>
                      <a:r>
                        <a:rPr lang="en-GB" sz="900" b="1" u="none" baseline="0" dirty="0"/>
                        <a:t>adjectives and verbs </a:t>
                      </a:r>
                      <a:r>
                        <a:rPr lang="en-GB" sz="900" b="0" u="none" baseline="0" dirty="0"/>
                        <a:t>convey the brutal, shocking reality of war.</a:t>
                      </a:r>
                    </a:p>
                    <a:p>
                      <a:pPr marL="171450" indent="-171450">
                        <a:buFont typeface="Arial" panose="020B0604020202020204" pitchFamily="34" charset="0"/>
                        <a:buChar char="•"/>
                      </a:pPr>
                      <a:r>
                        <a:rPr lang="en-GB" sz="900" b="1" u="none" baseline="0" dirty="0"/>
                        <a:t>Direct address </a:t>
                      </a:r>
                      <a:r>
                        <a:rPr lang="en-GB" sz="900" b="0" u="none" baseline="0" dirty="0"/>
                        <a:t>– “My friend” challenges the reader, authorities and other poets (including Jessie Pope) to consider the falsehood they pedal to youth of Britain.</a:t>
                      </a:r>
                    </a:p>
                  </a:txBody>
                  <a:tcPr>
                    <a:solidFill>
                      <a:schemeClr val="accent5">
                        <a:lumMod val="40000"/>
                        <a:lumOff val="60000"/>
                      </a:schemeClr>
                    </a:solidFill>
                  </a:tcPr>
                </a:tc>
                <a:tc hMerge="1">
                  <a:txBody>
                    <a:bodyPr/>
                    <a:lstStyle/>
                    <a:p>
                      <a:endParaRPr lang="en-GB"/>
                    </a:p>
                  </a:txBody>
                  <a:tcPr/>
                </a:tc>
                <a:tc gridSpan="2">
                  <a:txBody>
                    <a:bodyPr/>
                    <a:lstStyle/>
                    <a:p>
                      <a:r>
                        <a:rPr lang="en-GB" sz="900" b="1" u="sng" dirty="0"/>
                        <a:t>Language Features:</a:t>
                      </a:r>
                    </a:p>
                    <a:p>
                      <a:pPr marL="171450" indent="-171450">
                        <a:buFont typeface="Arial" panose="020B0604020202020204" pitchFamily="34" charset="0"/>
                        <a:buChar char="•"/>
                      </a:pPr>
                      <a:r>
                        <a:rPr lang="en-GB" sz="900" b="1" u="none" dirty="0"/>
                        <a:t>Language of scale/size </a:t>
                      </a:r>
                      <a:r>
                        <a:rPr lang="en-GB" sz="900" b="0" u="none" dirty="0"/>
                        <a:t>is used throughout to represent the arrogance of the ruler and the superiority of nature in reality.</a:t>
                      </a:r>
                    </a:p>
                    <a:p>
                      <a:pPr marL="171450" indent="-171450">
                        <a:buFont typeface="Arial" panose="020B0604020202020204" pitchFamily="34" charset="0"/>
                        <a:buChar char="•"/>
                      </a:pPr>
                      <a:r>
                        <a:rPr lang="en-GB" sz="850" b="1" u="none" dirty="0"/>
                        <a:t>Irony </a:t>
                      </a:r>
                      <a:r>
                        <a:rPr lang="en-GB" sz="850" b="0" u="none" dirty="0"/>
                        <a:t>demonstrates the temporary nature of political power and Shelley’s own belief that it was possible to overturn social and political power just as the statue is overturned.</a:t>
                      </a:r>
                    </a:p>
                    <a:p>
                      <a:pPr marL="171450" indent="-171450">
                        <a:buFont typeface="Arial" panose="020B0604020202020204" pitchFamily="34" charset="0"/>
                        <a:buChar char="•"/>
                      </a:pPr>
                      <a:r>
                        <a:rPr lang="en-GB" sz="900" b="1" u="none" dirty="0"/>
                        <a:t>Language of command </a:t>
                      </a:r>
                      <a:r>
                        <a:rPr lang="en-GB" sz="900" b="0" u="none" dirty="0"/>
                        <a:t>and</a:t>
                      </a:r>
                      <a:r>
                        <a:rPr lang="en-GB" sz="900" b="1" u="none" dirty="0"/>
                        <a:t> imperative </a:t>
                      </a:r>
                      <a:r>
                        <a:rPr lang="en-GB" sz="900" b="0" u="none" dirty="0"/>
                        <a:t>verbs display the arrogance of man and their vainglorious assertions that come to nothing.</a:t>
                      </a:r>
                    </a:p>
                  </a:txBody>
                  <a:tcPr>
                    <a:solidFill>
                      <a:schemeClr val="accent5">
                        <a:lumMod val="40000"/>
                        <a:lumOff val="60000"/>
                      </a:schemeClr>
                    </a:solidFill>
                  </a:tcPr>
                </a:tc>
                <a:tc hMerge="1">
                  <a:txBody>
                    <a:bodyPr/>
                    <a:lstStyle/>
                    <a:p>
                      <a:endParaRPr lang="en-GB"/>
                    </a:p>
                  </a:txBody>
                  <a:tcPr/>
                </a:tc>
                <a:extLst>
                  <a:ext uri="{0D108BD9-81ED-4DB2-BD59-A6C34878D82A}">
                    <a16:rowId xmlns:a16="http://schemas.microsoft.com/office/drawing/2014/main" val="2396377848"/>
                  </a:ext>
                </a:extLst>
              </a:tr>
              <a:tr h="756258">
                <a:tc>
                  <a:txBody>
                    <a:bodyPr/>
                    <a:lstStyle/>
                    <a:p>
                      <a:r>
                        <a:rPr lang="en-GB" sz="900" b="1" u="sng" dirty="0"/>
                        <a:t>Key Themes:</a:t>
                      </a:r>
                    </a:p>
                    <a:p>
                      <a:pPr marL="171450" indent="-171450">
                        <a:buFont typeface="Wingdings" panose="05000000000000000000" pitchFamily="2" charset="2"/>
                        <a:buChar char="q"/>
                      </a:pPr>
                      <a:r>
                        <a:rPr lang="en-GB" sz="900" b="1" u="none" dirty="0"/>
                        <a:t>War and its impact</a:t>
                      </a:r>
                    </a:p>
                    <a:p>
                      <a:pPr marL="171450" indent="-171450">
                        <a:buFont typeface="Wingdings" panose="05000000000000000000" pitchFamily="2" charset="2"/>
                        <a:buChar char="q"/>
                      </a:pPr>
                      <a:r>
                        <a:rPr lang="en-GB" sz="900" b="1" u="none" dirty="0"/>
                        <a:t>Pain, suffering, death, loss and PTSD</a:t>
                      </a:r>
                    </a:p>
                    <a:p>
                      <a:pPr marL="171450" indent="-171450">
                        <a:buFont typeface="Wingdings" panose="05000000000000000000" pitchFamily="2" charset="2"/>
                        <a:buChar char="q"/>
                      </a:pPr>
                      <a:r>
                        <a:rPr lang="en-GB" sz="900" b="1" u="none" dirty="0"/>
                        <a:t>Negative Emotions</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indent="-171450">
                        <a:buFont typeface="Wingdings" panose="05000000000000000000" pitchFamily="2" charset="2"/>
                        <a:buChar char="q"/>
                      </a:pPr>
                      <a:r>
                        <a:rPr lang="en-GB" sz="900" b="0" u="none" dirty="0"/>
                        <a:t>Mametz Wood</a:t>
                      </a:r>
                    </a:p>
                    <a:p>
                      <a:pPr marL="171450" indent="-171450">
                        <a:buFont typeface="Wingdings" panose="05000000000000000000" pitchFamily="2" charset="2"/>
                        <a:buChar char="q"/>
                      </a:pPr>
                      <a:r>
                        <a:rPr lang="en-GB" sz="900" b="0" u="none" dirty="0"/>
                        <a:t>The Manhunt</a:t>
                      </a:r>
                    </a:p>
                    <a:p>
                      <a:pPr marL="171450" indent="-171450">
                        <a:buFont typeface="Wingdings" panose="05000000000000000000" pitchFamily="2" charset="2"/>
                        <a:buChar char="q"/>
                      </a:pPr>
                      <a:r>
                        <a:rPr lang="en-GB" sz="900" b="0" u="none" dirty="0"/>
                        <a:t>London</a:t>
                      </a:r>
                    </a:p>
                  </a:txBody>
                  <a:tcPr>
                    <a:solidFill>
                      <a:schemeClr val="accent5">
                        <a:lumMod val="60000"/>
                        <a:lumOff val="40000"/>
                      </a:schemeClr>
                    </a:solidFill>
                  </a:tcPr>
                </a:tc>
                <a:tc>
                  <a:txBody>
                    <a:bodyPr/>
                    <a:lstStyle/>
                    <a:p>
                      <a:r>
                        <a:rPr lang="en-GB" sz="900" b="1" u="sng" dirty="0"/>
                        <a:t>Key Themes:</a:t>
                      </a:r>
                    </a:p>
                    <a:p>
                      <a:pPr marL="171450" indent="-171450">
                        <a:buFont typeface="Wingdings" panose="05000000000000000000" pitchFamily="2" charset="2"/>
                        <a:buChar char="q"/>
                      </a:pPr>
                      <a:r>
                        <a:rPr lang="en-GB" sz="900" b="1" u="none" dirty="0"/>
                        <a:t>Power of nature/ time</a:t>
                      </a:r>
                    </a:p>
                    <a:p>
                      <a:pPr marL="171450" indent="-171450">
                        <a:buFont typeface="Wingdings" panose="05000000000000000000" pitchFamily="2" charset="2"/>
                        <a:buChar char="q"/>
                      </a:pPr>
                      <a:r>
                        <a:rPr lang="en-GB" sz="900" b="1" u="none" dirty="0"/>
                        <a:t>Criticism of power and authority</a:t>
                      </a:r>
                    </a:p>
                    <a:p>
                      <a:pPr marL="171450" indent="-171450">
                        <a:buFont typeface="Wingdings" panose="05000000000000000000" pitchFamily="2" charset="2"/>
                        <a:buChar char="q"/>
                      </a:pPr>
                      <a:r>
                        <a:rPr lang="en-GB" sz="900" b="1" u="none" dirty="0"/>
                        <a:t>Arrogance of man</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900" b="0" u="none" dirty="0"/>
                        <a:t>Hawk Roosting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900" b="0" u="none" dirty="0"/>
                        <a:t>London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900" b="0" u="none" dirty="0"/>
                        <a:t>The Prelude (nature)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GB" sz="900" b="0" u="none" dirty="0"/>
                    </a:p>
                  </a:txBody>
                  <a:tcPr>
                    <a:solidFill>
                      <a:schemeClr val="accent5">
                        <a:lumMod val="60000"/>
                        <a:lumOff val="40000"/>
                      </a:schemeClr>
                    </a:solidFill>
                  </a:tcPr>
                </a:tc>
                <a:extLst>
                  <a:ext uri="{0D108BD9-81ED-4DB2-BD59-A6C34878D82A}">
                    <a16:rowId xmlns:a16="http://schemas.microsoft.com/office/drawing/2014/main" val="3592013475"/>
                  </a:ext>
                </a:extLst>
              </a:tr>
            </a:tbl>
          </a:graphicData>
        </a:graphic>
      </p:graphicFrame>
      <p:pic>
        <p:nvPicPr>
          <p:cNvPr id="4" name="Picture 3">
            <a:extLst>
              <a:ext uri="{FF2B5EF4-FFF2-40B4-BE49-F238E27FC236}">
                <a16:creationId xmlns:a16="http://schemas.microsoft.com/office/drawing/2014/main" id="{5E0CC88F-CCBA-416C-88EC-3AE377143B81}"/>
              </a:ext>
            </a:extLst>
          </p:cNvPr>
          <p:cNvPicPr>
            <a:picLocks noChangeAspect="1"/>
          </p:cNvPicPr>
          <p:nvPr/>
        </p:nvPicPr>
        <p:blipFill>
          <a:blip r:embed="rId3"/>
          <a:stretch>
            <a:fillRect/>
          </a:stretch>
        </p:blipFill>
        <p:spPr>
          <a:xfrm>
            <a:off x="3429872" y="194265"/>
            <a:ext cx="1142128" cy="714455"/>
          </a:xfrm>
          <a:prstGeom prst="rect">
            <a:avLst/>
          </a:prstGeom>
        </p:spPr>
      </p:pic>
      <p:pic>
        <p:nvPicPr>
          <p:cNvPr id="5" name="Picture 4">
            <a:extLst>
              <a:ext uri="{FF2B5EF4-FFF2-40B4-BE49-F238E27FC236}">
                <a16:creationId xmlns:a16="http://schemas.microsoft.com/office/drawing/2014/main" id="{9661022F-4C76-421B-AA9E-324FF7B423FA}"/>
              </a:ext>
            </a:extLst>
          </p:cNvPr>
          <p:cNvPicPr>
            <a:picLocks noChangeAspect="1"/>
          </p:cNvPicPr>
          <p:nvPr/>
        </p:nvPicPr>
        <p:blipFill>
          <a:blip r:embed="rId4"/>
          <a:stretch>
            <a:fillRect/>
          </a:stretch>
        </p:blipFill>
        <p:spPr>
          <a:xfrm>
            <a:off x="7956376" y="163560"/>
            <a:ext cx="1027129" cy="775863"/>
          </a:xfrm>
          <a:prstGeom prst="rect">
            <a:avLst/>
          </a:prstGeom>
        </p:spPr>
      </p:pic>
      <p:sp>
        <p:nvSpPr>
          <p:cNvPr id="6" name="TextBox 5">
            <a:extLst>
              <a:ext uri="{FF2B5EF4-FFF2-40B4-BE49-F238E27FC236}">
                <a16:creationId xmlns:a16="http://schemas.microsoft.com/office/drawing/2014/main" id="{BA0EAB11-62FC-48A6-9883-525814C0BC60}"/>
              </a:ext>
            </a:extLst>
          </p:cNvPr>
          <p:cNvSpPr txBox="1"/>
          <p:nvPr/>
        </p:nvSpPr>
        <p:spPr>
          <a:xfrm>
            <a:off x="8820472" y="6396335"/>
            <a:ext cx="323528" cy="461665"/>
          </a:xfrm>
          <a:prstGeom prst="rect">
            <a:avLst/>
          </a:prstGeom>
          <a:noFill/>
        </p:spPr>
        <p:txBody>
          <a:bodyPr wrap="square" rtlCol="0">
            <a:spAutoFit/>
          </a:bodyPr>
          <a:lstStyle/>
          <a:p>
            <a:r>
              <a:rPr lang="en-GB" sz="2400" dirty="0"/>
              <a:t>9</a:t>
            </a:r>
          </a:p>
        </p:txBody>
      </p:sp>
    </p:spTree>
    <p:extLst>
      <p:ext uri="{BB962C8B-B14F-4D97-AF65-F5344CB8AC3E}">
        <p14:creationId xmlns:p14="http://schemas.microsoft.com/office/powerpoint/2010/main" val="2201005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6200000">
            <a:off x="-2312182" y="3148895"/>
            <a:ext cx="5024475" cy="400110"/>
          </a:xfrm>
          <a:prstGeom prst="rect">
            <a:avLst/>
          </a:prstGeom>
          <a:noFill/>
        </p:spPr>
        <p:txBody>
          <a:bodyPr wrap="square" lIns="91440" tIns="45720" rIns="91440" bIns="45720">
            <a:spAutoFit/>
          </a:bodyPr>
          <a:lstStyle/>
          <a:p>
            <a:pPr algn="ct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English</a:t>
            </a:r>
            <a:r>
              <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Literature Paper 1: Poetry Anthology</a:t>
            </a:r>
            <a:endPar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0" name="Table 20">
            <a:extLst>
              <a:ext uri="{FF2B5EF4-FFF2-40B4-BE49-F238E27FC236}">
                <a16:creationId xmlns:a16="http://schemas.microsoft.com/office/drawing/2014/main" id="{156212D5-0357-4593-BD7F-84BE8978BCD7}"/>
              </a:ext>
            </a:extLst>
          </p:cNvPr>
          <p:cNvGraphicFramePr>
            <a:graphicFrameLocks noGrp="1"/>
          </p:cNvGraphicFramePr>
          <p:nvPr>
            <p:extLst>
              <p:ext uri="{D42A27DB-BD31-4B8C-83A1-F6EECF244321}">
                <p14:modId xmlns:p14="http://schemas.microsoft.com/office/powerpoint/2010/main" val="3855609303"/>
              </p:ext>
            </p:extLst>
          </p:nvPr>
        </p:nvGraphicFramePr>
        <p:xfrm>
          <a:off x="400111" y="44624"/>
          <a:ext cx="8712320" cy="6768753"/>
        </p:xfrm>
        <a:graphic>
          <a:graphicData uri="http://schemas.openxmlformats.org/drawingml/2006/table">
            <a:tbl>
              <a:tblPr firstRow="1" bandRow="1">
                <a:tableStyleId>{5C22544A-7EE6-4342-B048-85BDC9FD1C3A}</a:tableStyleId>
              </a:tblPr>
              <a:tblGrid>
                <a:gridCol w="2178080">
                  <a:extLst>
                    <a:ext uri="{9D8B030D-6E8A-4147-A177-3AD203B41FA5}">
                      <a16:colId xmlns:a16="http://schemas.microsoft.com/office/drawing/2014/main" val="3993502878"/>
                    </a:ext>
                  </a:extLst>
                </a:gridCol>
                <a:gridCol w="2178080">
                  <a:extLst>
                    <a:ext uri="{9D8B030D-6E8A-4147-A177-3AD203B41FA5}">
                      <a16:colId xmlns:a16="http://schemas.microsoft.com/office/drawing/2014/main" val="3137353353"/>
                    </a:ext>
                  </a:extLst>
                </a:gridCol>
                <a:gridCol w="2178080">
                  <a:extLst>
                    <a:ext uri="{9D8B030D-6E8A-4147-A177-3AD203B41FA5}">
                      <a16:colId xmlns:a16="http://schemas.microsoft.com/office/drawing/2014/main" val="4216362174"/>
                    </a:ext>
                  </a:extLst>
                </a:gridCol>
                <a:gridCol w="2178080">
                  <a:extLst>
                    <a:ext uri="{9D8B030D-6E8A-4147-A177-3AD203B41FA5}">
                      <a16:colId xmlns:a16="http://schemas.microsoft.com/office/drawing/2014/main" val="1875610040"/>
                    </a:ext>
                  </a:extLst>
                </a:gridCol>
              </a:tblGrid>
              <a:tr h="801873">
                <a:tc gridSpan="2">
                  <a:txBody>
                    <a:bodyPr/>
                    <a:lstStyle/>
                    <a:p>
                      <a:pPr marL="0" indent="0" algn="l">
                        <a:buNone/>
                      </a:pPr>
                      <a:r>
                        <a:rPr lang="en-GB" sz="900" baseline="0" dirty="0"/>
                        <a:t>17. Mametz Wood by Owen Sheers</a:t>
                      </a:r>
                      <a:br>
                        <a:rPr lang="en-GB" sz="900" dirty="0"/>
                      </a:br>
                      <a:r>
                        <a:rPr lang="en-GB" sz="900" i="1" dirty="0"/>
                        <a:t>The one where a mass grave of dead soldiers is unearthed.</a:t>
                      </a:r>
                    </a:p>
                    <a:p>
                      <a:pPr marL="171450" indent="-171450" algn="l">
                        <a:buFont typeface="Wingdings" panose="05000000000000000000" pitchFamily="2" charset="2"/>
                        <a:buChar char="q"/>
                      </a:pPr>
                      <a:r>
                        <a:rPr lang="en-GB" sz="900" i="1" baseline="0" dirty="0"/>
                        <a:t>“the wasted young”</a:t>
                      </a:r>
                    </a:p>
                    <a:p>
                      <a:pPr marL="171450" indent="-171450" algn="l">
                        <a:buFont typeface="Wingdings" panose="05000000000000000000" pitchFamily="2" charset="2"/>
                        <a:buChar char="q"/>
                      </a:pPr>
                      <a:r>
                        <a:rPr lang="en-GB" sz="900" i="1" baseline="0" dirty="0"/>
                        <a:t>“blown and broken bird’s egg of a skull”</a:t>
                      </a:r>
                    </a:p>
                    <a:p>
                      <a:pPr marL="171450" indent="-171450" algn="l">
                        <a:buFont typeface="Wingdings" panose="05000000000000000000" pitchFamily="2" charset="2"/>
                        <a:buChar char="q"/>
                      </a:pPr>
                      <a:r>
                        <a:rPr lang="en-GB" sz="900" i="1" baseline="0" dirty="0"/>
                        <a:t>“a wound working a foreign body to the surface of the skin”</a:t>
                      </a:r>
                    </a:p>
                  </a:txBody>
                  <a:tcPr>
                    <a:solidFill>
                      <a:schemeClr val="accent5">
                        <a:lumMod val="50000"/>
                      </a:schemeClr>
                    </a:solidFill>
                  </a:tcPr>
                </a:tc>
                <a:tc hMerge="1">
                  <a:txBody>
                    <a:bodyPr/>
                    <a:lstStyle/>
                    <a:p>
                      <a:endParaRPr lang="en-GB"/>
                    </a:p>
                  </a:txBody>
                  <a:tcPr/>
                </a:tc>
                <a:tc gridSpan="2">
                  <a:txBody>
                    <a:bodyPr/>
                    <a:lstStyle/>
                    <a:p>
                      <a:r>
                        <a:rPr lang="en-GB" sz="900" baseline="0" dirty="0"/>
                        <a:t>18. Excerpt from The Prelude by William Wordsworth</a:t>
                      </a:r>
                      <a:endParaRPr lang="en-GB" sz="900" dirty="0"/>
                    </a:p>
                    <a:p>
                      <a:r>
                        <a:rPr lang="en-GB" sz="900" i="1" dirty="0"/>
                        <a:t>The one where he remembers ice skating on frozen lake as a child.</a:t>
                      </a:r>
                    </a:p>
                    <a:p>
                      <a:pPr marL="171450" indent="-171450">
                        <a:buFont typeface="Wingdings" panose="05000000000000000000" pitchFamily="2" charset="2"/>
                        <a:buChar char="q"/>
                      </a:pPr>
                      <a:r>
                        <a:rPr lang="en-GB" sz="900" i="1" dirty="0"/>
                        <a:t>“It was a time of rapture”</a:t>
                      </a:r>
                    </a:p>
                    <a:p>
                      <a:pPr marL="171450" indent="-171450">
                        <a:buFont typeface="Wingdings" panose="05000000000000000000" pitchFamily="2" charset="2"/>
                        <a:buChar char="q"/>
                      </a:pPr>
                      <a:r>
                        <a:rPr lang="en-GB" sz="900" i="1" dirty="0"/>
                        <a:t>“through the darkness and cold we flew”</a:t>
                      </a:r>
                    </a:p>
                    <a:p>
                      <a:pPr marL="171450" indent="-171450">
                        <a:buFont typeface="Wingdings" panose="05000000000000000000" pitchFamily="2" charset="2"/>
                        <a:buChar char="q"/>
                      </a:pPr>
                      <a:r>
                        <a:rPr lang="en-GB" sz="900" i="1" dirty="0"/>
                        <a:t>“The orange sky of evening died away.”</a:t>
                      </a:r>
                    </a:p>
                  </a:txBody>
                  <a:tcPr>
                    <a:solidFill>
                      <a:schemeClr val="accent5">
                        <a:lumMod val="50000"/>
                      </a:schemeClr>
                    </a:solidFill>
                  </a:tcPr>
                </a:tc>
                <a:tc hMerge="1">
                  <a:txBody>
                    <a:bodyPr/>
                    <a:lstStyle/>
                    <a:p>
                      <a:endParaRPr lang="en-GB"/>
                    </a:p>
                  </a:txBody>
                  <a:tcPr/>
                </a:tc>
                <a:extLst>
                  <a:ext uri="{0D108BD9-81ED-4DB2-BD59-A6C34878D82A}">
                    <a16:rowId xmlns:a16="http://schemas.microsoft.com/office/drawing/2014/main" val="2292940725"/>
                  </a:ext>
                </a:extLst>
              </a:tr>
              <a:tr h="1171364">
                <a:tc gridSpan="2">
                  <a:txBody>
                    <a:bodyPr/>
                    <a:lstStyle/>
                    <a:p>
                      <a:r>
                        <a:rPr lang="en-GB" sz="900" b="1" u="sng" dirty="0"/>
                        <a:t>Content</a:t>
                      </a:r>
                      <a:r>
                        <a:rPr lang="en-GB" sz="850" b="1" u="sng" dirty="0"/>
                        <a:t>:</a:t>
                      </a:r>
                      <a:r>
                        <a:rPr lang="en-GB" sz="850" b="1" u="none" dirty="0"/>
                        <a:t> </a:t>
                      </a:r>
                      <a:r>
                        <a:rPr lang="en-GB" sz="850" b="0" u="none" dirty="0"/>
                        <a:t>The persona in the poem describes that how even now the farmers in France are still finding the remains of soldiers who died on the battlefields of the </a:t>
                      </a:r>
                      <a:r>
                        <a:rPr lang="en-GB" sz="850" b="1" u="none" dirty="0"/>
                        <a:t>First World War </a:t>
                      </a:r>
                      <a:r>
                        <a:rPr lang="en-GB" sz="850" b="0" u="none" dirty="0"/>
                        <a:t>in the earth as they plough. The remains seem to be near a place called </a:t>
                      </a:r>
                      <a:r>
                        <a:rPr lang="en-GB" sz="850" b="1" u="none" dirty="0"/>
                        <a:t>Mametz Wood </a:t>
                      </a:r>
                      <a:r>
                        <a:rPr lang="en-GB" sz="850" b="0" u="none" dirty="0"/>
                        <a:t>where a particularly brutal battle, that cost many lives,  took place. The narrator references how they were commanded to walk into battle and face the devastating machine guns. The poem moves to the present and the discovery of a mass grave of soldiers that has just been discovered and recounts how they are linked arm in arm and how their mouths seem to be open as if they are mid song.</a:t>
                      </a:r>
                      <a:endParaRPr lang="en-GB" sz="850" b="1" u="none" dirty="0"/>
                    </a:p>
                  </a:txBody>
                  <a:tcPr>
                    <a:solidFill>
                      <a:schemeClr val="accent5">
                        <a:lumMod val="20000"/>
                        <a:lumOff val="80000"/>
                      </a:schemeClr>
                    </a:solidFill>
                  </a:tcPr>
                </a:tc>
                <a:tc hMerge="1">
                  <a:txBody>
                    <a:bodyPr/>
                    <a:lstStyle/>
                    <a:p>
                      <a:endParaRPr lang="en-GB"/>
                    </a:p>
                  </a:txBody>
                  <a:tcPr/>
                </a:tc>
                <a:tc gridSpan="2">
                  <a:txBody>
                    <a:bodyPr/>
                    <a:lstStyle/>
                    <a:p>
                      <a:r>
                        <a:rPr lang="en-GB" sz="900" b="1" u="sng" dirty="0"/>
                        <a:t>Content:</a:t>
                      </a:r>
                      <a:r>
                        <a:rPr lang="en-GB" sz="900" b="1" u="none" dirty="0"/>
                        <a:t> </a:t>
                      </a:r>
                      <a:r>
                        <a:rPr lang="en-GB" sz="900" b="0" u="none" dirty="0"/>
                        <a:t>This excerpt, taken from a much  longer poem, is written from the perspective of an adult looking back on his childhood </a:t>
                      </a:r>
                      <a:r>
                        <a:rPr lang="en-GB" sz="900" b="1" u="none" dirty="0"/>
                        <a:t>nostalgically</a:t>
                      </a:r>
                      <a:r>
                        <a:rPr lang="en-GB" sz="900" b="0" u="none" dirty="0"/>
                        <a:t>. They recall a winter’s evening when they were ice-skating on a frozen lake with friends. They are called home, but ignore the summons as they are having so much fun and continue their wild game of chase across the ice. At then end, the narrator reflects on how innocent and connected to nature they were, but as an adult how they have changed and are more strongly aware of the darker and more dangerous aspects of the world and nature as they have matured.</a:t>
                      </a:r>
                      <a:endParaRPr lang="en-GB" sz="900" dirty="0"/>
                    </a:p>
                  </a:txBody>
                  <a:tcPr>
                    <a:solidFill>
                      <a:schemeClr val="accent5">
                        <a:lumMod val="20000"/>
                        <a:lumOff val="80000"/>
                      </a:schemeClr>
                    </a:solidFill>
                  </a:tcPr>
                </a:tc>
                <a:tc hMerge="1">
                  <a:txBody>
                    <a:bodyPr/>
                    <a:lstStyle/>
                    <a:p>
                      <a:endParaRPr lang="en-GB"/>
                    </a:p>
                  </a:txBody>
                  <a:tcPr/>
                </a:tc>
                <a:extLst>
                  <a:ext uri="{0D108BD9-81ED-4DB2-BD59-A6C34878D82A}">
                    <a16:rowId xmlns:a16="http://schemas.microsoft.com/office/drawing/2014/main" val="4031484173"/>
                  </a:ext>
                </a:extLst>
              </a:tr>
              <a:tr h="1171364">
                <a:tc gridSpan="2">
                  <a:txBody>
                    <a:bodyPr/>
                    <a:lstStyle/>
                    <a:p>
                      <a:r>
                        <a:rPr lang="en-GB" sz="900" b="1" u="sng" dirty="0"/>
                        <a:t>Context:</a:t>
                      </a:r>
                      <a:r>
                        <a:rPr lang="en-GB" sz="900" b="1" u="none" dirty="0"/>
                        <a:t>  </a:t>
                      </a:r>
                      <a:r>
                        <a:rPr lang="en-GB" sz="850" i="1" dirty="0">
                          <a:effectLst/>
                        </a:rPr>
                        <a:t>Mametz Wood </a:t>
                      </a:r>
                      <a:r>
                        <a:rPr lang="en-GB" sz="850" dirty="0">
                          <a:effectLst/>
                        </a:rPr>
                        <a:t>was written in 2005 by British poet Owen Sheers. Mametz is a village in Northern France; the woodland nearby was the site of an especially bloody battle during </a:t>
                      </a:r>
                      <a:r>
                        <a:rPr lang="en-GB" sz="850" b="1" dirty="0">
                          <a:effectLst/>
                        </a:rPr>
                        <a:t>World War I</a:t>
                      </a:r>
                      <a:r>
                        <a:rPr lang="en-GB" sz="850" dirty="0">
                          <a:effectLst/>
                        </a:rPr>
                        <a:t>, in which around 4,000 men from the British Army's Welsh Regiment were killed. </a:t>
                      </a:r>
                      <a:r>
                        <a:rPr lang="en-GB" sz="850" dirty="0" err="1">
                          <a:effectLst/>
                        </a:rPr>
                        <a:t>Sheers's</a:t>
                      </a:r>
                      <a:r>
                        <a:rPr lang="en-GB" sz="850" dirty="0">
                          <a:effectLst/>
                        </a:rPr>
                        <a:t> poem is set many years later, and considers the way that, even a century after the conflict, the land around Mametz Wood is still filled with fragments of the dead soldiers' bodies. The poem is thus a consideration of the horrors of war, its lasting effects, the fragility of life, and the time it takes nature to heal from such atrocities. It is a commemorative and </a:t>
                      </a:r>
                      <a:r>
                        <a:rPr lang="en-GB" sz="850" b="1" dirty="0">
                          <a:effectLst/>
                        </a:rPr>
                        <a:t>elegiac</a:t>
                      </a:r>
                      <a:r>
                        <a:rPr lang="en-GB" sz="850" dirty="0">
                          <a:effectLst/>
                        </a:rPr>
                        <a:t> in tone.</a:t>
                      </a:r>
                      <a:endParaRPr lang="en-GB" sz="850" b="0" u="none" dirty="0"/>
                    </a:p>
                  </a:txBody>
                  <a:tcPr/>
                </a:tc>
                <a:tc hMerge="1">
                  <a:txBody>
                    <a:bodyPr/>
                    <a:lstStyle/>
                    <a:p>
                      <a:endParaRPr lang="en-GB"/>
                    </a:p>
                  </a:txBody>
                  <a:tcPr/>
                </a:tc>
                <a:tc gridSpan="2">
                  <a:txBody>
                    <a:bodyPr/>
                    <a:lstStyle/>
                    <a:p>
                      <a:r>
                        <a:rPr lang="en-GB" sz="900" b="1" u="sng" dirty="0"/>
                        <a:t>Context</a:t>
                      </a:r>
                      <a:r>
                        <a:rPr lang="en-GB" sz="900" b="1" dirty="0"/>
                        <a:t>: </a:t>
                      </a:r>
                      <a:r>
                        <a:rPr lang="en-GB" sz="850" b="0" dirty="0"/>
                        <a:t>Wordsworth was an early </a:t>
                      </a:r>
                      <a:r>
                        <a:rPr lang="en-GB" sz="850" b="1" dirty="0"/>
                        <a:t>Romantic </a:t>
                      </a:r>
                      <a:r>
                        <a:rPr lang="en-GB" sz="850" b="0" dirty="0"/>
                        <a:t>poet, who grew up in the idyllic setting of the Lake District, where this poem in set. The excerpt comes from a much longer </a:t>
                      </a:r>
                      <a:r>
                        <a:rPr lang="en-GB" sz="850" b="1" dirty="0"/>
                        <a:t>autobiographica</a:t>
                      </a:r>
                      <a:r>
                        <a:rPr lang="en-GB" sz="850" b="0" dirty="0"/>
                        <a:t>l poem called </a:t>
                      </a:r>
                      <a:r>
                        <a:rPr lang="en-GB" sz="850" b="0" i="1" dirty="0"/>
                        <a:t>The Prelude</a:t>
                      </a:r>
                      <a:r>
                        <a:rPr lang="en-GB" sz="850" b="0" dirty="0"/>
                        <a:t>, in which he describes all the experiences that shaped him to becoming a poet. Wordsworth felt strongly that nature was an important influence in his life – he called it </a:t>
                      </a:r>
                      <a:r>
                        <a:rPr lang="en-GB" sz="850" b="1" dirty="0"/>
                        <a:t>The Great Universal Teacher</a:t>
                      </a:r>
                      <a:r>
                        <a:rPr lang="en-GB" sz="850" b="0" dirty="0"/>
                        <a:t>. Children are presented as having a powerful and natural affinity with nature in their innocence. However, Wordsworth also believed nature had a darker side that inspired awe and wonder – he called this the</a:t>
                      </a:r>
                      <a:r>
                        <a:rPr lang="en-GB" sz="850" b="1" dirty="0"/>
                        <a:t> Sublime </a:t>
                      </a:r>
                      <a:r>
                        <a:rPr lang="en-GB" sz="850" b="0" dirty="0"/>
                        <a:t>– powerful moments of the sublime could open your mind to deeper more philosophical thoughts.</a:t>
                      </a:r>
                    </a:p>
                  </a:txBody>
                  <a:tcPr/>
                </a:tc>
                <a:tc hMerge="1">
                  <a:txBody>
                    <a:bodyPr/>
                    <a:lstStyle/>
                    <a:p>
                      <a:endParaRPr lang="en-GB"/>
                    </a:p>
                  </a:txBody>
                  <a:tcPr/>
                </a:tc>
                <a:extLst>
                  <a:ext uri="{0D108BD9-81ED-4DB2-BD59-A6C34878D82A}">
                    <a16:rowId xmlns:a16="http://schemas.microsoft.com/office/drawing/2014/main" val="4125734243"/>
                  </a:ext>
                </a:extLst>
              </a:tr>
              <a:tr h="1650916">
                <a:tc>
                  <a:txBody>
                    <a:bodyPr/>
                    <a:lstStyle/>
                    <a:p>
                      <a:r>
                        <a:rPr lang="en-GB" sz="900" b="1" u="sng" dirty="0"/>
                        <a:t>Form:</a:t>
                      </a:r>
                      <a:r>
                        <a:rPr lang="en-GB" sz="900" b="1" u="none" dirty="0"/>
                        <a:t> </a:t>
                      </a:r>
                      <a:r>
                        <a:rPr lang="en-GB" sz="900" b="0" u="none" dirty="0"/>
                        <a:t> The poem is written </a:t>
                      </a:r>
                      <a:r>
                        <a:rPr lang="en-GB" sz="900" b="1" u="none" dirty="0"/>
                        <a:t>in tercets </a:t>
                      </a:r>
                      <a:r>
                        <a:rPr lang="en-GB" sz="900" b="0" u="none" dirty="0"/>
                        <a:t>(3 line stanzas) that seem a little less robust than a quatrain, perhaps hinting at the delicate balance between life, death and nature. Sheers chooses to write in </a:t>
                      </a:r>
                      <a:r>
                        <a:rPr lang="en-GB" sz="900" b="1" u="none" dirty="0"/>
                        <a:t>the 3</a:t>
                      </a:r>
                      <a:r>
                        <a:rPr lang="en-GB" sz="900" b="1" u="none" baseline="30000" dirty="0"/>
                        <a:t>rd</a:t>
                      </a:r>
                      <a:r>
                        <a:rPr lang="en-GB" sz="900" b="1" u="none" dirty="0"/>
                        <a:t> person</a:t>
                      </a:r>
                      <a:r>
                        <a:rPr lang="en-GB" sz="900" b="0" u="none" dirty="0"/>
                        <a:t>, which creates a sense of distance and detachment. He uses </a:t>
                      </a:r>
                      <a:r>
                        <a:rPr lang="en-GB" sz="900" b="1" u="none" dirty="0"/>
                        <a:t>enjambment </a:t>
                      </a:r>
                      <a:r>
                        <a:rPr lang="en-GB" sz="900" b="0" u="none" dirty="0"/>
                        <a:t>within and between stanzas, which could reflect the slow unearthing and passing of time as the pieces are dug up. It creates a reflective tone.</a:t>
                      </a:r>
                      <a:endParaRPr lang="en-GB" sz="850" dirty="0"/>
                    </a:p>
                  </a:txBody>
                  <a:tcPr/>
                </a:tc>
                <a:tc>
                  <a:txBody>
                    <a:bodyPr/>
                    <a:lstStyle/>
                    <a:p>
                      <a:r>
                        <a:rPr lang="en-GB" sz="900" b="1" u="sng" dirty="0"/>
                        <a:t>Structure:</a:t>
                      </a:r>
                      <a:r>
                        <a:rPr lang="en-GB" sz="900" b="1" u="none" dirty="0"/>
                        <a:t> </a:t>
                      </a:r>
                      <a:r>
                        <a:rPr lang="en-GB" sz="800" b="0" u="none" dirty="0"/>
                        <a:t>The</a:t>
                      </a:r>
                      <a:r>
                        <a:rPr lang="en-GB" sz="800" b="1" u="none" dirty="0"/>
                        <a:t> first 3 stanzas </a:t>
                      </a:r>
                      <a:r>
                        <a:rPr lang="en-GB" sz="800" b="0" u="none" dirty="0"/>
                        <a:t>focus</a:t>
                      </a:r>
                    </a:p>
                    <a:p>
                      <a:r>
                        <a:rPr lang="en-GB" sz="800" b="0" u="none" dirty="0"/>
                        <a:t> on the “years” after the war and how farmers found the fragile remains of the “wasted young” leading the narrator to reflect on their death at the mercy of  machine guns. The </a:t>
                      </a:r>
                      <a:r>
                        <a:rPr lang="en-GB" sz="800" b="1" u="none" dirty="0"/>
                        <a:t>4</a:t>
                      </a:r>
                      <a:r>
                        <a:rPr lang="en-GB" sz="800" b="1" u="none" baseline="30000" dirty="0"/>
                        <a:t>th</a:t>
                      </a:r>
                      <a:r>
                        <a:rPr lang="en-GB" sz="800" b="1" u="none" dirty="0"/>
                        <a:t> stanza </a:t>
                      </a:r>
                      <a:r>
                        <a:rPr lang="en-GB" sz="800" b="0" u="none" dirty="0"/>
                        <a:t>brings us to the </a:t>
                      </a:r>
                      <a:r>
                        <a:rPr lang="en-GB" sz="800" b="1" u="none" dirty="0"/>
                        <a:t>present day </a:t>
                      </a:r>
                      <a:r>
                        <a:rPr lang="en-GB" sz="800" b="0" u="none" dirty="0"/>
                        <a:t>and how “even now” the earth is still healing from the horror. The </a:t>
                      </a:r>
                      <a:r>
                        <a:rPr lang="en-GB" sz="800" b="1" u="none" dirty="0"/>
                        <a:t>final 3 stanzas are written “this morning</a:t>
                      </a:r>
                      <a:r>
                        <a:rPr lang="en-GB" sz="800" b="0" u="none" dirty="0"/>
                        <a:t>” and create a sense of immediacy around the horrific discovery of a mass grave – a reminder that this war is forever present in our history.</a:t>
                      </a:r>
                      <a:endParaRPr lang="en-GB" sz="800" dirty="0"/>
                    </a:p>
                  </a:txBody>
                  <a:tcPr/>
                </a:tc>
                <a:tc>
                  <a:txBody>
                    <a:bodyPr/>
                    <a:lstStyle/>
                    <a:p>
                      <a:r>
                        <a:rPr lang="en-GB" sz="900" b="1" u="sng" dirty="0"/>
                        <a:t>Form:</a:t>
                      </a:r>
                      <a:r>
                        <a:rPr lang="en-GB" sz="900" b="1" u="none" dirty="0"/>
                        <a:t> </a:t>
                      </a:r>
                      <a:r>
                        <a:rPr lang="en-GB" sz="900" b="0" u="none" dirty="0"/>
                        <a:t>The poem is written in the </a:t>
                      </a:r>
                      <a:r>
                        <a:rPr lang="en-GB" sz="900" b="1" u="none" dirty="0"/>
                        <a:t>first person </a:t>
                      </a:r>
                      <a:r>
                        <a:rPr lang="en-GB" sz="900" b="0" u="none" dirty="0"/>
                        <a:t>and is focused on a specific memory. It is written in </a:t>
                      </a:r>
                      <a:r>
                        <a:rPr lang="en-GB" sz="900" b="1" u="none" dirty="0"/>
                        <a:t>blank verse </a:t>
                      </a:r>
                      <a:r>
                        <a:rPr lang="en-GB" sz="900" b="0" u="none" dirty="0"/>
                        <a:t>and mainly in </a:t>
                      </a:r>
                      <a:r>
                        <a:rPr lang="en-GB" sz="900" b="1" u="none" dirty="0"/>
                        <a:t>iambic pentameter</a:t>
                      </a:r>
                      <a:r>
                        <a:rPr lang="en-GB" sz="900" b="0" u="none" dirty="0"/>
                        <a:t>. This makes it sound natural and unforced as if it is a personal and intimate conversation with the reader. The steady </a:t>
                      </a:r>
                      <a:r>
                        <a:rPr lang="en-GB" sz="900" b="1" u="none" dirty="0"/>
                        <a:t>rhythm</a:t>
                      </a:r>
                      <a:r>
                        <a:rPr lang="en-GB" sz="900" b="0" u="none" dirty="0"/>
                        <a:t> creates the impression that memory is clear and certain, and the </a:t>
                      </a:r>
                      <a:r>
                        <a:rPr lang="en-GB" sz="900" b="1" u="none" dirty="0"/>
                        <a:t>enjambment</a:t>
                      </a:r>
                      <a:r>
                        <a:rPr lang="en-GB" sz="900" b="0" u="none" dirty="0"/>
                        <a:t> creates a spontaneity to the memory  and a sense of joy. </a:t>
                      </a:r>
                      <a:endParaRPr lang="en-GB" sz="850" b="1" u="sng" dirty="0"/>
                    </a:p>
                  </a:txBody>
                  <a:tcPr/>
                </a:tc>
                <a:tc>
                  <a:txBody>
                    <a:bodyPr/>
                    <a:lstStyle/>
                    <a:p>
                      <a:r>
                        <a:rPr lang="en-GB" sz="900" b="1" u="sng" dirty="0"/>
                        <a:t>Structure:</a:t>
                      </a:r>
                      <a:r>
                        <a:rPr lang="en-GB" sz="900" b="1" u="none" dirty="0"/>
                        <a:t> </a:t>
                      </a:r>
                      <a:r>
                        <a:rPr lang="en-GB" sz="800" b="0" u="none" dirty="0"/>
                        <a:t>There are </a:t>
                      </a:r>
                      <a:r>
                        <a:rPr lang="en-GB" sz="800" b="1" u="none" dirty="0"/>
                        <a:t>two main sections </a:t>
                      </a:r>
                      <a:r>
                        <a:rPr lang="en-GB" sz="800" b="0" u="none" dirty="0"/>
                        <a:t>to the excerpt. The main focus is on the memory of ice-skating, which is recalled with vivid and exhilarating detail. The</a:t>
                      </a:r>
                      <a:r>
                        <a:rPr lang="en-GB" sz="800" b="1" u="none" dirty="0"/>
                        <a:t> tone </a:t>
                      </a:r>
                      <a:r>
                        <a:rPr lang="en-GB" sz="800" b="0" u="none" dirty="0"/>
                        <a:t>is carefree and one of wild abandonment and is punctuated with </a:t>
                      </a:r>
                      <a:r>
                        <a:rPr lang="en-GB" sz="800" b="1" u="none" dirty="0"/>
                        <a:t>caesuras and lists </a:t>
                      </a:r>
                      <a:r>
                        <a:rPr lang="en-GB" sz="800" b="0" u="none" dirty="0"/>
                        <a:t>which convey the energetic excitement of the children. </a:t>
                      </a:r>
                      <a:r>
                        <a:rPr lang="en-GB" sz="800" b="1" u="none" dirty="0"/>
                        <a:t>At line 16 </a:t>
                      </a:r>
                      <a:r>
                        <a:rPr lang="en-GB" sz="800" b="0" u="none" dirty="0"/>
                        <a:t>there is a </a:t>
                      </a:r>
                      <a:r>
                        <a:rPr lang="en-GB" sz="800" b="1" u="none" dirty="0" err="1"/>
                        <a:t>volta</a:t>
                      </a:r>
                      <a:r>
                        <a:rPr lang="en-GB" sz="800" b="0" u="none" dirty="0"/>
                        <a:t> or change, where the older voice reflects on nature that as a child went “unnoticed” – this introduces a more serious tone and mature understanding of the more threatening aspects of nature and the world.</a:t>
                      </a:r>
                      <a:endParaRPr lang="en-GB" sz="800" b="1" u="sng" dirty="0"/>
                    </a:p>
                  </a:txBody>
                  <a:tcPr/>
                </a:tc>
                <a:extLst>
                  <a:ext uri="{0D108BD9-81ED-4DB2-BD59-A6C34878D82A}">
                    <a16:rowId xmlns:a16="http://schemas.microsoft.com/office/drawing/2014/main" val="2911155134"/>
                  </a:ext>
                </a:extLst>
              </a:tr>
              <a:tr h="1312870">
                <a:tc gridSpan="2">
                  <a:txBody>
                    <a:bodyPr/>
                    <a:lstStyle/>
                    <a:p>
                      <a:r>
                        <a:rPr lang="en-GB" sz="900" b="1" u="sng" dirty="0"/>
                        <a:t>Language Features:</a:t>
                      </a:r>
                    </a:p>
                    <a:p>
                      <a:pPr marL="171450" indent="-171450">
                        <a:buFont typeface="Arial" panose="020B0604020202020204" pitchFamily="34" charset="0"/>
                        <a:buChar char="•"/>
                      </a:pPr>
                      <a:r>
                        <a:rPr lang="en-GB" sz="900" b="1" u="none" baseline="0" dirty="0"/>
                        <a:t> </a:t>
                      </a:r>
                      <a:r>
                        <a:rPr lang="en-GB" sz="850" b="0" u="none" baseline="0" dirty="0"/>
                        <a:t>The earth </a:t>
                      </a:r>
                      <a:r>
                        <a:rPr lang="en-GB" sz="850" b="1" u="none" baseline="0" dirty="0"/>
                        <a:t>is personified </a:t>
                      </a:r>
                      <a:r>
                        <a:rPr lang="en-GB" sz="850" b="0" u="none" baseline="0" dirty="0"/>
                        <a:t>as a “sentinel” who guards the remains of the soldiers and ensures they do not slip from memory. It is also described as wounded, suggesting how it still needs to heal from the horror of war.</a:t>
                      </a:r>
                    </a:p>
                    <a:p>
                      <a:pPr marL="171450" indent="-171450">
                        <a:buFont typeface="Arial" panose="020B0604020202020204" pitchFamily="34" charset="0"/>
                        <a:buChar char="•"/>
                      </a:pPr>
                      <a:r>
                        <a:rPr lang="en-GB" sz="850" b="1" u="none" baseline="0" dirty="0"/>
                        <a:t>Images of brokenness and fragility </a:t>
                      </a:r>
                      <a:r>
                        <a:rPr lang="en-GB" sz="850" b="0" u="none" baseline="0" dirty="0"/>
                        <a:t>such as the </a:t>
                      </a:r>
                      <a:r>
                        <a:rPr lang="en-GB" sz="850" b="1" u="none" baseline="0" dirty="0"/>
                        <a:t>symbolism</a:t>
                      </a:r>
                      <a:r>
                        <a:rPr lang="en-GB" sz="850" b="0" u="none" baseline="0" dirty="0"/>
                        <a:t> of the “bird’s egg” emphasise the fragility of life but also how war can </a:t>
                      </a:r>
                      <a:r>
                        <a:rPr lang="en-GB" sz="850" b="1" u="none" baseline="0" dirty="0"/>
                        <a:t>dehumanise</a:t>
                      </a:r>
                      <a:r>
                        <a:rPr lang="en-GB" sz="850" b="0" u="none" baseline="0" dirty="0"/>
                        <a:t> those who fight in it.</a:t>
                      </a:r>
                    </a:p>
                    <a:p>
                      <a:pPr marL="171450" indent="-171450">
                        <a:buFont typeface="Arial" panose="020B0604020202020204" pitchFamily="34" charset="0"/>
                        <a:buChar char="•"/>
                      </a:pPr>
                      <a:r>
                        <a:rPr lang="en-GB" sz="850" b="1" u="none" baseline="0" dirty="0"/>
                        <a:t>Graphic imagery </a:t>
                      </a:r>
                      <a:r>
                        <a:rPr lang="en-GB" sz="850" b="0" u="none" baseline="0" dirty="0"/>
                        <a:t>is used to describe the mass grave to suggest the horrific manner of their death, but is contrasted with the </a:t>
                      </a:r>
                      <a:r>
                        <a:rPr lang="en-GB" sz="850" b="1" u="none" baseline="0" dirty="0"/>
                        <a:t>metaphor</a:t>
                      </a:r>
                      <a:r>
                        <a:rPr lang="en-GB" sz="850" b="0" u="none" baseline="0" dirty="0"/>
                        <a:t> of the “mosaic” emphasising their beauty and delicacy.</a:t>
                      </a:r>
                    </a:p>
                  </a:txBody>
                  <a:tcPr>
                    <a:solidFill>
                      <a:schemeClr val="accent5">
                        <a:lumMod val="40000"/>
                        <a:lumOff val="60000"/>
                      </a:schemeClr>
                    </a:solidFill>
                  </a:tcPr>
                </a:tc>
                <a:tc hMerge="1">
                  <a:txBody>
                    <a:bodyPr/>
                    <a:lstStyle/>
                    <a:p>
                      <a:endParaRPr lang="en-GB"/>
                    </a:p>
                  </a:txBody>
                  <a:tcPr/>
                </a:tc>
                <a:tc gridSpan="2">
                  <a:txBody>
                    <a:bodyPr/>
                    <a:lstStyle/>
                    <a:p>
                      <a:r>
                        <a:rPr lang="en-GB" sz="900" b="1" u="sng" dirty="0"/>
                        <a:t>Language Features:</a:t>
                      </a:r>
                    </a:p>
                    <a:p>
                      <a:pPr marL="171450" indent="-171450">
                        <a:buFont typeface="Arial" panose="020B0604020202020204" pitchFamily="34" charset="0"/>
                        <a:buChar char="•"/>
                      </a:pPr>
                      <a:r>
                        <a:rPr lang="en-GB" sz="850" b="0" u="none" dirty="0"/>
                        <a:t>The poet uses powerful </a:t>
                      </a:r>
                      <a:r>
                        <a:rPr lang="en-GB" sz="850" b="1" u="none" dirty="0"/>
                        <a:t>verbs </a:t>
                      </a:r>
                      <a:r>
                        <a:rPr lang="en-GB" sz="850" b="0" u="none" dirty="0"/>
                        <a:t>such as “</a:t>
                      </a:r>
                      <a:r>
                        <a:rPr lang="en-GB" sz="850" b="0" u="none" dirty="0" err="1"/>
                        <a:t>wheel’d</a:t>
                      </a:r>
                      <a:r>
                        <a:rPr lang="en-GB" sz="850" b="0" u="none" dirty="0"/>
                        <a:t>” and “flew” to create the speed and movement of youthful energy that is present in the poem.</a:t>
                      </a:r>
                    </a:p>
                    <a:p>
                      <a:pPr marL="171450" indent="-171450">
                        <a:buFont typeface="Arial" panose="020B0604020202020204" pitchFamily="34" charset="0"/>
                        <a:buChar char="•"/>
                      </a:pPr>
                      <a:r>
                        <a:rPr lang="en-GB" sz="850" b="1" u="none" dirty="0"/>
                        <a:t>Animalistic imagery </a:t>
                      </a:r>
                      <a:r>
                        <a:rPr lang="en-GB" sz="850" b="0" u="none" dirty="0"/>
                        <a:t>is present throughout – the narrator compares himself to a horse and the children to hounds and a hare. This implies their wild and untamed nature and close connection to nature. </a:t>
                      </a:r>
                    </a:p>
                    <a:p>
                      <a:pPr marL="171450" indent="-171450">
                        <a:buFont typeface="Arial" panose="020B0604020202020204" pitchFamily="34" charset="0"/>
                        <a:buChar char="•"/>
                      </a:pPr>
                      <a:r>
                        <a:rPr lang="en-GB" sz="850" b="1" u="none" dirty="0"/>
                        <a:t>Sibilance</a:t>
                      </a:r>
                      <a:r>
                        <a:rPr lang="en-GB" sz="850" b="0" u="none" dirty="0"/>
                        <a:t> (the s sound) is used to recreate the speed and pace of the ice-skating.</a:t>
                      </a:r>
                    </a:p>
                    <a:p>
                      <a:pPr marL="171450" indent="-171450">
                        <a:buFont typeface="Arial" panose="020B0604020202020204" pitchFamily="34" charset="0"/>
                        <a:buChar char="•"/>
                      </a:pPr>
                      <a:r>
                        <a:rPr lang="en-GB" sz="850" b="0" u="none" dirty="0"/>
                        <a:t>Towards the end more </a:t>
                      </a:r>
                      <a:r>
                        <a:rPr lang="en-GB" sz="850" b="1" u="none" dirty="0"/>
                        <a:t>negative </a:t>
                      </a:r>
                      <a:r>
                        <a:rPr lang="en-GB" sz="850" b="0" u="none" dirty="0"/>
                        <a:t>diction such as “melancholy,” “alien” and “died” is introduced which adds a sombre tone to the piece.</a:t>
                      </a:r>
                    </a:p>
                  </a:txBody>
                  <a:tcPr>
                    <a:solidFill>
                      <a:schemeClr val="accent5">
                        <a:lumMod val="40000"/>
                        <a:lumOff val="60000"/>
                      </a:schemeClr>
                    </a:solidFill>
                  </a:tcPr>
                </a:tc>
                <a:tc hMerge="1">
                  <a:txBody>
                    <a:bodyPr/>
                    <a:lstStyle/>
                    <a:p>
                      <a:endParaRPr lang="en-GB"/>
                    </a:p>
                  </a:txBody>
                  <a:tcPr/>
                </a:tc>
                <a:extLst>
                  <a:ext uri="{0D108BD9-81ED-4DB2-BD59-A6C34878D82A}">
                    <a16:rowId xmlns:a16="http://schemas.microsoft.com/office/drawing/2014/main" val="2396377848"/>
                  </a:ext>
                </a:extLst>
              </a:tr>
              <a:tr h="660366">
                <a:tc>
                  <a:txBody>
                    <a:bodyPr/>
                    <a:lstStyle/>
                    <a:p>
                      <a:r>
                        <a:rPr lang="en-GB" sz="900" b="1" u="sng" dirty="0"/>
                        <a:t>Key Themes:</a:t>
                      </a:r>
                    </a:p>
                    <a:p>
                      <a:pPr marL="171450" indent="-171450">
                        <a:buFont typeface="Wingdings" panose="05000000000000000000" pitchFamily="2" charset="2"/>
                        <a:buChar char="q"/>
                      </a:pPr>
                      <a:r>
                        <a:rPr lang="en-GB" sz="900" b="1" u="none" dirty="0"/>
                        <a:t>Attitudes to war/ death and loss</a:t>
                      </a:r>
                    </a:p>
                    <a:p>
                      <a:pPr marL="171450" indent="-171450">
                        <a:buFont typeface="Wingdings" panose="05000000000000000000" pitchFamily="2" charset="2"/>
                        <a:buChar char="q"/>
                      </a:pPr>
                      <a:r>
                        <a:rPr lang="en-GB" sz="900" b="1" u="none" dirty="0"/>
                        <a:t>The passage of time/ the past</a:t>
                      </a:r>
                    </a:p>
                    <a:p>
                      <a:pPr marL="171450" indent="-171450">
                        <a:buFont typeface="Wingdings" panose="05000000000000000000" pitchFamily="2" charset="2"/>
                        <a:buChar char="q"/>
                      </a:pPr>
                      <a:r>
                        <a:rPr lang="en-GB" sz="900" b="1" u="none" dirty="0"/>
                        <a:t>Nature </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900" b="0" u="none" dirty="0"/>
                        <a:t>Dulce/ The Soldier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900" b="0" u="none" dirty="0"/>
                        <a:t>The Manhunt/ A Wife in London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900" b="0" u="none" dirty="0"/>
                        <a:t>To Autumn</a:t>
                      </a:r>
                    </a:p>
                  </a:txBody>
                  <a:tcPr>
                    <a:solidFill>
                      <a:schemeClr val="accent5">
                        <a:lumMod val="60000"/>
                        <a:lumOff val="40000"/>
                      </a:schemeClr>
                    </a:solidFill>
                  </a:tcPr>
                </a:tc>
                <a:tc>
                  <a:txBody>
                    <a:bodyPr/>
                    <a:lstStyle/>
                    <a:p>
                      <a:r>
                        <a:rPr lang="en-GB" sz="900" b="1" u="sng" dirty="0"/>
                        <a:t>Key Themes:</a:t>
                      </a:r>
                    </a:p>
                    <a:p>
                      <a:pPr marL="171450" indent="-171450">
                        <a:buFont typeface="Wingdings" panose="05000000000000000000" pitchFamily="2" charset="2"/>
                        <a:buChar char="q"/>
                      </a:pPr>
                      <a:r>
                        <a:rPr lang="en-GB" sz="900" b="1" u="none" dirty="0"/>
                        <a:t>The passage of time/past</a:t>
                      </a:r>
                    </a:p>
                    <a:p>
                      <a:pPr marL="171450" indent="-171450">
                        <a:buFont typeface="Wingdings" panose="05000000000000000000" pitchFamily="2" charset="2"/>
                        <a:buChar char="q"/>
                      </a:pPr>
                      <a:r>
                        <a:rPr lang="en-GB" sz="900" b="1" u="none" dirty="0"/>
                        <a:t>Innocence v experience</a:t>
                      </a:r>
                    </a:p>
                    <a:p>
                      <a:pPr marL="171450" indent="-171450">
                        <a:buFont typeface="Wingdings" panose="05000000000000000000" pitchFamily="2" charset="2"/>
                        <a:buChar char="q"/>
                      </a:pPr>
                      <a:r>
                        <a:rPr lang="en-GB" sz="900" b="1" u="none" dirty="0"/>
                        <a:t>Nature</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indent="-171450">
                        <a:buFont typeface="Wingdings" panose="05000000000000000000" pitchFamily="2" charset="2"/>
                        <a:buChar char="q"/>
                      </a:pPr>
                      <a:r>
                        <a:rPr lang="en-GB" sz="900" b="0" u="none" dirty="0"/>
                        <a:t>Death of a Naturalist</a:t>
                      </a:r>
                    </a:p>
                    <a:p>
                      <a:pPr marL="171450" indent="-171450">
                        <a:buFont typeface="Wingdings" panose="05000000000000000000" pitchFamily="2" charset="2"/>
                        <a:buChar char="q"/>
                      </a:pPr>
                      <a:r>
                        <a:rPr lang="en-GB" sz="900" b="0" u="none" dirty="0"/>
                        <a:t>To Autumn/ Ozymandias</a:t>
                      </a:r>
                    </a:p>
                    <a:p>
                      <a:pPr marL="171450" indent="-171450">
                        <a:buFont typeface="Wingdings" panose="05000000000000000000" pitchFamily="2" charset="2"/>
                        <a:buChar char="q"/>
                      </a:pPr>
                      <a:r>
                        <a:rPr lang="en-GB" sz="900" b="0" u="none" dirty="0"/>
                        <a:t>Afternoons</a:t>
                      </a:r>
                    </a:p>
                  </a:txBody>
                  <a:tcPr>
                    <a:solidFill>
                      <a:schemeClr val="accent5">
                        <a:lumMod val="60000"/>
                        <a:lumOff val="40000"/>
                      </a:schemeClr>
                    </a:solidFill>
                  </a:tcPr>
                </a:tc>
                <a:extLst>
                  <a:ext uri="{0D108BD9-81ED-4DB2-BD59-A6C34878D82A}">
                    <a16:rowId xmlns:a16="http://schemas.microsoft.com/office/drawing/2014/main" val="3592013475"/>
                  </a:ext>
                </a:extLst>
              </a:tr>
            </a:tbl>
          </a:graphicData>
        </a:graphic>
      </p:graphicFrame>
      <p:pic>
        <p:nvPicPr>
          <p:cNvPr id="4" name="Picture 3">
            <a:extLst>
              <a:ext uri="{FF2B5EF4-FFF2-40B4-BE49-F238E27FC236}">
                <a16:creationId xmlns:a16="http://schemas.microsoft.com/office/drawing/2014/main" id="{18A191C5-952F-4A09-B8E2-A5446D32BA44}"/>
              </a:ext>
            </a:extLst>
          </p:cNvPr>
          <p:cNvPicPr>
            <a:picLocks noChangeAspect="1"/>
          </p:cNvPicPr>
          <p:nvPr/>
        </p:nvPicPr>
        <p:blipFill>
          <a:blip r:embed="rId3"/>
          <a:stretch>
            <a:fillRect/>
          </a:stretch>
        </p:blipFill>
        <p:spPr>
          <a:xfrm>
            <a:off x="3738735" y="125689"/>
            <a:ext cx="901782" cy="608676"/>
          </a:xfrm>
          <a:prstGeom prst="rect">
            <a:avLst/>
          </a:prstGeom>
        </p:spPr>
      </p:pic>
      <p:pic>
        <p:nvPicPr>
          <p:cNvPr id="5" name="Picture 4">
            <a:extLst>
              <a:ext uri="{FF2B5EF4-FFF2-40B4-BE49-F238E27FC236}">
                <a16:creationId xmlns:a16="http://schemas.microsoft.com/office/drawing/2014/main" id="{0E68C9C4-FF1B-4748-9CF1-144A2BD3D2DC}"/>
              </a:ext>
            </a:extLst>
          </p:cNvPr>
          <p:cNvPicPr>
            <a:picLocks noChangeAspect="1"/>
          </p:cNvPicPr>
          <p:nvPr/>
        </p:nvPicPr>
        <p:blipFill>
          <a:blip r:embed="rId4"/>
          <a:stretch>
            <a:fillRect/>
          </a:stretch>
        </p:blipFill>
        <p:spPr>
          <a:xfrm>
            <a:off x="7979141" y="132831"/>
            <a:ext cx="1081683" cy="608676"/>
          </a:xfrm>
          <a:prstGeom prst="rect">
            <a:avLst/>
          </a:prstGeom>
        </p:spPr>
      </p:pic>
      <p:sp>
        <p:nvSpPr>
          <p:cNvPr id="6" name="TextBox 5">
            <a:extLst>
              <a:ext uri="{FF2B5EF4-FFF2-40B4-BE49-F238E27FC236}">
                <a16:creationId xmlns:a16="http://schemas.microsoft.com/office/drawing/2014/main" id="{91BC0E5C-9D5E-43DD-ACAB-DA54415C9801}"/>
              </a:ext>
            </a:extLst>
          </p:cNvPr>
          <p:cNvSpPr txBox="1"/>
          <p:nvPr/>
        </p:nvSpPr>
        <p:spPr>
          <a:xfrm>
            <a:off x="8604448" y="6396335"/>
            <a:ext cx="611560" cy="461665"/>
          </a:xfrm>
          <a:prstGeom prst="rect">
            <a:avLst/>
          </a:prstGeom>
          <a:noFill/>
        </p:spPr>
        <p:txBody>
          <a:bodyPr wrap="square" rtlCol="0">
            <a:spAutoFit/>
          </a:bodyPr>
          <a:lstStyle/>
          <a:p>
            <a:r>
              <a:rPr lang="en-GB" sz="2400" dirty="0"/>
              <a:t>10</a:t>
            </a:r>
          </a:p>
        </p:txBody>
      </p:sp>
    </p:spTree>
    <p:extLst>
      <p:ext uri="{BB962C8B-B14F-4D97-AF65-F5344CB8AC3E}">
        <p14:creationId xmlns:p14="http://schemas.microsoft.com/office/powerpoint/2010/main" val="1082961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FD62A-60C3-46AB-A15E-33E8DE7B9ADD}"/>
              </a:ext>
            </a:extLst>
          </p:cNvPr>
          <p:cNvSpPr/>
          <p:nvPr/>
        </p:nvSpPr>
        <p:spPr>
          <a:xfrm rot="16200000">
            <a:off x="-2312182" y="3148895"/>
            <a:ext cx="5024475" cy="400110"/>
          </a:xfrm>
          <a:prstGeom prst="rect">
            <a:avLst/>
          </a:prstGeom>
          <a:noFill/>
        </p:spPr>
        <p:txBody>
          <a:bodyPr wrap="square" lIns="91440" tIns="45720" rIns="91440" bIns="45720">
            <a:spAutoFit/>
          </a:bodyPr>
          <a:lstStyle/>
          <a:p>
            <a:pPr algn="ctr"/>
            <a:r>
              <a:rPr lang="en-US" sz="20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English</a:t>
            </a:r>
            <a:r>
              <a:rPr lang="en-US" sz="2000"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0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Literature Paper 1: Poetry Anthology</a:t>
            </a:r>
            <a:endPar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TextBox 5">
            <a:extLst>
              <a:ext uri="{FF2B5EF4-FFF2-40B4-BE49-F238E27FC236}">
                <a16:creationId xmlns:a16="http://schemas.microsoft.com/office/drawing/2014/main" id="{188753D1-6968-43C5-9FCE-358CCB773E5F}"/>
              </a:ext>
            </a:extLst>
          </p:cNvPr>
          <p:cNvSpPr txBox="1"/>
          <p:nvPr/>
        </p:nvSpPr>
        <p:spPr>
          <a:xfrm>
            <a:off x="400111" y="0"/>
            <a:ext cx="5051227" cy="307777"/>
          </a:xfrm>
          <a:prstGeom prst="rect">
            <a:avLst/>
          </a:prstGeom>
          <a:noFill/>
        </p:spPr>
        <p:txBody>
          <a:bodyPr wrap="square" rtlCol="0">
            <a:spAutoFit/>
          </a:bodyPr>
          <a:lstStyle/>
          <a:p>
            <a:r>
              <a:rPr lang="en-GB" sz="1400" b="1" dirty="0"/>
              <a:t>3. What the title tells us.</a:t>
            </a:r>
          </a:p>
        </p:txBody>
      </p:sp>
      <p:graphicFrame>
        <p:nvGraphicFramePr>
          <p:cNvPr id="7" name="Table 7">
            <a:extLst>
              <a:ext uri="{FF2B5EF4-FFF2-40B4-BE49-F238E27FC236}">
                <a16:creationId xmlns:a16="http://schemas.microsoft.com/office/drawing/2014/main" id="{A82C0CA2-7A99-4C9D-9A24-291B71E76FCC}"/>
              </a:ext>
            </a:extLst>
          </p:cNvPr>
          <p:cNvGraphicFramePr>
            <a:graphicFrameLocks noGrp="1"/>
          </p:cNvGraphicFramePr>
          <p:nvPr>
            <p:extLst>
              <p:ext uri="{D42A27DB-BD31-4B8C-83A1-F6EECF244321}">
                <p14:modId xmlns:p14="http://schemas.microsoft.com/office/powerpoint/2010/main" val="3087061738"/>
              </p:ext>
            </p:extLst>
          </p:nvPr>
        </p:nvGraphicFramePr>
        <p:xfrm>
          <a:off x="400111" y="273571"/>
          <a:ext cx="8708393" cy="6515849"/>
        </p:xfrm>
        <a:graphic>
          <a:graphicData uri="http://schemas.openxmlformats.org/drawingml/2006/table">
            <a:tbl>
              <a:tblPr firstRow="1" bandRow="1">
                <a:tableStyleId>{5940675A-B579-460E-94D1-54222C63F5DA}</a:tableStyleId>
              </a:tblPr>
              <a:tblGrid>
                <a:gridCol w="643497">
                  <a:extLst>
                    <a:ext uri="{9D8B030D-6E8A-4147-A177-3AD203B41FA5}">
                      <a16:colId xmlns:a16="http://schemas.microsoft.com/office/drawing/2014/main" val="3605223156"/>
                    </a:ext>
                  </a:extLst>
                </a:gridCol>
                <a:gridCol w="3384376">
                  <a:extLst>
                    <a:ext uri="{9D8B030D-6E8A-4147-A177-3AD203B41FA5}">
                      <a16:colId xmlns:a16="http://schemas.microsoft.com/office/drawing/2014/main" val="1356453532"/>
                    </a:ext>
                  </a:extLst>
                </a:gridCol>
                <a:gridCol w="720080">
                  <a:extLst>
                    <a:ext uri="{9D8B030D-6E8A-4147-A177-3AD203B41FA5}">
                      <a16:colId xmlns:a16="http://schemas.microsoft.com/office/drawing/2014/main" val="2788895919"/>
                    </a:ext>
                  </a:extLst>
                </a:gridCol>
                <a:gridCol w="3960440">
                  <a:extLst>
                    <a:ext uri="{9D8B030D-6E8A-4147-A177-3AD203B41FA5}">
                      <a16:colId xmlns:a16="http://schemas.microsoft.com/office/drawing/2014/main" val="619977976"/>
                    </a:ext>
                  </a:extLst>
                </a:gridCol>
              </a:tblGrid>
              <a:tr h="216024">
                <a:tc>
                  <a:txBody>
                    <a:bodyPr/>
                    <a:lstStyle/>
                    <a:p>
                      <a:r>
                        <a:rPr lang="en-GB" sz="1000" b="1" dirty="0">
                          <a:solidFill>
                            <a:schemeClr val="bg1"/>
                          </a:solidFill>
                        </a:rPr>
                        <a:t>Title</a:t>
                      </a:r>
                    </a:p>
                  </a:txBody>
                  <a:tcPr>
                    <a:solidFill>
                      <a:schemeClr val="accent1">
                        <a:lumMod val="75000"/>
                      </a:schemeClr>
                    </a:solidFill>
                  </a:tcPr>
                </a:tc>
                <a:tc>
                  <a:txBody>
                    <a:bodyPr/>
                    <a:lstStyle/>
                    <a:p>
                      <a:r>
                        <a:rPr lang="en-GB" sz="1000" b="1" dirty="0"/>
                        <a:t>Explanation</a:t>
                      </a:r>
                    </a:p>
                  </a:txBody>
                  <a:tcPr>
                    <a:solidFill>
                      <a:schemeClr val="accent1">
                        <a:lumMod val="60000"/>
                        <a:lumOff val="40000"/>
                      </a:schemeClr>
                    </a:solidFill>
                  </a:tcPr>
                </a:tc>
                <a:tc>
                  <a:txBody>
                    <a:bodyPr/>
                    <a:lstStyle/>
                    <a:p>
                      <a:r>
                        <a:rPr lang="en-GB" sz="1000" b="1" dirty="0">
                          <a:solidFill>
                            <a:schemeClr val="bg1"/>
                          </a:solidFill>
                        </a:rPr>
                        <a:t>Title</a:t>
                      </a:r>
                    </a:p>
                  </a:txBody>
                  <a:tcPr>
                    <a:solidFill>
                      <a:schemeClr val="accent1">
                        <a:lumMod val="75000"/>
                      </a:schemeClr>
                    </a:solidFill>
                  </a:tcPr>
                </a:tc>
                <a:tc>
                  <a:txBody>
                    <a:bodyPr/>
                    <a:lstStyle/>
                    <a:p>
                      <a:r>
                        <a:rPr lang="en-GB" sz="1000" b="1" dirty="0"/>
                        <a:t>Explanation</a:t>
                      </a:r>
                    </a:p>
                  </a:txBody>
                  <a:tcPr>
                    <a:solidFill>
                      <a:schemeClr val="accent1">
                        <a:lumMod val="60000"/>
                        <a:lumOff val="40000"/>
                      </a:schemeClr>
                    </a:solidFill>
                  </a:tcPr>
                </a:tc>
                <a:extLst>
                  <a:ext uri="{0D108BD9-81ED-4DB2-BD59-A6C34878D82A}">
                    <a16:rowId xmlns:a16="http://schemas.microsoft.com/office/drawing/2014/main" val="2449352970"/>
                  </a:ext>
                </a:extLst>
              </a:tr>
              <a:tr h="686549">
                <a:tc>
                  <a:txBody>
                    <a:bodyPr/>
                    <a:lstStyle/>
                    <a:p>
                      <a:r>
                        <a:rPr lang="en-GB" sz="900" b="1" dirty="0">
                          <a:solidFill>
                            <a:schemeClr val="bg1"/>
                          </a:solidFill>
                        </a:rPr>
                        <a:t>1. The Manhunt</a:t>
                      </a:r>
                    </a:p>
                  </a:txBody>
                  <a:tcPr>
                    <a:solidFill>
                      <a:schemeClr val="accent1">
                        <a:lumMod val="75000"/>
                      </a:schemeClr>
                    </a:solidFill>
                  </a:tcPr>
                </a:tc>
                <a:tc>
                  <a:txBody>
                    <a:bodyPr/>
                    <a:lstStyle/>
                    <a:p>
                      <a:r>
                        <a:rPr lang="en-GB" sz="850" dirty="0"/>
                        <a:t>The title is a pun or play on words. A manhunt is an organised search for a criminal. In this case, it’s the wife’s search for the man she knew and her relentless, yet tender, exploration of his inner trauma that leads to a new understanding of him.</a:t>
                      </a:r>
                    </a:p>
                  </a:txBody>
                  <a:tcPr>
                    <a:solidFill>
                      <a:schemeClr val="accent5">
                        <a:lumMod val="20000"/>
                        <a:lumOff val="80000"/>
                      </a:schemeClr>
                    </a:solidFill>
                  </a:tcPr>
                </a:tc>
                <a:tc>
                  <a:txBody>
                    <a:bodyPr/>
                    <a:lstStyle/>
                    <a:p>
                      <a:r>
                        <a:rPr lang="en-GB" sz="900" b="1" dirty="0">
                          <a:solidFill>
                            <a:schemeClr val="bg1"/>
                          </a:solidFill>
                        </a:rPr>
                        <a:t>10. A Wife in London</a:t>
                      </a:r>
                    </a:p>
                  </a:txBody>
                  <a:tcPr>
                    <a:solidFill>
                      <a:schemeClr val="accent1">
                        <a:lumMod val="75000"/>
                      </a:schemeClr>
                    </a:solidFill>
                  </a:tcPr>
                </a:tc>
                <a:tc>
                  <a:txBody>
                    <a:bodyPr/>
                    <a:lstStyle/>
                    <a:p>
                      <a:r>
                        <a:rPr lang="en-GB" sz="850" dirty="0"/>
                        <a:t>The most important word here is the indefinite article “A” – this could be any wife in London at the time. It emphasises the universality of this experience for women, who were alone and separated from their husbands who were thousands of miles away at war. In this poem, the impact of war on women left behind is central. </a:t>
                      </a:r>
                    </a:p>
                  </a:txBody>
                  <a:tcPr>
                    <a:solidFill>
                      <a:schemeClr val="accent5">
                        <a:lumMod val="20000"/>
                        <a:lumOff val="80000"/>
                      </a:schemeClr>
                    </a:solidFill>
                  </a:tcPr>
                </a:tc>
                <a:extLst>
                  <a:ext uri="{0D108BD9-81ED-4DB2-BD59-A6C34878D82A}">
                    <a16:rowId xmlns:a16="http://schemas.microsoft.com/office/drawing/2014/main" val="1809837169"/>
                  </a:ext>
                </a:extLst>
              </a:tr>
              <a:tr h="648072">
                <a:tc>
                  <a:txBody>
                    <a:bodyPr/>
                    <a:lstStyle/>
                    <a:p>
                      <a:r>
                        <a:rPr lang="en-GB" sz="900" b="1" dirty="0">
                          <a:solidFill>
                            <a:schemeClr val="bg1"/>
                          </a:solidFill>
                        </a:rPr>
                        <a:t>2. Sonnet 43 – </a:t>
                      </a:r>
                      <a:r>
                        <a:rPr lang="en-GB" sz="900" b="1" i="1" dirty="0">
                          <a:solidFill>
                            <a:schemeClr val="bg1"/>
                          </a:solidFill>
                        </a:rPr>
                        <a:t>How Do I Love Thee?</a:t>
                      </a:r>
                      <a:endParaRPr lang="en-GB" sz="900" b="1" dirty="0">
                        <a:solidFill>
                          <a:schemeClr val="bg1"/>
                        </a:solidFill>
                      </a:endParaRPr>
                    </a:p>
                  </a:txBody>
                  <a:tcPr>
                    <a:solidFill>
                      <a:schemeClr val="accent1">
                        <a:lumMod val="75000"/>
                      </a:schemeClr>
                    </a:solidFill>
                  </a:tcPr>
                </a:tc>
                <a:tc>
                  <a:txBody>
                    <a:bodyPr/>
                    <a:lstStyle/>
                    <a:p>
                      <a:r>
                        <a:rPr lang="en-GB" sz="850" dirty="0"/>
                        <a:t>A simple title – the fact that it’s number 43 shows the depth of her feeling for her husband. The use of the word “how” is important because she’s not asking why she loves him. Her love for him is uncontested, she is more concerned with exploring the power and nature of their bond rather than questioning it.</a:t>
                      </a:r>
                    </a:p>
                  </a:txBody>
                  <a:tcPr>
                    <a:solidFill>
                      <a:schemeClr val="accent5">
                        <a:lumMod val="20000"/>
                        <a:lumOff val="80000"/>
                      </a:schemeClr>
                    </a:solidFill>
                  </a:tcPr>
                </a:tc>
                <a:tc>
                  <a:txBody>
                    <a:bodyPr/>
                    <a:lstStyle/>
                    <a:p>
                      <a:r>
                        <a:rPr lang="en-GB" sz="900" b="1" dirty="0">
                          <a:solidFill>
                            <a:schemeClr val="bg1"/>
                          </a:solidFill>
                        </a:rPr>
                        <a:t>11. Death of a Naturalist</a:t>
                      </a:r>
                    </a:p>
                  </a:txBody>
                  <a:tcPr>
                    <a:solidFill>
                      <a:schemeClr val="accent1">
                        <a:lumMod val="75000"/>
                      </a:schemeClr>
                    </a:solidFill>
                  </a:tcPr>
                </a:tc>
                <a:tc>
                  <a:txBody>
                    <a:bodyPr/>
                    <a:lstStyle/>
                    <a:p>
                      <a:r>
                        <a:rPr lang="en-GB" sz="850" dirty="0"/>
                        <a:t>The title seems really dramatic – we expect a death or some kind of murder. But it’s a lot less gruesome than this. The “naturalist” of the title is the innocent or natural child who blithely collects frogspawn. As he becomes more aware of the world and matures into adolescence, this innocence dies and is replaced by tainted experience. </a:t>
                      </a:r>
                    </a:p>
                  </a:txBody>
                  <a:tcPr>
                    <a:solidFill>
                      <a:schemeClr val="accent5">
                        <a:lumMod val="20000"/>
                        <a:lumOff val="80000"/>
                      </a:schemeClr>
                    </a:solidFill>
                  </a:tcPr>
                </a:tc>
                <a:extLst>
                  <a:ext uri="{0D108BD9-81ED-4DB2-BD59-A6C34878D82A}">
                    <a16:rowId xmlns:a16="http://schemas.microsoft.com/office/drawing/2014/main" val="3532976096"/>
                  </a:ext>
                </a:extLst>
              </a:tr>
              <a:tr h="398151">
                <a:tc>
                  <a:txBody>
                    <a:bodyPr/>
                    <a:lstStyle/>
                    <a:p>
                      <a:r>
                        <a:rPr lang="en-GB" sz="900" b="1" dirty="0">
                          <a:solidFill>
                            <a:schemeClr val="bg1"/>
                          </a:solidFill>
                        </a:rPr>
                        <a:t>3. London</a:t>
                      </a:r>
                    </a:p>
                  </a:txBody>
                  <a:tcPr>
                    <a:solidFill>
                      <a:schemeClr val="accent1">
                        <a:lumMod val="75000"/>
                      </a:schemeClr>
                    </a:solidFill>
                  </a:tcPr>
                </a:tc>
                <a:tc>
                  <a:txBody>
                    <a:bodyPr/>
                    <a:lstStyle/>
                    <a:p>
                      <a:r>
                        <a:rPr lang="en-GB" sz="850" dirty="0"/>
                        <a:t>London is the central character of the poem. The capital symbolises modernity and the material heart of the nation. In this poem, it is representative of all that is wrong with mankind – greed, prostitution, corruption and enslavement to commerce.</a:t>
                      </a:r>
                    </a:p>
                  </a:txBody>
                  <a:tcPr>
                    <a:solidFill>
                      <a:schemeClr val="accent5">
                        <a:lumMod val="20000"/>
                        <a:lumOff val="80000"/>
                      </a:schemeClr>
                    </a:solidFill>
                  </a:tcPr>
                </a:tc>
                <a:tc>
                  <a:txBody>
                    <a:bodyPr/>
                    <a:lstStyle/>
                    <a:p>
                      <a:r>
                        <a:rPr lang="en-GB" sz="900" b="1" dirty="0">
                          <a:solidFill>
                            <a:schemeClr val="bg1"/>
                          </a:solidFill>
                        </a:rPr>
                        <a:t>12. Hawk Roosting</a:t>
                      </a:r>
                    </a:p>
                  </a:txBody>
                  <a:tcPr>
                    <a:solidFill>
                      <a:schemeClr val="accent1">
                        <a:lumMod val="75000"/>
                      </a:schemeClr>
                    </a:solidFill>
                  </a:tcPr>
                </a:tc>
                <a:tc>
                  <a:txBody>
                    <a:bodyPr/>
                    <a:lstStyle/>
                    <a:p>
                      <a:r>
                        <a:rPr lang="en-GB" sz="850" dirty="0"/>
                        <a:t>The title can be read literally or metaphorically. Perhaps it is just a bird of prey viewing its territory, confident of its power. However, metaphorically a hawk is  someone who favours war and aggression, therefore it could represent a dictator. The fact that they are “roosting” suggests that they are relaxed and unconflicted about their violent actions. The feel unassailable and omnipotent. </a:t>
                      </a:r>
                    </a:p>
                  </a:txBody>
                  <a:tcPr>
                    <a:solidFill>
                      <a:schemeClr val="accent5">
                        <a:lumMod val="20000"/>
                        <a:lumOff val="80000"/>
                      </a:schemeClr>
                    </a:solidFill>
                  </a:tcPr>
                </a:tc>
                <a:extLst>
                  <a:ext uri="{0D108BD9-81ED-4DB2-BD59-A6C34878D82A}">
                    <a16:rowId xmlns:a16="http://schemas.microsoft.com/office/drawing/2014/main" val="670930410"/>
                  </a:ext>
                </a:extLst>
              </a:tr>
              <a:tr h="398151">
                <a:tc>
                  <a:txBody>
                    <a:bodyPr/>
                    <a:lstStyle/>
                    <a:p>
                      <a:r>
                        <a:rPr lang="en-GB" sz="900" b="1" dirty="0">
                          <a:solidFill>
                            <a:schemeClr val="bg1"/>
                          </a:solidFill>
                        </a:rPr>
                        <a:t>4. The Soldier </a:t>
                      </a:r>
                    </a:p>
                  </a:txBody>
                  <a:tcPr>
                    <a:solidFill>
                      <a:schemeClr val="accent1">
                        <a:lumMod val="75000"/>
                      </a:schemeClr>
                    </a:solidFill>
                  </a:tcPr>
                </a:tc>
                <a:tc>
                  <a:txBody>
                    <a:bodyPr/>
                    <a:lstStyle/>
                    <a:p>
                      <a:r>
                        <a:rPr lang="en-GB" sz="850" dirty="0"/>
                        <a:t>The title mythologises the common soldier, making him seen heroic and symbolic of bravery and  valour. He epitomises the common man, who gave his life willingly for his country. The use of the definite article “the” stresses the central  importance of the average soldier in war and is used to inspire personal patriotism.</a:t>
                      </a:r>
                    </a:p>
                  </a:txBody>
                  <a:tcPr>
                    <a:solidFill>
                      <a:schemeClr val="accent5">
                        <a:lumMod val="20000"/>
                        <a:lumOff val="80000"/>
                      </a:schemeClr>
                    </a:solidFill>
                  </a:tcPr>
                </a:tc>
                <a:tc>
                  <a:txBody>
                    <a:bodyPr/>
                    <a:lstStyle/>
                    <a:p>
                      <a:r>
                        <a:rPr lang="en-GB" sz="900" b="1" dirty="0">
                          <a:solidFill>
                            <a:schemeClr val="bg1"/>
                          </a:solidFill>
                        </a:rPr>
                        <a:t>13. To Autumn</a:t>
                      </a:r>
                    </a:p>
                  </a:txBody>
                  <a:tcPr>
                    <a:solidFill>
                      <a:schemeClr val="accent1">
                        <a:lumMod val="75000"/>
                      </a:schemeClr>
                    </a:solidFill>
                  </a:tcPr>
                </a:tc>
                <a:tc>
                  <a:txBody>
                    <a:bodyPr/>
                    <a:lstStyle/>
                    <a:p>
                      <a:r>
                        <a:rPr lang="en-GB" sz="850" dirty="0"/>
                        <a:t>The is a poem written directly “to” the season, revealing Keats admiration of it. “Autumn” also represents maturity before the point of death, so the title is symbolic of Keats own awareness that his life has reached fruition and death is not in the too distant future. </a:t>
                      </a:r>
                    </a:p>
                  </a:txBody>
                  <a:tcPr>
                    <a:solidFill>
                      <a:schemeClr val="accent5">
                        <a:lumMod val="20000"/>
                        <a:lumOff val="80000"/>
                      </a:schemeClr>
                    </a:solidFill>
                  </a:tcPr>
                </a:tc>
                <a:extLst>
                  <a:ext uri="{0D108BD9-81ED-4DB2-BD59-A6C34878D82A}">
                    <a16:rowId xmlns:a16="http://schemas.microsoft.com/office/drawing/2014/main" val="2724167004"/>
                  </a:ext>
                </a:extLst>
              </a:tr>
              <a:tr h="398151">
                <a:tc>
                  <a:txBody>
                    <a:bodyPr/>
                    <a:lstStyle/>
                    <a:p>
                      <a:r>
                        <a:rPr lang="en-GB" sz="900" b="1" dirty="0">
                          <a:solidFill>
                            <a:schemeClr val="bg1"/>
                          </a:solidFill>
                        </a:rPr>
                        <a:t>5. She Walks in Beauty</a:t>
                      </a:r>
                    </a:p>
                  </a:txBody>
                  <a:tcPr>
                    <a:solidFill>
                      <a:schemeClr val="accent1">
                        <a:lumMod val="75000"/>
                      </a:schemeClr>
                    </a:solidFill>
                  </a:tcPr>
                </a:tc>
                <a:tc>
                  <a:txBody>
                    <a:bodyPr/>
                    <a:lstStyle/>
                    <a:p>
                      <a:r>
                        <a:rPr lang="en-GB" sz="850" dirty="0"/>
                        <a:t>The main character is nameless and therefore we could argue that she is objectified and subject to the male gaze rather than being a real presentation of a woman. The emphasis on “beauty” could imply that the narrator purely judges her on her outward appearance rather than really understanding  her inner life. </a:t>
                      </a:r>
                    </a:p>
                  </a:txBody>
                  <a:tcPr>
                    <a:solidFill>
                      <a:schemeClr val="accent5">
                        <a:lumMod val="20000"/>
                        <a:lumOff val="80000"/>
                      </a:schemeClr>
                    </a:solidFill>
                  </a:tcPr>
                </a:tc>
                <a:tc>
                  <a:txBody>
                    <a:bodyPr/>
                    <a:lstStyle/>
                    <a:p>
                      <a:r>
                        <a:rPr lang="en-GB" sz="900" b="1" dirty="0">
                          <a:solidFill>
                            <a:schemeClr val="bg1"/>
                          </a:solidFill>
                        </a:rPr>
                        <a:t>14. </a:t>
                      </a:r>
                      <a:r>
                        <a:rPr lang="en-GB" sz="850" b="1" dirty="0">
                          <a:solidFill>
                            <a:schemeClr val="bg1"/>
                          </a:solidFill>
                        </a:rPr>
                        <a:t>Afternoons</a:t>
                      </a:r>
                    </a:p>
                  </a:txBody>
                  <a:tcPr>
                    <a:solidFill>
                      <a:schemeClr val="accent1">
                        <a:lumMod val="75000"/>
                      </a:schemeClr>
                    </a:solidFill>
                  </a:tcPr>
                </a:tc>
                <a:tc>
                  <a:txBody>
                    <a:bodyPr/>
                    <a:lstStyle/>
                    <a:p>
                      <a:r>
                        <a:rPr lang="en-GB" sz="850" dirty="0"/>
                        <a:t>The fact that it is afternoon creates a sense of melancholy and of time passing in this poem. The women are no longer children at the dawn of their life, and their midday, noon or prime has passed. They are thickening with age. You get the impression that their best days are behind them and it’s all downhill from here.</a:t>
                      </a:r>
                    </a:p>
                  </a:txBody>
                  <a:tcPr>
                    <a:solidFill>
                      <a:schemeClr val="accent5">
                        <a:lumMod val="20000"/>
                        <a:lumOff val="80000"/>
                      </a:schemeClr>
                    </a:solidFill>
                  </a:tcPr>
                </a:tc>
                <a:extLst>
                  <a:ext uri="{0D108BD9-81ED-4DB2-BD59-A6C34878D82A}">
                    <a16:rowId xmlns:a16="http://schemas.microsoft.com/office/drawing/2014/main" val="810999614"/>
                  </a:ext>
                </a:extLst>
              </a:tr>
              <a:tr h="398151">
                <a:tc>
                  <a:txBody>
                    <a:bodyPr/>
                    <a:lstStyle/>
                    <a:p>
                      <a:r>
                        <a:rPr lang="en-GB" sz="900" b="1" dirty="0">
                          <a:solidFill>
                            <a:schemeClr val="bg1"/>
                          </a:solidFill>
                        </a:rPr>
                        <a:t>6. Living Space</a:t>
                      </a:r>
                    </a:p>
                  </a:txBody>
                  <a:tcPr>
                    <a:solidFill>
                      <a:schemeClr val="accent1">
                        <a:lumMod val="75000"/>
                      </a:schemeClr>
                    </a:solidFill>
                  </a:tcPr>
                </a:tc>
                <a:tc>
                  <a:txBody>
                    <a:bodyPr/>
                    <a:lstStyle/>
                    <a:p>
                      <a:r>
                        <a:rPr lang="en-GB" sz="850" dirty="0"/>
                        <a:t>At first, the title seems impersonal – a living space is not really a home. But if you read the word “living” as an adjective, you begin to understand that this tiny space,  where life shouldn’t really exist, is alive with life and faith. A place to grow and thrive in like the egg.</a:t>
                      </a:r>
                    </a:p>
                  </a:txBody>
                  <a:tcPr>
                    <a:solidFill>
                      <a:schemeClr val="accent5">
                        <a:lumMod val="20000"/>
                        <a:lumOff val="80000"/>
                      </a:schemeClr>
                    </a:solidFill>
                  </a:tcPr>
                </a:tc>
                <a:tc>
                  <a:txBody>
                    <a:bodyPr/>
                    <a:lstStyle/>
                    <a:p>
                      <a:r>
                        <a:rPr lang="en-GB" sz="900" b="1" dirty="0">
                          <a:solidFill>
                            <a:schemeClr val="bg1"/>
                          </a:solidFill>
                        </a:rPr>
                        <a:t>15. Dulce et Decorum Est</a:t>
                      </a:r>
                    </a:p>
                  </a:txBody>
                  <a:tcPr>
                    <a:solidFill>
                      <a:schemeClr val="accent1">
                        <a:lumMod val="75000"/>
                      </a:schemeClr>
                    </a:solidFill>
                  </a:tcPr>
                </a:tc>
                <a:tc>
                  <a:txBody>
                    <a:bodyPr/>
                    <a:lstStyle/>
                    <a:p>
                      <a:r>
                        <a:rPr lang="en-GB" sz="850" dirty="0"/>
                        <a:t>A Latin phrase  meaning that it is “sweet and fitting to die for your country,” that was used to inspire patriotism. It is used ironically by Owen and challenged as a “lie” used to  manipulate young soldiers into believing death in battle was glorious. </a:t>
                      </a:r>
                      <a:r>
                        <a:rPr lang="en-GB" sz="850"/>
                        <a:t>Therefore, </a:t>
                      </a:r>
                      <a:r>
                        <a:rPr lang="en-GB" sz="850" dirty="0"/>
                        <a:t>the title </a:t>
                      </a:r>
                      <a:r>
                        <a:rPr lang="en-GB" sz="850"/>
                        <a:t>is undermined  </a:t>
                      </a:r>
                      <a:r>
                        <a:rPr lang="en-GB" sz="850" dirty="0"/>
                        <a:t>by the graphic horror </a:t>
                      </a:r>
                      <a:r>
                        <a:rPr lang="en-GB" sz="850"/>
                        <a:t>of the poem.</a:t>
                      </a:r>
                      <a:endParaRPr lang="en-GB" sz="850" dirty="0"/>
                    </a:p>
                  </a:txBody>
                  <a:tcPr>
                    <a:solidFill>
                      <a:schemeClr val="accent5">
                        <a:lumMod val="20000"/>
                        <a:lumOff val="80000"/>
                      </a:schemeClr>
                    </a:solidFill>
                  </a:tcPr>
                </a:tc>
                <a:extLst>
                  <a:ext uri="{0D108BD9-81ED-4DB2-BD59-A6C34878D82A}">
                    <a16:rowId xmlns:a16="http://schemas.microsoft.com/office/drawing/2014/main" val="3041394843"/>
                  </a:ext>
                </a:extLst>
              </a:tr>
              <a:tr h="425422">
                <a:tc>
                  <a:txBody>
                    <a:bodyPr/>
                    <a:lstStyle/>
                    <a:p>
                      <a:r>
                        <a:rPr lang="en-GB" sz="900" b="1" dirty="0">
                          <a:solidFill>
                            <a:schemeClr val="bg1"/>
                          </a:solidFill>
                        </a:rPr>
                        <a:t>7. As Imperceptibly as Grief</a:t>
                      </a:r>
                    </a:p>
                  </a:txBody>
                  <a:tcPr>
                    <a:solidFill>
                      <a:schemeClr val="accent1">
                        <a:lumMod val="75000"/>
                      </a:schemeClr>
                    </a:solidFill>
                  </a:tcPr>
                </a:tc>
                <a:tc>
                  <a:txBody>
                    <a:bodyPr/>
                    <a:lstStyle/>
                    <a:p>
                      <a:r>
                        <a:rPr lang="en-GB" sz="850" dirty="0"/>
                        <a:t>Dickinson didn’t really give titles to her poems, so this title is a best guess. “Imperceptibly” suggests that the loss of summer can go unnoticed but this is juxtaposed with “grief” – a deeply felt emotion – suggesting that it can be a quietly painful process.</a:t>
                      </a:r>
                    </a:p>
                  </a:txBody>
                  <a:tcPr>
                    <a:solidFill>
                      <a:schemeClr val="accent5">
                        <a:lumMod val="20000"/>
                        <a:lumOff val="80000"/>
                      </a:schemeClr>
                    </a:solidFill>
                  </a:tcPr>
                </a:tc>
                <a:tc>
                  <a:txBody>
                    <a:bodyPr/>
                    <a:lstStyle/>
                    <a:p>
                      <a:r>
                        <a:rPr lang="en-GB" sz="850" b="1" dirty="0">
                          <a:solidFill>
                            <a:schemeClr val="bg1"/>
                          </a:solidFill>
                        </a:rPr>
                        <a:t>16. </a:t>
                      </a:r>
                      <a:r>
                        <a:rPr lang="en-GB" sz="800" b="1" dirty="0">
                          <a:solidFill>
                            <a:schemeClr val="bg1"/>
                          </a:solidFill>
                        </a:rPr>
                        <a:t>Ozymandias</a:t>
                      </a:r>
                    </a:p>
                  </a:txBody>
                  <a:tcPr>
                    <a:solidFill>
                      <a:schemeClr val="accent1">
                        <a:lumMod val="75000"/>
                      </a:schemeClr>
                    </a:solidFill>
                  </a:tcPr>
                </a:tc>
                <a:tc>
                  <a:txBody>
                    <a:bodyPr/>
                    <a:lstStyle/>
                    <a:p>
                      <a:r>
                        <a:rPr lang="en-GB" sz="850" dirty="0"/>
                        <a:t>The title just goes to show that names mean very little in the big scheme of things. Who was Ozymandias? ( Possibly Ramses II) But his name, just like his power, has been forgotten. The title suggests that we should remember him, but the poem proves that time and nature are more powerful than human power.</a:t>
                      </a:r>
                    </a:p>
                  </a:txBody>
                  <a:tcPr>
                    <a:solidFill>
                      <a:schemeClr val="accent5">
                        <a:lumMod val="20000"/>
                        <a:lumOff val="80000"/>
                      </a:schemeClr>
                    </a:solidFill>
                  </a:tcPr>
                </a:tc>
                <a:extLst>
                  <a:ext uri="{0D108BD9-81ED-4DB2-BD59-A6C34878D82A}">
                    <a16:rowId xmlns:a16="http://schemas.microsoft.com/office/drawing/2014/main" val="3782331483"/>
                  </a:ext>
                </a:extLst>
              </a:tr>
              <a:tr h="398151">
                <a:tc>
                  <a:txBody>
                    <a:bodyPr/>
                    <a:lstStyle/>
                    <a:p>
                      <a:r>
                        <a:rPr lang="en-GB" sz="900" b="1" dirty="0">
                          <a:solidFill>
                            <a:schemeClr val="bg1"/>
                          </a:solidFill>
                        </a:rPr>
                        <a:t>8. </a:t>
                      </a:r>
                      <a:r>
                        <a:rPr lang="en-GB" sz="900" b="1" dirty="0" err="1">
                          <a:solidFill>
                            <a:schemeClr val="bg1"/>
                          </a:solidFill>
                        </a:rPr>
                        <a:t>Cozy</a:t>
                      </a:r>
                      <a:r>
                        <a:rPr lang="en-GB" sz="900" b="1" dirty="0">
                          <a:solidFill>
                            <a:schemeClr val="bg1"/>
                          </a:solidFill>
                        </a:rPr>
                        <a:t> Apologia</a:t>
                      </a:r>
                    </a:p>
                  </a:txBody>
                  <a:tcPr>
                    <a:solidFill>
                      <a:schemeClr val="accent1">
                        <a:lumMod val="75000"/>
                      </a:schemeClr>
                    </a:solidFill>
                  </a:tcPr>
                </a:tc>
                <a:tc>
                  <a:txBody>
                    <a:bodyPr/>
                    <a:lstStyle/>
                    <a:p>
                      <a:r>
                        <a:rPr lang="en-GB" sz="850" dirty="0"/>
                        <a:t>Dove uses the </a:t>
                      </a:r>
                      <a:r>
                        <a:rPr lang="en-GB" sz="850" dirty="0" err="1"/>
                        <a:t>latin</a:t>
                      </a:r>
                      <a:r>
                        <a:rPr lang="en-GB" sz="850" dirty="0"/>
                        <a:t> phrase “apologia” – a formal defence of one’s actions – to defend the quiet and “</a:t>
                      </a:r>
                      <a:r>
                        <a:rPr lang="en-GB" sz="850" dirty="0" err="1"/>
                        <a:t>cozy</a:t>
                      </a:r>
                      <a:r>
                        <a:rPr lang="en-GB" sz="850" dirty="0"/>
                        <a:t>” domesticity of her relationship with her husband. But is it really a defence or a paean ( a song of praise) for the ordinary? I’m not sure she’s that apologetic. The ordinary can be extraordinary. She questions what we truly value about love.</a:t>
                      </a:r>
                    </a:p>
                  </a:txBody>
                  <a:tcPr>
                    <a:solidFill>
                      <a:schemeClr val="accent5">
                        <a:lumMod val="20000"/>
                        <a:lumOff val="80000"/>
                      </a:schemeClr>
                    </a:solidFill>
                  </a:tcPr>
                </a:tc>
                <a:tc>
                  <a:txBody>
                    <a:bodyPr/>
                    <a:lstStyle/>
                    <a:p>
                      <a:r>
                        <a:rPr lang="en-GB" sz="900" b="1" dirty="0">
                          <a:solidFill>
                            <a:schemeClr val="bg1"/>
                          </a:solidFill>
                        </a:rPr>
                        <a:t>17. Mametz Wood</a:t>
                      </a:r>
                    </a:p>
                  </a:txBody>
                  <a:tcPr>
                    <a:solidFill>
                      <a:schemeClr val="accent1">
                        <a:lumMod val="75000"/>
                      </a:schemeClr>
                    </a:solidFill>
                  </a:tcPr>
                </a:tc>
                <a:tc>
                  <a:txBody>
                    <a:bodyPr/>
                    <a:lstStyle/>
                    <a:p>
                      <a:r>
                        <a:rPr lang="en-GB" sz="850" dirty="0"/>
                        <a:t>This was the scene of a violent and bloody battle of The First World War, but how many of you had heard of it? The title therefore situates the poem in a scene of horror and commemorates the battle. It is written in memoriam to the soldiers. The omission of the qualifying “The Battle of” suggests the restorative  power of nature to heal the wounds and destruction of war.</a:t>
                      </a:r>
                    </a:p>
                  </a:txBody>
                  <a:tcPr>
                    <a:solidFill>
                      <a:schemeClr val="accent5">
                        <a:lumMod val="20000"/>
                        <a:lumOff val="80000"/>
                      </a:schemeClr>
                    </a:solidFill>
                  </a:tcPr>
                </a:tc>
                <a:extLst>
                  <a:ext uri="{0D108BD9-81ED-4DB2-BD59-A6C34878D82A}">
                    <a16:rowId xmlns:a16="http://schemas.microsoft.com/office/drawing/2014/main" val="2331847342"/>
                  </a:ext>
                </a:extLst>
              </a:tr>
              <a:tr h="0">
                <a:tc>
                  <a:txBody>
                    <a:bodyPr/>
                    <a:lstStyle/>
                    <a:p>
                      <a:r>
                        <a:rPr lang="en-GB" sz="900" b="1" dirty="0">
                          <a:solidFill>
                            <a:schemeClr val="bg1"/>
                          </a:solidFill>
                        </a:rPr>
                        <a:t>9. Valentine</a:t>
                      </a:r>
                    </a:p>
                  </a:txBody>
                  <a:tcPr>
                    <a:solidFill>
                      <a:schemeClr val="accent1">
                        <a:lumMod val="75000"/>
                      </a:schemeClr>
                    </a:solidFill>
                  </a:tcPr>
                </a:tc>
                <a:tc>
                  <a:txBody>
                    <a:bodyPr/>
                    <a:lstStyle/>
                    <a:p>
                      <a:r>
                        <a:rPr lang="en-GB" sz="850" dirty="0"/>
                        <a:t>The title is ironic . The reader expects a love poem that is traditional and romantic. Instead, Duffy rejects the cliché</a:t>
                      </a:r>
                      <a:r>
                        <a:rPr lang="en-GB" sz="850" baseline="0" dirty="0"/>
                        <a:t>d</a:t>
                      </a:r>
                      <a:r>
                        <a:rPr lang="en-GB" sz="850" dirty="0"/>
                        <a:t> symbols of love and gives us an anti- Valentine poem that challenges traditional romantic stereotypes and undermines the platitudes of Valentine’s Day.</a:t>
                      </a:r>
                    </a:p>
                  </a:txBody>
                  <a:tcPr>
                    <a:solidFill>
                      <a:schemeClr val="accent5">
                        <a:lumMod val="20000"/>
                        <a:lumOff val="80000"/>
                      </a:schemeClr>
                    </a:solidFill>
                  </a:tcPr>
                </a:tc>
                <a:tc>
                  <a:txBody>
                    <a:bodyPr/>
                    <a:lstStyle/>
                    <a:p>
                      <a:r>
                        <a:rPr lang="en-GB" sz="900" b="1" dirty="0">
                          <a:solidFill>
                            <a:schemeClr val="bg1"/>
                          </a:solidFill>
                        </a:rPr>
                        <a:t>18. Excerpt from The Prelude</a:t>
                      </a:r>
                    </a:p>
                  </a:txBody>
                  <a:tcPr>
                    <a:solidFill>
                      <a:schemeClr val="accent1">
                        <a:lumMod val="75000"/>
                      </a:schemeClr>
                    </a:solidFill>
                  </a:tcPr>
                </a:tc>
                <a:tc>
                  <a:txBody>
                    <a:bodyPr/>
                    <a:lstStyle/>
                    <a:p>
                      <a:r>
                        <a:rPr lang="en-GB" sz="850" dirty="0"/>
                        <a:t>What can we say about this? Well a prelude means an introduction or runup to the main event; therefore, this poem simply explores Wordsworth’s formative years and how nature heavily influenced and shaped his understanding of the world as an adult.</a:t>
                      </a:r>
                    </a:p>
                  </a:txBody>
                  <a:tcPr>
                    <a:solidFill>
                      <a:schemeClr val="accent5">
                        <a:lumMod val="20000"/>
                        <a:lumOff val="80000"/>
                      </a:schemeClr>
                    </a:solidFill>
                  </a:tcPr>
                </a:tc>
                <a:extLst>
                  <a:ext uri="{0D108BD9-81ED-4DB2-BD59-A6C34878D82A}">
                    <a16:rowId xmlns:a16="http://schemas.microsoft.com/office/drawing/2014/main" val="3623609243"/>
                  </a:ext>
                </a:extLst>
              </a:tr>
            </a:tbl>
          </a:graphicData>
        </a:graphic>
      </p:graphicFrame>
      <p:sp>
        <p:nvSpPr>
          <p:cNvPr id="8" name="TextBox 7">
            <a:extLst>
              <a:ext uri="{FF2B5EF4-FFF2-40B4-BE49-F238E27FC236}">
                <a16:creationId xmlns:a16="http://schemas.microsoft.com/office/drawing/2014/main" id="{19AF0D39-00C2-4188-A6FB-20B278131D92}"/>
              </a:ext>
            </a:extLst>
          </p:cNvPr>
          <p:cNvSpPr txBox="1"/>
          <p:nvPr/>
        </p:nvSpPr>
        <p:spPr>
          <a:xfrm>
            <a:off x="8676456" y="6427113"/>
            <a:ext cx="611560" cy="430887"/>
          </a:xfrm>
          <a:prstGeom prst="rect">
            <a:avLst/>
          </a:prstGeom>
          <a:noFill/>
        </p:spPr>
        <p:txBody>
          <a:bodyPr wrap="square" rtlCol="0">
            <a:spAutoFit/>
          </a:bodyPr>
          <a:lstStyle/>
          <a:p>
            <a:r>
              <a:rPr lang="en-GB" sz="2200" dirty="0"/>
              <a:t>11</a:t>
            </a:r>
          </a:p>
        </p:txBody>
      </p:sp>
    </p:spTree>
    <p:extLst>
      <p:ext uri="{BB962C8B-B14F-4D97-AF65-F5344CB8AC3E}">
        <p14:creationId xmlns:p14="http://schemas.microsoft.com/office/powerpoint/2010/main" val="844855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981E1C-60AF-42FA-BA53-9159882F269F}"/>
              </a:ext>
            </a:extLst>
          </p:cNvPr>
          <p:cNvSpPr/>
          <p:nvPr/>
        </p:nvSpPr>
        <p:spPr>
          <a:xfrm rot="16200000">
            <a:off x="-2312182" y="3148895"/>
            <a:ext cx="5024475" cy="400110"/>
          </a:xfrm>
          <a:prstGeom prst="rect">
            <a:avLst/>
          </a:prstGeom>
          <a:noFill/>
        </p:spPr>
        <p:txBody>
          <a:bodyPr wrap="square" lIns="91440" tIns="45720" rIns="91440" bIns="45720">
            <a:spAutoFit/>
          </a:bodyPr>
          <a:lstStyle/>
          <a:p>
            <a:pPr algn="ctr"/>
            <a:r>
              <a:rPr lang="en-US" sz="20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English</a:t>
            </a:r>
            <a:r>
              <a:rPr lang="en-US" sz="2000"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0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Literature Paper 1: Poetry Anthology</a:t>
            </a:r>
            <a:endPar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TextBox 2">
            <a:extLst>
              <a:ext uri="{FF2B5EF4-FFF2-40B4-BE49-F238E27FC236}">
                <a16:creationId xmlns:a16="http://schemas.microsoft.com/office/drawing/2014/main" id="{327F6D18-0CEF-45F5-A2A5-C972C800691A}"/>
              </a:ext>
            </a:extLst>
          </p:cNvPr>
          <p:cNvSpPr txBox="1"/>
          <p:nvPr/>
        </p:nvSpPr>
        <p:spPr>
          <a:xfrm>
            <a:off x="400111" y="0"/>
            <a:ext cx="1800200" cy="319151"/>
          </a:xfrm>
          <a:prstGeom prst="rect">
            <a:avLst/>
          </a:prstGeom>
          <a:noFill/>
        </p:spPr>
        <p:txBody>
          <a:bodyPr wrap="square" rtlCol="0">
            <a:spAutoFit/>
          </a:bodyPr>
          <a:lstStyle/>
          <a:p>
            <a:r>
              <a:rPr lang="en-GB" sz="1400" b="1" dirty="0"/>
              <a:t>6. Key Terminology.  </a:t>
            </a:r>
          </a:p>
        </p:txBody>
      </p:sp>
      <p:graphicFrame>
        <p:nvGraphicFramePr>
          <p:cNvPr id="4" name="Table 4">
            <a:extLst>
              <a:ext uri="{FF2B5EF4-FFF2-40B4-BE49-F238E27FC236}">
                <a16:creationId xmlns:a16="http://schemas.microsoft.com/office/drawing/2014/main" id="{5E05AB79-8DBF-4020-841D-930B13B28079}"/>
              </a:ext>
            </a:extLst>
          </p:cNvPr>
          <p:cNvGraphicFramePr>
            <a:graphicFrameLocks noGrp="1"/>
          </p:cNvGraphicFramePr>
          <p:nvPr>
            <p:extLst>
              <p:ext uri="{D42A27DB-BD31-4B8C-83A1-F6EECF244321}">
                <p14:modId xmlns:p14="http://schemas.microsoft.com/office/powerpoint/2010/main" val="1999790490"/>
              </p:ext>
            </p:extLst>
          </p:nvPr>
        </p:nvGraphicFramePr>
        <p:xfrm>
          <a:off x="400111" y="264997"/>
          <a:ext cx="8708392" cy="6546492"/>
        </p:xfrm>
        <a:graphic>
          <a:graphicData uri="http://schemas.openxmlformats.org/drawingml/2006/table">
            <a:tbl>
              <a:tblPr firstRow="1" bandRow="1">
                <a:tableStyleId>{5940675A-B579-460E-94D1-54222C63F5DA}</a:tableStyleId>
              </a:tblPr>
              <a:tblGrid>
                <a:gridCol w="2177098">
                  <a:extLst>
                    <a:ext uri="{9D8B030D-6E8A-4147-A177-3AD203B41FA5}">
                      <a16:colId xmlns:a16="http://schemas.microsoft.com/office/drawing/2014/main" val="1076950844"/>
                    </a:ext>
                  </a:extLst>
                </a:gridCol>
                <a:gridCol w="2177098">
                  <a:extLst>
                    <a:ext uri="{9D8B030D-6E8A-4147-A177-3AD203B41FA5}">
                      <a16:colId xmlns:a16="http://schemas.microsoft.com/office/drawing/2014/main" val="575302471"/>
                    </a:ext>
                  </a:extLst>
                </a:gridCol>
                <a:gridCol w="2177098">
                  <a:extLst>
                    <a:ext uri="{9D8B030D-6E8A-4147-A177-3AD203B41FA5}">
                      <a16:colId xmlns:a16="http://schemas.microsoft.com/office/drawing/2014/main" val="3855184279"/>
                    </a:ext>
                  </a:extLst>
                </a:gridCol>
                <a:gridCol w="2177098">
                  <a:extLst>
                    <a:ext uri="{9D8B030D-6E8A-4147-A177-3AD203B41FA5}">
                      <a16:colId xmlns:a16="http://schemas.microsoft.com/office/drawing/2014/main" val="3080551521"/>
                    </a:ext>
                  </a:extLst>
                </a:gridCol>
              </a:tblGrid>
              <a:tr h="271649">
                <a:tc>
                  <a:txBody>
                    <a:bodyPr/>
                    <a:lstStyle/>
                    <a:p>
                      <a:r>
                        <a:rPr lang="en-GB" sz="1200" b="1" dirty="0">
                          <a:solidFill>
                            <a:schemeClr val="bg1"/>
                          </a:solidFill>
                        </a:rPr>
                        <a:t>Term</a:t>
                      </a:r>
                    </a:p>
                  </a:txBody>
                  <a:tcPr>
                    <a:solidFill>
                      <a:schemeClr val="accent1">
                        <a:lumMod val="75000"/>
                      </a:schemeClr>
                    </a:solidFill>
                  </a:tcPr>
                </a:tc>
                <a:tc>
                  <a:txBody>
                    <a:bodyPr/>
                    <a:lstStyle/>
                    <a:p>
                      <a:r>
                        <a:rPr lang="en-GB" sz="1200" b="1" dirty="0">
                          <a:solidFill>
                            <a:schemeClr val="bg1"/>
                          </a:solidFill>
                        </a:rPr>
                        <a:t>Example</a:t>
                      </a:r>
                    </a:p>
                  </a:txBody>
                  <a:tcPr>
                    <a:solidFill>
                      <a:schemeClr val="accent1">
                        <a:lumMod val="75000"/>
                      </a:schemeClr>
                    </a:solidFill>
                  </a:tcPr>
                </a:tc>
                <a:tc>
                  <a:txBody>
                    <a:bodyPr/>
                    <a:lstStyle/>
                    <a:p>
                      <a:r>
                        <a:rPr lang="en-GB" sz="1200" b="1" dirty="0">
                          <a:solidFill>
                            <a:schemeClr val="bg1"/>
                          </a:solidFill>
                        </a:rPr>
                        <a:t>Term </a:t>
                      </a:r>
                    </a:p>
                  </a:txBody>
                  <a:tcPr>
                    <a:solidFill>
                      <a:schemeClr val="accent1">
                        <a:lumMod val="75000"/>
                      </a:schemeClr>
                    </a:solidFill>
                  </a:tcPr>
                </a:tc>
                <a:tc>
                  <a:txBody>
                    <a:bodyPr/>
                    <a:lstStyle/>
                    <a:p>
                      <a:r>
                        <a:rPr lang="en-GB" sz="1200" b="1" dirty="0">
                          <a:solidFill>
                            <a:schemeClr val="bg1"/>
                          </a:solidFill>
                        </a:rPr>
                        <a:t>Example</a:t>
                      </a:r>
                    </a:p>
                  </a:txBody>
                  <a:tcPr>
                    <a:solidFill>
                      <a:schemeClr val="accent1">
                        <a:lumMod val="75000"/>
                      </a:schemeClr>
                    </a:solidFill>
                  </a:tcPr>
                </a:tc>
                <a:extLst>
                  <a:ext uri="{0D108BD9-81ED-4DB2-BD59-A6C34878D82A}">
                    <a16:rowId xmlns:a16="http://schemas.microsoft.com/office/drawing/2014/main" val="2773353581"/>
                  </a:ext>
                </a:extLst>
              </a:tr>
              <a:tr h="543298">
                <a:tc>
                  <a:txBody>
                    <a:bodyPr/>
                    <a:lstStyle/>
                    <a:p>
                      <a:r>
                        <a:rPr lang="en-GB" sz="1100" b="1" dirty="0"/>
                        <a:t>alliteration: </a:t>
                      </a:r>
                      <a:r>
                        <a:rPr lang="en-GB" sz="900" b="0" dirty="0"/>
                        <a:t>repetition of the same letter or sound at the start of consecutive words</a:t>
                      </a:r>
                      <a:endParaRPr lang="en-GB" sz="1200" b="1" dirty="0"/>
                    </a:p>
                  </a:txBody>
                  <a:tcPr>
                    <a:solidFill>
                      <a:schemeClr val="accent1">
                        <a:lumMod val="60000"/>
                        <a:lumOff val="40000"/>
                      </a:schemeClr>
                    </a:solidFill>
                  </a:tcPr>
                </a:tc>
                <a:tc>
                  <a:txBody>
                    <a:bodyPr/>
                    <a:lstStyle/>
                    <a:p>
                      <a:r>
                        <a:rPr lang="en-GB" sz="1000" b="1" dirty="0"/>
                        <a:t>London:</a:t>
                      </a:r>
                    </a:p>
                    <a:p>
                      <a:r>
                        <a:rPr lang="en-GB" sz="900" dirty="0"/>
                        <a:t>“</a:t>
                      </a:r>
                      <a:r>
                        <a:rPr lang="en-GB" sz="900" b="1" dirty="0">
                          <a:solidFill>
                            <a:srgbClr val="FF0000"/>
                          </a:solidFill>
                        </a:rPr>
                        <a:t>M</a:t>
                      </a:r>
                      <a:r>
                        <a:rPr lang="en-GB" sz="900" dirty="0"/>
                        <a:t>ind forged </a:t>
                      </a:r>
                      <a:r>
                        <a:rPr lang="en-GB" sz="900" b="1" dirty="0">
                          <a:solidFill>
                            <a:srgbClr val="FF0000"/>
                          </a:solidFill>
                        </a:rPr>
                        <a:t>m</a:t>
                      </a:r>
                      <a:r>
                        <a:rPr lang="en-GB" sz="900" dirty="0"/>
                        <a:t>anacles”</a:t>
                      </a:r>
                    </a:p>
                  </a:txBody>
                  <a:tcPr>
                    <a:solidFill>
                      <a:schemeClr val="accent1">
                        <a:lumMod val="20000"/>
                        <a:lumOff val="80000"/>
                      </a:schemeClr>
                    </a:solidFill>
                  </a:tcPr>
                </a:tc>
                <a:tc>
                  <a:txBody>
                    <a:bodyPr/>
                    <a:lstStyle/>
                    <a:p>
                      <a:r>
                        <a:rPr lang="en-GB" sz="1100" b="1" dirty="0"/>
                        <a:t>oxymoron: </a:t>
                      </a:r>
                      <a:r>
                        <a:rPr lang="en-GB" sz="900" b="0" dirty="0"/>
                        <a:t>a figure of speech in which apparently contradictory terms appear in conjunction </a:t>
                      </a:r>
                    </a:p>
                  </a:txBody>
                  <a:tcPr>
                    <a:solidFill>
                      <a:schemeClr val="accent1">
                        <a:lumMod val="60000"/>
                        <a:lumOff val="40000"/>
                      </a:schemeClr>
                    </a:solidFill>
                  </a:tcPr>
                </a:tc>
                <a:tc>
                  <a:txBody>
                    <a:bodyPr/>
                    <a:lstStyle/>
                    <a:p>
                      <a:r>
                        <a:rPr lang="en-GB" sz="1000" b="1" dirty="0"/>
                        <a:t>As Imperceptibly as Grief: </a:t>
                      </a:r>
                    </a:p>
                    <a:p>
                      <a:r>
                        <a:rPr lang="en-GB" sz="900" b="1" dirty="0">
                          <a:solidFill>
                            <a:srgbClr val="FF0000"/>
                          </a:solidFill>
                        </a:rPr>
                        <a:t>“harrowing Grace”</a:t>
                      </a:r>
                    </a:p>
                  </a:txBody>
                  <a:tcPr>
                    <a:solidFill>
                      <a:schemeClr val="accent1">
                        <a:lumMod val="20000"/>
                        <a:lumOff val="80000"/>
                      </a:schemeClr>
                    </a:solidFill>
                  </a:tcPr>
                </a:tc>
                <a:extLst>
                  <a:ext uri="{0D108BD9-81ED-4DB2-BD59-A6C34878D82A}">
                    <a16:rowId xmlns:a16="http://schemas.microsoft.com/office/drawing/2014/main" val="231335787"/>
                  </a:ext>
                </a:extLst>
              </a:tr>
              <a:tr h="5432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t>anaphora</a:t>
                      </a:r>
                      <a:r>
                        <a:rPr lang="en-GB" sz="900" b="1" dirty="0"/>
                        <a:t>: </a:t>
                      </a:r>
                      <a:r>
                        <a:rPr lang="en-GB" sz="900" b="0" kern="1200" dirty="0">
                          <a:solidFill>
                            <a:schemeClr val="tx1"/>
                          </a:solidFill>
                          <a:effectLst/>
                          <a:latin typeface="+mn-lt"/>
                          <a:ea typeface="+mn-ea"/>
                          <a:cs typeface="+mn-cs"/>
                        </a:rPr>
                        <a:t>the repetition of a word or phrase at the beginning of successive clauses</a:t>
                      </a:r>
                    </a:p>
                  </a:txBody>
                  <a:tcPr>
                    <a:solidFill>
                      <a:schemeClr val="accent1">
                        <a:lumMod val="60000"/>
                        <a:lumOff val="40000"/>
                      </a:schemeClr>
                    </a:solidFill>
                  </a:tcPr>
                </a:tc>
                <a:tc>
                  <a:txBody>
                    <a:bodyPr/>
                    <a:lstStyle/>
                    <a:p>
                      <a:r>
                        <a:rPr lang="en-GB" sz="1000" b="1" dirty="0"/>
                        <a:t>Sonnet 43:</a:t>
                      </a:r>
                    </a:p>
                    <a:p>
                      <a:r>
                        <a:rPr lang="en-GB" sz="900" dirty="0">
                          <a:solidFill>
                            <a:srgbClr val="FF0000"/>
                          </a:solidFill>
                        </a:rPr>
                        <a:t>“I love thee”</a:t>
                      </a:r>
                    </a:p>
                  </a:txBody>
                  <a:tcPr>
                    <a:solidFill>
                      <a:schemeClr val="accent1">
                        <a:lumMod val="20000"/>
                        <a:lumOff val="80000"/>
                      </a:schemeClr>
                    </a:solidFill>
                  </a:tcPr>
                </a:tc>
                <a:tc>
                  <a:txBody>
                    <a:bodyPr/>
                    <a:lstStyle/>
                    <a:p>
                      <a:r>
                        <a:rPr lang="en-GB" sz="1100" b="1" dirty="0"/>
                        <a:t>pathetic fallacy: </a:t>
                      </a:r>
                      <a:r>
                        <a:rPr lang="en-GB" sz="850" b="0" dirty="0"/>
                        <a:t>to give human feelings and responses to </a:t>
                      </a:r>
                      <a:r>
                        <a:rPr lang="en-GB" sz="850" b="0"/>
                        <a:t>inanimate things, </a:t>
                      </a:r>
                      <a:r>
                        <a:rPr lang="en-GB" sz="850" b="0" dirty="0"/>
                        <a:t>especially the weather</a:t>
                      </a:r>
                    </a:p>
                  </a:txBody>
                  <a:tcPr>
                    <a:solidFill>
                      <a:schemeClr val="accent1">
                        <a:lumMod val="60000"/>
                        <a:lumOff val="40000"/>
                      </a:schemeClr>
                    </a:solidFill>
                  </a:tcPr>
                </a:tc>
                <a:tc>
                  <a:txBody>
                    <a:bodyPr/>
                    <a:lstStyle/>
                    <a:p>
                      <a:r>
                        <a:rPr lang="en-GB" sz="1000" b="1" dirty="0"/>
                        <a:t>A Wife in London:</a:t>
                      </a:r>
                    </a:p>
                    <a:p>
                      <a:r>
                        <a:rPr lang="en-GB" sz="900" dirty="0"/>
                        <a:t>“She sit in </a:t>
                      </a:r>
                      <a:r>
                        <a:rPr lang="en-GB" sz="900" b="1" dirty="0">
                          <a:solidFill>
                            <a:srgbClr val="FF0000"/>
                          </a:solidFill>
                        </a:rPr>
                        <a:t>tawny vapour… webby fold</a:t>
                      </a:r>
                      <a:r>
                        <a:rPr lang="en-GB" sz="900" dirty="0"/>
                        <a:t>”</a:t>
                      </a:r>
                    </a:p>
                  </a:txBody>
                  <a:tcPr>
                    <a:solidFill>
                      <a:schemeClr val="accent1">
                        <a:lumMod val="20000"/>
                        <a:lumOff val="80000"/>
                      </a:schemeClr>
                    </a:solidFill>
                  </a:tcPr>
                </a:tc>
                <a:extLst>
                  <a:ext uri="{0D108BD9-81ED-4DB2-BD59-A6C34878D82A}">
                    <a16:rowId xmlns:a16="http://schemas.microsoft.com/office/drawing/2014/main" val="1918049354"/>
                  </a:ext>
                </a:extLst>
              </a:tr>
              <a:tr h="410161">
                <a:tc>
                  <a:txBody>
                    <a:bodyPr/>
                    <a:lstStyle/>
                    <a:p>
                      <a:r>
                        <a:rPr lang="en-GB" sz="1100" b="1" dirty="0"/>
                        <a:t>caesura: </a:t>
                      </a:r>
                      <a:r>
                        <a:rPr lang="en-GB" sz="900" b="0" dirty="0"/>
                        <a:t>a pause or break the middle of a line of poetry</a:t>
                      </a:r>
                    </a:p>
                  </a:txBody>
                  <a:tcPr>
                    <a:solidFill>
                      <a:schemeClr val="accent1">
                        <a:lumMod val="60000"/>
                        <a:lumOff val="40000"/>
                      </a:schemeClr>
                    </a:solidFill>
                  </a:tcPr>
                </a:tc>
                <a:tc>
                  <a:txBody>
                    <a:bodyPr/>
                    <a:lstStyle/>
                    <a:p>
                      <a:r>
                        <a:rPr lang="en-GB" sz="1000" b="1" dirty="0"/>
                        <a:t>Sonnet 43:</a:t>
                      </a:r>
                    </a:p>
                    <a:p>
                      <a:r>
                        <a:rPr lang="en-GB" sz="900" dirty="0"/>
                        <a:t>“Smiles, tears of all my life</a:t>
                      </a:r>
                      <a:r>
                        <a:rPr lang="en-GB" sz="900" b="1" dirty="0">
                          <a:solidFill>
                            <a:srgbClr val="FF0000"/>
                          </a:solidFill>
                        </a:rPr>
                        <a:t>!- </a:t>
                      </a:r>
                      <a:r>
                        <a:rPr lang="en-GB" sz="900" dirty="0"/>
                        <a:t>and if God choose.”</a:t>
                      </a:r>
                    </a:p>
                  </a:txBody>
                  <a:tcPr>
                    <a:solidFill>
                      <a:schemeClr val="accent1">
                        <a:lumMod val="20000"/>
                        <a:lumOff val="80000"/>
                      </a:schemeClr>
                    </a:solidFill>
                  </a:tcPr>
                </a:tc>
                <a:tc>
                  <a:txBody>
                    <a:bodyPr/>
                    <a:lstStyle/>
                    <a:p>
                      <a:r>
                        <a:rPr lang="en-GB" sz="1100" b="1" dirty="0"/>
                        <a:t>personification: </a:t>
                      </a:r>
                      <a:r>
                        <a:rPr lang="en-GB" sz="900" b="0" dirty="0"/>
                        <a:t>to give something non-human or abstract human characteristics and form</a:t>
                      </a:r>
                      <a:endParaRPr lang="en-GB" sz="1200" b="1" dirty="0"/>
                    </a:p>
                  </a:txBody>
                  <a:tcPr>
                    <a:solidFill>
                      <a:schemeClr val="accent1">
                        <a:lumMod val="60000"/>
                        <a:lumOff val="40000"/>
                      </a:schemeClr>
                    </a:solidFill>
                  </a:tcPr>
                </a:tc>
                <a:tc>
                  <a:txBody>
                    <a:bodyPr/>
                    <a:lstStyle/>
                    <a:p>
                      <a:r>
                        <a:rPr lang="en-GB" sz="1000" b="1" dirty="0"/>
                        <a:t>Death of a Naturalist:</a:t>
                      </a:r>
                    </a:p>
                    <a:p>
                      <a:r>
                        <a:rPr lang="en-GB" sz="900" b="1" dirty="0">
                          <a:solidFill>
                            <a:srgbClr val="FF0000"/>
                          </a:solidFill>
                        </a:rPr>
                        <a:t>“The great slime kings… gathered there for vengeance.</a:t>
                      </a:r>
                    </a:p>
                  </a:txBody>
                  <a:tcPr>
                    <a:solidFill>
                      <a:schemeClr val="accent1">
                        <a:lumMod val="20000"/>
                        <a:lumOff val="80000"/>
                      </a:schemeClr>
                    </a:solidFill>
                  </a:tcPr>
                </a:tc>
                <a:extLst>
                  <a:ext uri="{0D108BD9-81ED-4DB2-BD59-A6C34878D82A}">
                    <a16:rowId xmlns:a16="http://schemas.microsoft.com/office/drawing/2014/main" val="2897472434"/>
                  </a:ext>
                </a:extLst>
              </a:tr>
              <a:tr h="543298">
                <a:tc>
                  <a:txBody>
                    <a:bodyPr/>
                    <a:lstStyle/>
                    <a:p>
                      <a:r>
                        <a:rPr lang="en-GB" sz="1100" b="1" dirty="0"/>
                        <a:t>contrast: </a:t>
                      </a:r>
                      <a:r>
                        <a:rPr lang="en-GB" sz="900" b="0" dirty="0"/>
                        <a:t>placing ideas or words that are strikingly different close together for effect</a:t>
                      </a:r>
                    </a:p>
                  </a:txBody>
                  <a:tcPr>
                    <a:solidFill>
                      <a:schemeClr val="accent1">
                        <a:lumMod val="60000"/>
                        <a:lumOff val="40000"/>
                      </a:schemeClr>
                    </a:solidFill>
                  </a:tcPr>
                </a:tc>
                <a:tc>
                  <a:txBody>
                    <a:bodyPr/>
                    <a:lstStyle/>
                    <a:p>
                      <a:r>
                        <a:rPr lang="en-GB" sz="1000" b="1" dirty="0"/>
                        <a:t>She Walks in Beauty</a:t>
                      </a:r>
                    </a:p>
                    <a:p>
                      <a:r>
                        <a:rPr lang="en-GB" sz="900" dirty="0"/>
                        <a:t>“And all that’s best of </a:t>
                      </a:r>
                      <a:r>
                        <a:rPr lang="en-GB" sz="900" b="1" dirty="0">
                          <a:solidFill>
                            <a:srgbClr val="FF0000"/>
                          </a:solidFill>
                        </a:rPr>
                        <a:t>dark</a:t>
                      </a:r>
                      <a:r>
                        <a:rPr lang="en-GB" sz="900" dirty="0">
                          <a:solidFill>
                            <a:srgbClr val="FF0000"/>
                          </a:solidFill>
                        </a:rPr>
                        <a:t> </a:t>
                      </a:r>
                      <a:r>
                        <a:rPr lang="en-GB" sz="900" dirty="0"/>
                        <a:t>and </a:t>
                      </a:r>
                      <a:r>
                        <a:rPr lang="en-GB" sz="900" b="1" dirty="0">
                          <a:solidFill>
                            <a:srgbClr val="FF0000"/>
                          </a:solidFill>
                        </a:rPr>
                        <a:t>bright</a:t>
                      </a:r>
                      <a:r>
                        <a:rPr lang="en-GB" sz="900" dirty="0"/>
                        <a:t>.”</a:t>
                      </a:r>
                    </a:p>
                  </a:txBody>
                  <a:tcPr>
                    <a:solidFill>
                      <a:schemeClr val="accent1">
                        <a:lumMod val="20000"/>
                        <a:lumOff val="80000"/>
                      </a:schemeClr>
                    </a:solidFill>
                  </a:tcPr>
                </a:tc>
                <a:tc>
                  <a:txBody>
                    <a:bodyPr/>
                    <a:lstStyle/>
                    <a:p>
                      <a:r>
                        <a:rPr lang="en-GB" sz="1100" b="1" dirty="0"/>
                        <a:t>repetition: </a:t>
                      </a:r>
                      <a:r>
                        <a:rPr lang="en-GB" sz="900" b="0" dirty="0"/>
                        <a:t>repeating something that has already been written</a:t>
                      </a:r>
                    </a:p>
                  </a:txBody>
                  <a:tcPr>
                    <a:solidFill>
                      <a:schemeClr val="accent1">
                        <a:lumMod val="60000"/>
                        <a:lumOff val="40000"/>
                      </a:schemeClr>
                    </a:solidFill>
                  </a:tcPr>
                </a:tc>
                <a:tc>
                  <a:txBody>
                    <a:bodyPr/>
                    <a:lstStyle/>
                    <a:p>
                      <a:r>
                        <a:rPr lang="en-GB" sz="1000" b="1" dirty="0"/>
                        <a:t>London:</a:t>
                      </a:r>
                    </a:p>
                    <a:p>
                      <a:r>
                        <a:rPr lang="en-GB" sz="900" b="1" dirty="0">
                          <a:solidFill>
                            <a:srgbClr val="FF0000"/>
                          </a:solidFill>
                        </a:rPr>
                        <a:t>“Every…”</a:t>
                      </a:r>
                    </a:p>
                  </a:txBody>
                  <a:tcPr>
                    <a:solidFill>
                      <a:schemeClr val="accent1">
                        <a:lumMod val="20000"/>
                        <a:lumOff val="80000"/>
                      </a:schemeClr>
                    </a:solidFill>
                  </a:tcPr>
                </a:tc>
                <a:extLst>
                  <a:ext uri="{0D108BD9-81ED-4DB2-BD59-A6C34878D82A}">
                    <a16:rowId xmlns:a16="http://schemas.microsoft.com/office/drawing/2014/main" val="3636731751"/>
                  </a:ext>
                </a:extLst>
              </a:tr>
              <a:tr h="543298">
                <a:tc>
                  <a:txBody>
                    <a:bodyPr/>
                    <a:lstStyle/>
                    <a:p>
                      <a:r>
                        <a:rPr lang="en-GB" sz="1100" b="1" dirty="0"/>
                        <a:t>couplet: </a:t>
                      </a:r>
                      <a:r>
                        <a:rPr lang="en-GB" sz="900" b="0" dirty="0"/>
                        <a:t>a pair of successive lines of verse, typically rhyming and of the same length</a:t>
                      </a:r>
                    </a:p>
                  </a:txBody>
                  <a:tcPr>
                    <a:solidFill>
                      <a:schemeClr val="accent1">
                        <a:lumMod val="60000"/>
                        <a:lumOff val="40000"/>
                      </a:schemeClr>
                    </a:solidFill>
                  </a:tcPr>
                </a:tc>
                <a:tc>
                  <a:txBody>
                    <a:bodyPr/>
                    <a:lstStyle/>
                    <a:p>
                      <a:r>
                        <a:rPr lang="en-GB" sz="1000" b="1" dirty="0"/>
                        <a:t>The Manhunt:</a:t>
                      </a:r>
                    </a:p>
                    <a:p>
                      <a:r>
                        <a:rPr lang="en-GB" sz="900" b="1" dirty="0">
                          <a:solidFill>
                            <a:srgbClr val="FF0000"/>
                          </a:solidFill>
                        </a:rPr>
                        <a:t>“and feel the hurt</a:t>
                      </a:r>
                    </a:p>
                    <a:p>
                      <a:r>
                        <a:rPr lang="en-GB" sz="900" b="1" dirty="0">
                          <a:solidFill>
                            <a:srgbClr val="FF0000"/>
                          </a:solidFill>
                        </a:rPr>
                        <a:t>of his grazed heart.”</a:t>
                      </a:r>
                    </a:p>
                  </a:txBody>
                  <a:tcPr>
                    <a:solidFill>
                      <a:schemeClr val="accent1">
                        <a:lumMod val="20000"/>
                        <a:lumOff val="80000"/>
                      </a:schemeClr>
                    </a:solidFill>
                  </a:tcPr>
                </a:tc>
                <a:tc>
                  <a:txBody>
                    <a:bodyPr/>
                    <a:lstStyle/>
                    <a:p>
                      <a:r>
                        <a:rPr lang="en-GB" sz="1100" b="1" dirty="0"/>
                        <a:t>rhyme: </a:t>
                      </a:r>
                      <a:r>
                        <a:rPr lang="en-GB" sz="900" b="0" dirty="0"/>
                        <a:t>correspondence of sound between words or the endings of words, especially at the end of lines</a:t>
                      </a:r>
                    </a:p>
                  </a:txBody>
                  <a:tcPr>
                    <a:solidFill>
                      <a:schemeClr val="accent1">
                        <a:lumMod val="60000"/>
                        <a:lumOff val="40000"/>
                      </a:schemeClr>
                    </a:solidFill>
                  </a:tcPr>
                </a:tc>
                <a:tc>
                  <a:txBody>
                    <a:bodyPr/>
                    <a:lstStyle/>
                    <a:p>
                      <a:r>
                        <a:rPr lang="en-GB" sz="900" dirty="0"/>
                        <a:t>Look at poems such as </a:t>
                      </a:r>
                      <a:r>
                        <a:rPr lang="en-GB" sz="900" b="1" dirty="0">
                          <a:solidFill>
                            <a:srgbClr val="FF0000"/>
                          </a:solidFill>
                        </a:rPr>
                        <a:t>The Solider or London</a:t>
                      </a:r>
                      <a:r>
                        <a:rPr lang="en-GB" sz="900" b="0" dirty="0"/>
                        <a:t> for strong and regular rhyme schemes used for effect.</a:t>
                      </a:r>
                      <a:endParaRPr lang="en-GB" sz="900" dirty="0"/>
                    </a:p>
                  </a:txBody>
                  <a:tcPr>
                    <a:solidFill>
                      <a:schemeClr val="accent1">
                        <a:lumMod val="20000"/>
                        <a:lumOff val="80000"/>
                      </a:schemeClr>
                    </a:solidFill>
                  </a:tcPr>
                </a:tc>
                <a:extLst>
                  <a:ext uri="{0D108BD9-81ED-4DB2-BD59-A6C34878D82A}">
                    <a16:rowId xmlns:a16="http://schemas.microsoft.com/office/drawing/2014/main" val="3361488342"/>
                  </a:ext>
                </a:extLst>
              </a:tr>
              <a:tr h="543298">
                <a:tc>
                  <a:txBody>
                    <a:bodyPr/>
                    <a:lstStyle/>
                    <a:p>
                      <a:r>
                        <a:rPr lang="en-GB" sz="1100" b="1" dirty="0"/>
                        <a:t>end-stopped line: </a:t>
                      </a:r>
                      <a:r>
                        <a:rPr lang="en-GB" sz="1100" b="0" kern="1200" dirty="0">
                          <a:solidFill>
                            <a:schemeClr val="tx1"/>
                          </a:solidFill>
                          <a:effectLst/>
                          <a:latin typeface="+mn-lt"/>
                          <a:ea typeface="+mn-ea"/>
                          <a:cs typeface="+mn-cs"/>
                        </a:rPr>
                        <a:t> </a:t>
                      </a:r>
                      <a:r>
                        <a:rPr lang="en-GB" sz="900" b="0" kern="1200" dirty="0">
                          <a:solidFill>
                            <a:schemeClr val="tx1"/>
                          </a:solidFill>
                          <a:effectLst/>
                          <a:latin typeface="+mn-lt"/>
                          <a:ea typeface="+mn-ea"/>
                          <a:cs typeface="+mn-cs"/>
                        </a:rPr>
                        <a:t>a line in verse which ends with punctuation, to show that phrase has ended</a:t>
                      </a:r>
                      <a:endParaRPr lang="en-GB" sz="900" b="0" dirty="0"/>
                    </a:p>
                  </a:txBody>
                  <a:tcPr>
                    <a:solidFill>
                      <a:schemeClr val="accent1">
                        <a:lumMod val="60000"/>
                        <a:lumOff val="40000"/>
                      </a:schemeClr>
                    </a:solidFill>
                  </a:tcPr>
                </a:tc>
                <a:tc>
                  <a:txBody>
                    <a:bodyPr/>
                    <a:lstStyle/>
                    <a:p>
                      <a:r>
                        <a:rPr lang="en-GB" sz="1000" b="1" dirty="0"/>
                        <a:t>Valentine:</a:t>
                      </a:r>
                    </a:p>
                    <a:p>
                      <a:r>
                        <a:rPr lang="en-GB" sz="1000" b="1" dirty="0">
                          <a:solidFill>
                            <a:srgbClr val="FF0000"/>
                          </a:solidFill>
                        </a:rPr>
                        <a:t>“I give you an onion.”</a:t>
                      </a:r>
                    </a:p>
                  </a:txBody>
                  <a:tcPr>
                    <a:solidFill>
                      <a:schemeClr val="accent1">
                        <a:lumMod val="20000"/>
                        <a:lumOff val="80000"/>
                      </a:schemeClr>
                    </a:solidFill>
                  </a:tcPr>
                </a:tc>
                <a:tc>
                  <a:txBody>
                    <a:bodyPr/>
                    <a:lstStyle/>
                    <a:p>
                      <a:r>
                        <a:rPr lang="en-GB" sz="1100" b="1" dirty="0"/>
                        <a:t>rhythm: </a:t>
                      </a:r>
                      <a:r>
                        <a:rPr lang="en-GB" sz="900" b="0" dirty="0"/>
                        <a:t>the beat or cadence of a poem</a:t>
                      </a:r>
                    </a:p>
                  </a:txBody>
                  <a:tcPr>
                    <a:solidFill>
                      <a:schemeClr val="accent1">
                        <a:lumMod val="60000"/>
                        <a:lumOff val="40000"/>
                      </a:schemeClr>
                    </a:solidFill>
                  </a:tcPr>
                </a:tc>
                <a:tc>
                  <a:txBody>
                    <a:bodyPr/>
                    <a:lstStyle/>
                    <a:p>
                      <a:r>
                        <a:rPr lang="en-GB" sz="900" dirty="0"/>
                        <a:t>Look at poems such as </a:t>
                      </a:r>
                      <a:r>
                        <a:rPr lang="en-GB" sz="900" b="1" dirty="0"/>
                        <a:t>She walks in Beauty or The Prelude </a:t>
                      </a:r>
                      <a:r>
                        <a:rPr lang="en-GB" sz="900" dirty="0"/>
                        <a:t>for use of </a:t>
                      </a:r>
                      <a:r>
                        <a:rPr lang="en-GB" sz="900" b="1" dirty="0">
                          <a:solidFill>
                            <a:srgbClr val="FF0000"/>
                          </a:solidFill>
                        </a:rPr>
                        <a:t>iambic tetrameter</a:t>
                      </a:r>
                      <a:r>
                        <a:rPr lang="en-GB" sz="900" dirty="0"/>
                        <a:t> or </a:t>
                      </a:r>
                      <a:r>
                        <a:rPr lang="en-GB" sz="900" b="1" dirty="0">
                          <a:solidFill>
                            <a:srgbClr val="FF0000"/>
                          </a:solidFill>
                        </a:rPr>
                        <a:t>iambic pentameter.</a:t>
                      </a:r>
                    </a:p>
                  </a:txBody>
                  <a:tcPr>
                    <a:solidFill>
                      <a:schemeClr val="accent1">
                        <a:lumMod val="20000"/>
                        <a:lumOff val="80000"/>
                      </a:schemeClr>
                    </a:solidFill>
                  </a:tcPr>
                </a:tc>
                <a:extLst>
                  <a:ext uri="{0D108BD9-81ED-4DB2-BD59-A6C34878D82A}">
                    <a16:rowId xmlns:a16="http://schemas.microsoft.com/office/drawing/2014/main" val="421946075"/>
                  </a:ext>
                </a:extLst>
              </a:tr>
              <a:tr h="543298">
                <a:tc>
                  <a:txBody>
                    <a:bodyPr/>
                    <a:lstStyle/>
                    <a:p>
                      <a:r>
                        <a:rPr lang="en-GB" sz="1100" b="1" dirty="0"/>
                        <a:t>enjambment: </a:t>
                      </a:r>
                      <a:r>
                        <a:rPr lang="en-GB" sz="900" b="0" kern="1200" dirty="0">
                          <a:solidFill>
                            <a:schemeClr val="tx1"/>
                          </a:solidFill>
                          <a:effectLst/>
                          <a:latin typeface="+mn-lt"/>
                          <a:ea typeface="+mn-ea"/>
                          <a:cs typeface="+mn-cs"/>
                        </a:rPr>
                        <a:t>the continuation of a sentence without a pause beyond the end of a line, couplet, or stanza</a:t>
                      </a:r>
                      <a:endParaRPr lang="en-GB" sz="900" b="1" dirty="0"/>
                    </a:p>
                  </a:txBody>
                  <a:tcPr>
                    <a:solidFill>
                      <a:schemeClr val="accent1">
                        <a:lumMod val="60000"/>
                        <a:lumOff val="40000"/>
                      </a:schemeClr>
                    </a:solidFill>
                  </a:tcPr>
                </a:tc>
                <a:tc>
                  <a:txBody>
                    <a:bodyPr/>
                    <a:lstStyle/>
                    <a:p>
                      <a:r>
                        <a:rPr lang="en-GB" sz="1000" b="1" dirty="0"/>
                        <a:t>Living Space:</a:t>
                      </a:r>
                    </a:p>
                    <a:p>
                      <a:r>
                        <a:rPr lang="en-GB" sz="1000" dirty="0"/>
                        <a:t>“………. </a:t>
                      </a:r>
                      <a:r>
                        <a:rPr lang="en-GB" sz="1000" b="1" dirty="0">
                          <a:solidFill>
                            <a:srgbClr val="FF0000"/>
                          </a:solidFill>
                        </a:rPr>
                        <a:t>Beams/ Balance</a:t>
                      </a:r>
                      <a:r>
                        <a:rPr lang="en-GB" sz="1000" dirty="0"/>
                        <a:t> crookedly”</a:t>
                      </a:r>
                    </a:p>
                  </a:txBody>
                  <a:tcPr>
                    <a:solidFill>
                      <a:schemeClr val="accent1">
                        <a:lumMod val="20000"/>
                        <a:lumOff val="80000"/>
                      </a:schemeClr>
                    </a:solidFill>
                  </a:tcPr>
                </a:tc>
                <a:tc>
                  <a:txBody>
                    <a:bodyPr/>
                    <a:lstStyle/>
                    <a:p>
                      <a:r>
                        <a:rPr lang="en-GB" sz="1100" b="1" dirty="0"/>
                        <a:t>sibilance: </a:t>
                      </a:r>
                      <a:r>
                        <a:rPr lang="en-GB" sz="900" b="0" dirty="0"/>
                        <a:t>the repeated use of the “s” sound close together</a:t>
                      </a:r>
                    </a:p>
                  </a:txBody>
                  <a:tcPr>
                    <a:solidFill>
                      <a:schemeClr val="accent1">
                        <a:lumMod val="60000"/>
                        <a:lumOff val="40000"/>
                      </a:schemeClr>
                    </a:solidFill>
                  </a:tcPr>
                </a:tc>
                <a:tc>
                  <a:txBody>
                    <a:bodyPr/>
                    <a:lstStyle/>
                    <a:p>
                      <a:r>
                        <a:rPr lang="en-GB" sz="1000" b="1" dirty="0"/>
                        <a:t>The Prelude:</a:t>
                      </a:r>
                    </a:p>
                    <a:p>
                      <a:r>
                        <a:rPr lang="en-GB" sz="900" dirty="0"/>
                        <a:t>“All </a:t>
                      </a:r>
                      <a:r>
                        <a:rPr lang="en-GB" sz="900" b="1" dirty="0">
                          <a:solidFill>
                            <a:srgbClr val="FF0000"/>
                          </a:solidFill>
                        </a:rPr>
                        <a:t>s</a:t>
                      </a:r>
                      <a:r>
                        <a:rPr lang="en-GB" sz="900" dirty="0"/>
                        <a:t>hod with </a:t>
                      </a:r>
                      <a:r>
                        <a:rPr lang="en-GB" sz="900" b="1" dirty="0">
                          <a:solidFill>
                            <a:srgbClr val="FF0000"/>
                          </a:solidFill>
                        </a:rPr>
                        <a:t>s</a:t>
                      </a:r>
                      <a:r>
                        <a:rPr lang="en-GB" sz="900" dirty="0"/>
                        <a:t>teel. We </a:t>
                      </a:r>
                      <a:r>
                        <a:rPr lang="en-GB" sz="900" dirty="0" err="1"/>
                        <a:t>hi</a:t>
                      </a:r>
                      <a:r>
                        <a:rPr lang="en-GB" sz="900" b="1" dirty="0" err="1">
                          <a:solidFill>
                            <a:srgbClr val="FF0000"/>
                          </a:solidFill>
                        </a:rPr>
                        <a:t>ss</a:t>
                      </a:r>
                      <a:r>
                        <a:rPr lang="en-GB" sz="900" dirty="0" err="1"/>
                        <a:t>’d</a:t>
                      </a:r>
                      <a:r>
                        <a:rPr lang="en-GB" sz="900" dirty="0"/>
                        <a:t> along the </a:t>
                      </a:r>
                      <a:r>
                        <a:rPr lang="en-GB" sz="900" dirty="0" err="1"/>
                        <a:t>poli</a:t>
                      </a:r>
                      <a:r>
                        <a:rPr lang="en-GB" sz="900" b="1" dirty="0" err="1">
                          <a:solidFill>
                            <a:srgbClr val="FF0000"/>
                          </a:solidFill>
                        </a:rPr>
                        <a:t>s</a:t>
                      </a:r>
                      <a:r>
                        <a:rPr lang="en-GB" sz="900" dirty="0" err="1"/>
                        <a:t>h’d</a:t>
                      </a:r>
                      <a:r>
                        <a:rPr lang="en-GB" sz="900" dirty="0"/>
                        <a:t> i</a:t>
                      </a:r>
                      <a:r>
                        <a:rPr lang="en-GB" sz="900" b="1" dirty="0">
                          <a:solidFill>
                            <a:srgbClr val="FF0000"/>
                          </a:solidFill>
                        </a:rPr>
                        <a:t>c</a:t>
                      </a:r>
                      <a:r>
                        <a:rPr lang="en-GB" sz="900" dirty="0"/>
                        <a:t>e”</a:t>
                      </a:r>
                    </a:p>
                  </a:txBody>
                  <a:tcPr>
                    <a:solidFill>
                      <a:schemeClr val="accent1">
                        <a:lumMod val="20000"/>
                        <a:lumOff val="80000"/>
                      </a:schemeClr>
                    </a:solidFill>
                  </a:tcPr>
                </a:tc>
                <a:extLst>
                  <a:ext uri="{0D108BD9-81ED-4DB2-BD59-A6C34878D82A}">
                    <a16:rowId xmlns:a16="http://schemas.microsoft.com/office/drawing/2014/main" val="3076624932"/>
                  </a:ext>
                </a:extLst>
              </a:tr>
              <a:tr h="407474">
                <a:tc>
                  <a:txBody>
                    <a:bodyPr/>
                    <a:lstStyle/>
                    <a:p>
                      <a:r>
                        <a:rPr lang="en-GB" sz="1100" b="1" dirty="0"/>
                        <a:t>hyperbole: </a:t>
                      </a:r>
                      <a:r>
                        <a:rPr lang="en-GB" sz="900" b="0" dirty="0"/>
                        <a:t>exaggerated statements or claims said for effect</a:t>
                      </a:r>
                    </a:p>
                  </a:txBody>
                  <a:tcPr>
                    <a:solidFill>
                      <a:schemeClr val="accent1">
                        <a:lumMod val="60000"/>
                        <a:lumOff val="40000"/>
                      </a:schemeClr>
                    </a:solidFill>
                  </a:tcPr>
                </a:tc>
                <a:tc>
                  <a:txBody>
                    <a:bodyPr/>
                    <a:lstStyle/>
                    <a:p>
                      <a:r>
                        <a:rPr lang="en-GB" sz="1000" b="1" dirty="0"/>
                        <a:t>Sonnet 43: </a:t>
                      </a:r>
                    </a:p>
                    <a:p>
                      <a:r>
                        <a:rPr lang="en-GB" sz="800" b="1" dirty="0">
                          <a:solidFill>
                            <a:srgbClr val="FF0000"/>
                          </a:solidFill>
                        </a:rPr>
                        <a:t>“I love thee to the depth, breadth and height”</a:t>
                      </a:r>
                    </a:p>
                  </a:txBody>
                  <a:tcPr>
                    <a:solidFill>
                      <a:schemeClr val="accent1">
                        <a:lumMod val="20000"/>
                        <a:lumOff val="80000"/>
                      </a:schemeClr>
                    </a:solidFill>
                  </a:tcPr>
                </a:tc>
                <a:tc>
                  <a:txBody>
                    <a:bodyPr/>
                    <a:lstStyle/>
                    <a:p>
                      <a:r>
                        <a:rPr lang="en-GB" sz="1100" b="1" dirty="0"/>
                        <a:t>simile: </a:t>
                      </a:r>
                      <a:r>
                        <a:rPr lang="en-GB" sz="900" b="0" dirty="0"/>
                        <a:t>a direct comparison between two thing using as or like</a:t>
                      </a:r>
                    </a:p>
                  </a:txBody>
                  <a:tcPr>
                    <a:solidFill>
                      <a:schemeClr val="accent1">
                        <a:lumMod val="60000"/>
                        <a:lumOff val="40000"/>
                      </a:schemeClr>
                    </a:solidFill>
                  </a:tcPr>
                </a:tc>
                <a:tc>
                  <a:txBody>
                    <a:bodyPr/>
                    <a:lstStyle/>
                    <a:p>
                      <a:r>
                        <a:rPr lang="en-GB" sz="1000" b="1" dirty="0"/>
                        <a:t>Dulce et Decorum Est:</a:t>
                      </a:r>
                    </a:p>
                    <a:p>
                      <a:r>
                        <a:rPr lang="en-GB" sz="900" dirty="0"/>
                        <a:t>“Bent double like old beggars”</a:t>
                      </a:r>
                    </a:p>
                  </a:txBody>
                  <a:tcPr>
                    <a:solidFill>
                      <a:schemeClr val="accent1">
                        <a:lumMod val="20000"/>
                        <a:lumOff val="80000"/>
                      </a:schemeClr>
                    </a:solidFill>
                  </a:tcPr>
                </a:tc>
                <a:extLst>
                  <a:ext uri="{0D108BD9-81ED-4DB2-BD59-A6C34878D82A}">
                    <a16:rowId xmlns:a16="http://schemas.microsoft.com/office/drawing/2014/main" val="2538022373"/>
                  </a:ext>
                </a:extLst>
              </a:tr>
              <a:tr h="543298">
                <a:tc>
                  <a:txBody>
                    <a:bodyPr/>
                    <a:lstStyle/>
                    <a:p>
                      <a:r>
                        <a:rPr lang="en-GB" sz="1100" b="1" dirty="0"/>
                        <a:t>imagery</a:t>
                      </a:r>
                      <a:r>
                        <a:rPr lang="en-GB" sz="1200" b="1" dirty="0"/>
                        <a:t>: </a:t>
                      </a:r>
                      <a:r>
                        <a:rPr lang="en-GB" sz="900" b="0" dirty="0"/>
                        <a:t>visually descriptive or figurative language, such as similes or metaphors</a:t>
                      </a:r>
                    </a:p>
                  </a:txBody>
                  <a:tcPr>
                    <a:solidFill>
                      <a:schemeClr val="accent1">
                        <a:lumMod val="60000"/>
                        <a:lumOff val="40000"/>
                      </a:schemeClr>
                    </a:solidFill>
                  </a:tcPr>
                </a:tc>
                <a:tc>
                  <a:txBody>
                    <a:bodyPr/>
                    <a:lstStyle/>
                    <a:p>
                      <a:r>
                        <a:rPr lang="en-GB" sz="1000" b="1" dirty="0" err="1"/>
                        <a:t>Cozy</a:t>
                      </a:r>
                      <a:r>
                        <a:rPr lang="en-GB" sz="1000" b="1" dirty="0"/>
                        <a:t> Apologia:</a:t>
                      </a:r>
                    </a:p>
                    <a:p>
                      <a:r>
                        <a:rPr lang="en-GB" sz="900" b="1" dirty="0">
                          <a:solidFill>
                            <a:srgbClr val="FF0000"/>
                          </a:solidFill>
                        </a:rPr>
                        <a:t>“chain mail glinting” “shooting arrows”</a:t>
                      </a:r>
                    </a:p>
                  </a:txBody>
                  <a:tcPr>
                    <a:solidFill>
                      <a:schemeClr val="accent1">
                        <a:lumMod val="20000"/>
                        <a:lumOff val="80000"/>
                      </a:schemeClr>
                    </a:solidFill>
                  </a:tcPr>
                </a:tc>
                <a:tc>
                  <a:txBody>
                    <a:bodyPr/>
                    <a:lstStyle/>
                    <a:p>
                      <a:r>
                        <a:rPr lang="en-GB" sz="1100" b="1" dirty="0"/>
                        <a:t>sonnet: </a:t>
                      </a:r>
                      <a:r>
                        <a:rPr lang="en-GB" sz="900" b="0" dirty="0"/>
                        <a:t>a 14 line poem typically on the subject of love</a:t>
                      </a:r>
                    </a:p>
                  </a:txBody>
                  <a:tcPr>
                    <a:solidFill>
                      <a:schemeClr val="accent1">
                        <a:lumMod val="60000"/>
                        <a:lumOff val="40000"/>
                      </a:schemeClr>
                    </a:solidFill>
                  </a:tcPr>
                </a:tc>
                <a:tc>
                  <a:txBody>
                    <a:bodyPr/>
                    <a:lstStyle/>
                    <a:p>
                      <a:r>
                        <a:rPr lang="en-GB" sz="1000" b="1" dirty="0"/>
                        <a:t>Sonnet 43, The Solider and Ozymandias </a:t>
                      </a:r>
                      <a:r>
                        <a:rPr lang="en-GB" sz="900" dirty="0"/>
                        <a:t>all use this form for different purposes.</a:t>
                      </a:r>
                    </a:p>
                  </a:txBody>
                  <a:tcPr>
                    <a:solidFill>
                      <a:schemeClr val="accent1">
                        <a:lumMod val="20000"/>
                        <a:lumOff val="80000"/>
                      </a:schemeClr>
                    </a:solidFill>
                  </a:tcPr>
                </a:tc>
                <a:extLst>
                  <a:ext uri="{0D108BD9-81ED-4DB2-BD59-A6C34878D82A}">
                    <a16:rowId xmlns:a16="http://schemas.microsoft.com/office/drawing/2014/main" val="3105003300"/>
                  </a:ext>
                </a:extLst>
              </a:tr>
              <a:tr h="407474">
                <a:tc>
                  <a:txBody>
                    <a:bodyPr/>
                    <a:lstStyle/>
                    <a:p>
                      <a:r>
                        <a:rPr lang="en-GB" sz="1100" b="1" dirty="0"/>
                        <a:t>irony: </a:t>
                      </a:r>
                      <a:r>
                        <a:rPr lang="en-GB" sz="900" b="0" dirty="0"/>
                        <a:t>using language that normally signifies the opposite of what it means</a:t>
                      </a:r>
                    </a:p>
                  </a:txBody>
                  <a:tcPr>
                    <a:solidFill>
                      <a:schemeClr val="accent1">
                        <a:lumMod val="60000"/>
                        <a:lumOff val="40000"/>
                      </a:schemeClr>
                    </a:solidFill>
                  </a:tcPr>
                </a:tc>
                <a:tc>
                  <a:txBody>
                    <a:bodyPr/>
                    <a:lstStyle/>
                    <a:p>
                      <a:r>
                        <a:rPr lang="en-GB" sz="1000" b="1" dirty="0"/>
                        <a:t>Dulce et Decorum Est: </a:t>
                      </a:r>
                    </a:p>
                    <a:p>
                      <a:r>
                        <a:rPr lang="en-GB" sz="900" b="1" i="1" u="none" dirty="0">
                          <a:solidFill>
                            <a:srgbClr val="FF0000"/>
                          </a:solidFill>
                        </a:rPr>
                        <a:t>“Dulce et decorum </a:t>
                      </a:r>
                      <a:r>
                        <a:rPr lang="en-GB" sz="900" b="1" i="1" u="none" dirty="0" err="1">
                          <a:solidFill>
                            <a:srgbClr val="FF0000"/>
                          </a:solidFill>
                        </a:rPr>
                        <a:t>est</a:t>
                      </a:r>
                      <a:r>
                        <a:rPr lang="en-GB" sz="900" b="1" i="1" u="none" dirty="0">
                          <a:solidFill>
                            <a:srgbClr val="FF0000"/>
                          </a:solidFill>
                        </a:rPr>
                        <a:t> pro patria mori”</a:t>
                      </a:r>
                    </a:p>
                  </a:txBody>
                  <a:tcPr>
                    <a:solidFill>
                      <a:schemeClr val="accent1">
                        <a:lumMod val="20000"/>
                        <a:lumOff val="80000"/>
                      </a:schemeClr>
                    </a:solidFill>
                  </a:tcPr>
                </a:tc>
                <a:tc>
                  <a:txBody>
                    <a:bodyPr/>
                    <a:lstStyle/>
                    <a:p>
                      <a:r>
                        <a:rPr lang="en-GB" sz="1100" b="1" dirty="0"/>
                        <a:t>stanza: </a:t>
                      </a:r>
                      <a:r>
                        <a:rPr lang="en-GB" sz="900" b="0" dirty="0"/>
                        <a:t>a verse of poetry made up of poetic lines</a:t>
                      </a:r>
                    </a:p>
                  </a:txBody>
                  <a:tcPr>
                    <a:solidFill>
                      <a:schemeClr val="accent1">
                        <a:lumMod val="60000"/>
                        <a:lumOff val="40000"/>
                      </a:schemeClr>
                    </a:solidFill>
                  </a:tcPr>
                </a:tc>
                <a:tc>
                  <a:txBody>
                    <a:bodyPr/>
                    <a:lstStyle/>
                    <a:p>
                      <a:r>
                        <a:rPr lang="en-GB" sz="900" dirty="0"/>
                        <a:t>All of the poem uses </a:t>
                      </a:r>
                      <a:r>
                        <a:rPr lang="en-GB" sz="900" b="1" dirty="0">
                          <a:solidFill>
                            <a:srgbClr val="FF0000"/>
                          </a:solidFill>
                        </a:rPr>
                        <a:t>stanzas </a:t>
                      </a:r>
                      <a:r>
                        <a:rPr lang="en-GB" sz="900" dirty="0"/>
                        <a:t>for differing effects. Ensure you know why.</a:t>
                      </a:r>
                    </a:p>
                  </a:txBody>
                  <a:tcPr>
                    <a:solidFill>
                      <a:schemeClr val="accent1">
                        <a:lumMod val="20000"/>
                        <a:lumOff val="80000"/>
                      </a:schemeClr>
                    </a:solidFill>
                  </a:tcPr>
                </a:tc>
                <a:extLst>
                  <a:ext uri="{0D108BD9-81ED-4DB2-BD59-A6C34878D82A}">
                    <a16:rowId xmlns:a16="http://schemas.microsoft.com/office/drawing/2014/main" val="1188962125"/>
                  </a:ext>
                </a:extLst>
              </a:tr>
              <a:tr h="536923">
                <a:tc>
                  <a:txBody>
                    <a:bodyPr/>
                    <a:lstStyle/>
                    <a:p>
                      <a:r>
                        <a:rPr lang="en-GB" sz="1100" b="1" dirty="0"/>
                        <a:t>juxtaposition: </a:t>
                      </a:r>
                      <a:r>
                        <a:rPr lang="en-GB" sz="850" b="0" dirty="0"/>
                        <a:t>two things being seen or placed close together with contrasting effect</a:t>
                      </a:r>
                    </a:p>
                  </a:txBody>
                  <a:tcPr>
                    <a:solidFill>
                      <a:schemeClr val="accent1">
                        <a:lumMod val="60000"/>
                        <a:lumOff val="40000"/>
                      </a:schemeClr>
                    </a:solidFill>
                  </a:tcPr>
                </a:tc>
                <a:tc>
                  <a:txBody>
                    <a:bodyPr/>
                    <a:lstStyle/>
                    <a:p>
                      <a:r>
                        <a:rPr lang="en-GB" sz="1000" b="1" dirty="0"/>
                        <a:t>Living Space:</a:t>
                      </a:r>
                    </a:p>
                    <a:p>
                      <a:r>
                        <a:rPr lang="en-GB" sz="900" dirty="0"/>
                        <a:t>“</a:t>
                      </a:r>
                      <a:r>
                        <a:rPr lang="en-GB" sz="900" b="1" dirty="0">
                          <a:solidFill>
                            <a:srgbClr val="FF0000"/>
                          </a:solidFill>
                        </a:rPr>
                        <a:t>dark</a:t>
                      </a:r>
                      <a:r>
                        <a:rPr lang="en-GB" sz="900" dirty="0"/>
                        <a:t> edge” “gathering </a:t>
                      </a:r>
                      <a:r>
                        <a:rPr lang="en-GB" sz="900" b="1" dirty="0">
                          <a:solidFill>
                            <a:srgbClr val="FF0000"/>
                          </a:solidFill>
                        </a:rPr>
                        <a:t>light</a:t>
                      </a:r>
                      <a:r>
                        <a:rPr lang="en-GB" sz="900" dirty="0"/>
                        <a:t>” “</a:t>
                      </a:r>
                      <a:r>
                        <a:rPr lang="en-GB" sz="900" b="1" dirty="0">
                          <a:solidFill>
                            <a:srgbClr val="FF0000"/>
                          </a:solidFill>
                        </a:rPr>
                        <a:t>bright thin</a:t>
                      </a:r>
                      <a:r>
                        <a:rPr lang="en-GB" sz="900" dirty="0"/>
                        <a:t>”</a:t>
                      </a:r>
                    </a:p>
                  </a:txBody>
                  <a:tcPr>
                    <a:solidFill>
                      <a:schemeClr val="accent1">
                        <a:lumMod val="20000"/>
                        <a:lumOff val="80000"/>
                      </a:schemeClr>
                    </a:solidFill>
                  </a:tcPr>
                </a:tc>
                <a:tc>
                  <a:txBody>
                    <a:bodyPr/>
                    <a:lstStyle/>
                    <a:p>
                      <a:r>
                        <a:rPr lang="en-GB" sz="1100" b="1" dirty="0"/>
                        <a:t>symbolism: </a:t>
                      </a:r>
                      <a:r>
                        <a:rPr lang="en-GB" sz="900" b="0" dirty="0"/>
                        <a:t>using a symbol or object to represent an abstract idea or concept</a:t>
                      </a:r>
                    </a:p>
                  </a:txBody>
                  <a:tcPr>
                    <a:solidFill>
                      <a:schemeClr val="accent1">
                        <a:lumMod val="60000"/>
                        <a:lumOff val="40000"/>
                      </a:schemeClr>
                    </a:solidFill>
                  </a:tcPr>
                </a:tc>
                <a:tc>
                  <a:txBody>
                    <a:bodyPr/>
                    <a:lstStyle/>
                    <a:p>
                      <a:r>
                        <a:rPr lang="en-GB" sz="1000" b="1" dirty="0"/>
                        <a:t>Afternoons:</a:t>
                      </a:r>
                    </a:p>
                    <a:p>
                      <a:r>
                        <a:rPr lang="en-GB" sz="900" dirty="0"/>
                        <a:t>“</a:t>
                      </a:r>
                      <a:r>
                        <a:rPr lang="en-GB" sz="900" b="1" dirty="0">
                          <a:solidFill>
                            <a:srgbClr val="FF0000"/>
                          </a:solidFill>
                        </a:rPr>
                        <a:t>the wind</a:t>
                      </a:r>
                      <a:r>
                        <a:rPr lang="en-GB" sz="900" dirty="0"/>
                        <a:t>/ Is ruining their courting places”</a:t>
                      </a:r>
                    </a:p>
                    <a:p>
                      <a:r>
                        <a:rPr lang="en-GB" sz="800" dirty="0"/>
                        <a:t>Also think of the use of eggs in MW and LS.</a:t>
                      </a:r>
                    </a:p>
                  </a:txBody>
                  <a:tcPr>
                    <a:solidFill>
                      <a:schemeClr val="accent1">
                        <a:lumMod val="20000"/>
                        <a:lumOff val="80000"/>
                      </a:schemeClr>
                    </a:solidFill>
                  </a:tcPr>
                </a:tc>
                <a:extLst>
                  <a:ext uri="{0D108BD9-81ED-4DB2-BD59-A6C34878D82A}">
                    <a16:rowId xmlns:a16="http://schemas.microsoft.com/office/drawing/2014/main" val="3668761099"/>
                  </a:ext>
                </a:extLst>
              </a:tr>
              <a:tr h="578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t>metaphor: </a:t>
                      </a:r>
                      <a:r>
                        <a:rPr lang="en-GB" sz="850" b="0" dirty="0"/>
                        <a:t>a comparison between two things where one thing is said to be another for effect</a:t>
                      </a:r>
                      <a:endParaRPr lang="en-GB" sz="850" b="1" dirty="0"/>
                    </a:p>
                  </a:txBody>
                  <a:tcPr>
                    <a:solidFill>
                      <a:schemeClr val="accent1">
                        <a:lumMod val="60000"/>
                        <a:lumOff val="40000"/>
                      </a:schemeClr>
                    </a:solidFill>
                  </a:tcPr>
                </a:tc>
                <a:tc>
                  <a:txBody>
                    <a:bodyPr/>
                    <a:lstStyle/>
                    <a:p>
                      <a:r>
                        <a:rPr lang="en-GB" sz="1000" b="1" dirty="0"/>
                        <a:t>Mametz Wood:</a:t>
                      </a:r>
                    </a:p>
                    <a:p>
                      <a:r>
                        <a:rPr lang="en-GB" sz="900" dirty="0"/>
                        <a:t>“a </a:t>
                      </a:r>
                      <a:r>
                        <a:rPr lang="en-GB" sz="900" b="1" dirty="0">
                          <a:solidFill>
                            <a:srgbClr val="FF0000"/>
                          </a:solidFill>
                        </a:rPr>
                        <a:t>broken mosaic </a:t>
                      </a:r>
                      <a:r>
                        <a:rPr lang="en-GB" sz="900" dirty="0"/>
                        <a:t>of bone”</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t>synaesthesia: </a:t>
                      </a:r>
                      <a:r>
                        <a:rPr lang="en-GB" sz="900" b="0" dirty="0"/>
                        <a:t>the blending of the different senses in a piece of poetry</a:t>
                      </a:r>
                    </a:p>
                  </a:txBody>
                  <a:tcPr>
                    <a:solidFill>
                      <a:schemeClr val="accent1">
                        <a:lumMod val="60000"/>
                        <a:lumOff val="40000"/>
                      </a:schemeClr>
                    </a:solidFill>
                  </a:tcPr>
                </a:tc>
                <a:tc>
                  <a:txBody>
                    <a:bodyPr/>
                    <a:lstStyle/>
                    <a:p>
                      <a:r>
                        <a:rPr lang="en-GB" sz="1000" b="1" dirty="0"/>
                        <a:t>Death of a Naturalist:</a:t>
                      </a:r>
                    </a:p>
                    <a:p>
                      <a:r>
                        <a:rPr lang="en-GB" sz="900" dirty="0"/>
                        <a:t>“</a:t>
                      </a:r>
                      <a:r>
                        <a:rPr lang="en-GB" sz="900" b="1" dirty="0">
                          <a:solidFill>
                            <a:srgbClr val="FF0000"/>
                          </a:solidFill>
                        </a:rPr>
                        <a:t>strong gauze </a:t>
                      </a:r>
                      <a:r>
                        <a:rPr lang="en-GB" sz="900" dirty="0"/>
                        <a:t>of </a:t>
                      </a:r>
                      <a:r>
                        <a:rPr lang="en-GB" sz="900" b="1" dirty="0">
                          <a:solidFill>
                            <a:srgbClr val="FF0000"/>
                          </a:solidFill>
                        </a:rPr>
                        <a:t>sound</a:t>
                      </a:r>
                      <a:r>
                        <a:rPr lang="en-GB" sz="900" dirty="0"/>
                        <a:t> around the </a:t>
                      </a:r>
                      <a:r>
                        <a:rPr lang="en-GB" sz="900" b="1" dirty="0">
                          <a:solidFill>
                            <a:srgbClr val="FF0000"/>
                          </a:solidFill>
                        </a:rPr>
                        <a:t>smell.”</a:t>
                      </a:r>
                    </a:p>
                  </a:txBody>
                  <a:tcPr>
                    <a:solidFill>
                      <a:schemeClr val="accent1">
                        <a:lumMod val="20000"/>
                        <a:lumOff val="80000"/>
                      </a:schemeClr>
                    </a:solidFill>
                  </a:tcPr>
                </a:tc>
                <a:extLst>
                  <a:ext uri="{0D108BD9-81ED-4DB2-BD59-A6C34878D82A}">
                    <a16:rowId xmlns:a16="http://schemas.microsoft.com/office/drawing/2014/main" val="83620771"/>
                  </a:ext>
                </a:extLst>
              </a:tr>
            </a:tbl>
          </a:graphicData>
        </a:graphic>
      </p:graphicFrame>
      <p:sp>
        <p:nvSpPr>
          <p:cNvPr id="5" name="TextBox 4">
            <a:extLst>
              <a:ext uri="{FF2B5EF4-FFF2-40B4-BE49-F238E27FC236}">
                <a16:creationId xmlns:a16="http://schemas.microsoft.com/office/drawing/2014/main" id="{F0352C46-A578-4660-871C-4787791AAE00}"/>
              </a:ext>
            </a:extLst>
          </p:cNvPr>
          <p:cNvSpPr txBox="1"/>
          <p:nvPr/>
        </p:nvSpPr>
        <p:spPr>
          <a:xfrm>
            <a:off x="8676456" y="6427113"/>
            <a:ext cx="611560" cy="430887"/>
          </a:xfrm>
          <a:prstGeom prst="rect">
            <a:avLst/>
          </a:prstGeom>
          <a:noFill/>
        </p:spPr>
        <p:txBody>
          <a:bodyPr wrap="square" rtlCol="0">
            <a:spAutoFit/>
          </a:bodyPr>
          <a:lstStyle/>
          <a:p>
            <a:r>
              <a:rPr lang="en-GB" sz="2200" dirty="0"/>
              <a:t>12</a:t>
            </a:r>
          </a:p>
        </p:txBody>
      </p:sp>
    </p:spTree>
    <p:extLst>
      <p:ext uri="{BB962C8B-B14F-4D97-AF65-F5344CB8AC3E}">
        <p14:creationId xmlns:p14="http://schemas.microsoft.com/office/powerpoint/2010/main" val="3761765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981E1C-60AF-42FA-BA53-9159882F269F}"/>
              </a:ext>
            </a:extLst>
          </p:cNvPr>
          <p:cNvSpPr/>
          <p:nvPr/>
        </p:nvSpPr>
        <p:spPr>
          <a:xfrm rot="16200000">
            <a:off x="-2312182" y="3148895"/>
            <a:ext cx="5024475" cy="400110"/>
          </a:xfrm>
          <a:prstGeom prst="rect">
            <a:avLst/>
          </a:prstGeom>
          <a:noFill/>
        </p:spPr>
        <p:txBody>
          <a:bodyPr wrap="square" lIns="91440" tIns="45720" rIns="91440" bIns="45720">
            <a:spAutoFit/>
          </a:bodyPr>
          <a:lstStyle/>
          <a:p>
            <a:pPr algn="ctr"/>
            <a:r>
              <a:rPr lang="en-US" sz="20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English</a:t>
            </a:r>
            <a:r>
              <a:rPr lang="en-US" sz="2000"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0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Literature Paper 1: Poetry Anthology</a:t>
            </a:r>
            <a:endPar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TextBox 2">
            <a:extLst>
              <a:ext uri="{FF2B5EF4-FFF2-40B4-BE49-F238E27FC236}">
                <a16:creationId xmlns:a16="http://schemas.microsoft.com/office/drawing/2014/main" id="{327F6D18-0CEF-45F5-A2A5-C972C800691A}"/>
              </a:ext>
            </a:extLst>
          </p:cNvPr>
          <p:cNvSpPr txBox="1"/>
          <p:nvPr/>
        </p:nvSpPr>
        <p:spPr>
          <a:xfrm>
            <a:off x="400110" y="0"/>
            <a:ext cx="8636385" cy="307777"/>
          </a:xfrm>
          <a:prstGeom prst="rect">
            <a:avLst/>
          </a:prstGeom>
          <a:noFill/>
        </p:spPr>
        <p:txBody>
          <a:bodyPr wrap="square" rtlCol="0">
            <a:spAutoFit/>
          </a:bodyPr>
          <a:lstStyle/>
          <a:p>
            <a:r>
              <a:rPr lang="en-GB" sz="1400" b="1" dirty="0"/>
              <a:t>7. New Terms: </a:t>
            </a:r>
            <a:r>
              <a:rPr lang="en-GB" sz="1200" b="1" dirty="0"/>
              <a:t>Make a note of any  new terminology you have been taught, record from which poem and an example.  </a:t>
            </a:r>
          </a:p>
        </p:txBody>
      </p:sp>
      <p:graphicFrame>
        <p:nvGraphicFramePr>
          <p:cNvPr id="4" name="Table 4">
            <a:extLst>
              <a:ext uri="{FF2B5EF4-FFF2-40B4-BE49-F238E27FC236}">
                <a16:creationId xmlns:a16="http://schemas.microsoft.com/office/drawing/2014/main" id="{5E05AB79-8DBF-4020-841D-930B13B28079}"/>
              </a:ext>
            </a:extLst>
          </p:cNvPr>
          <p:cNvGraphicFramePr>
            <a:graphicFrameLocks noGrp="1"/>
          </p:cNvGraphicFramePr>
          <p:nvPr>
            <p:extLst>
              <p:ext uri="{D42A27DB-BD31-4B8C-83A1-F6EECF244321}">
                <p14:modId xmlns:p14="http://schemas.microsoft.com/office/powerpoint/2010/main" val="2659068460"/>
              </p:ext>
            </p:extLst>
          </p:nvPr>
        </p:nvGraphicFramePr>
        <p:xfrm>
          <a:off x="467543" y="404664"/>
          <a:ext cx="8568952" cy="6217920"/>
        </p:xfrm>
        <a:graphic>
          <a:graphicData uri="http://schemas.openxmlformats.org/drawingml/2006/table">
            <a:tbl>
              <a:tblPr firstRow="1" bandRow="1">
                <a:tableStyleId>{5940675A-B579-460E-94D1-54222C63F5DA}</a:tableStyleId>
              </a:tblPr>
              <a:tblGrid>
                <a:gridCol w="2142238">
                  <a:extLst>
                    <a:ext uri="{9D8B030D-6E8A-4147-A177-3AD203B41FA5}">
                      <a16:colId xmlns:a16="http://schemas.microsoft.com/office/drawing/2014/main" val="1076950844"/>
                    </a:ext>
                  </a:extLst>
                </a:gridCol>
                <a:gridCol w="2142238">
                  <a:extLst>
                    <a:ext uri="{9D8B030D-6E8A-4147-A177-3AD203B41FA5}">
                      <a16:colId xmlns:a16="http://schemas.microsoft.com/office/drawing/2014/main" val="575302471"/>
                    </a:ext>
                  </a:extLst>
                </a:gridCol>
                <a:gridCol w="2142238">
                  <a:extLst>
                    <a:ext uri="{9D8B030D-6E8A-4147-A177-3AD203B41FA5}">
                      <a16:colId xmlns:a16="http://schemas.microsoft.com/office/drawing/2014/main" val="3855184279"/>
                    </a:ext>
                  </a:extLst>
                </a:gridCol>
                <a:gridCol w="2142238">
                  <a:extLst>
                    <a:ext uri="{9D8B030D-6E8A-4147-A177-3AD203B41FA5}">
                      <a16:colId xmlns:a16="http://schemas.microsoft.com/office/drawing/2014/main" val="3080551521"/>
                    </a:ext>
                  </a:extLst>
                </a:gridCol>
              </a:tblGrid>
              <a:tr h="229529">
                <a:tc>
                  <a:txBody>
                    <a:bodyPr/>
                    <a:lstStyle/>
                    <a:p>
                      <a:r>
                        <a:rPr lang="en-GB" sz="1200" b="1" dirty="0"/>
                        <a:t>Term</a:t>
                      </a:r>
                    </a:p>
                  </a:txBody>
                  <a:tcPr/>
                </a:tc>
                <a:tc>
                  <a:txBody>
                    <a:bodyPr/>
                    <a:lstStyle/>
                    <a:p>
                      <a:r>
                        <a:rPr lang="en-GB" sz="1200" b="1" dirty="0"/>
                        <a:t>Example</a:t>
                      </a:r>
                    </a:p>
                  </a:txBody>
                  <a:tcPr/>
                </a:tc>
                <a:tc>
                  <a:txBody>
                    <a:bodyPr/>
                    <a:lstStyle/>
                    <a:p>
                      <a:r>
                        <a:rPr lang="en-GB" sz="1200" b="1" dirty="0"/>
                        <a:t>Term </a:t>
                      </a:r>
                    </a:p>
                  </a:txBody>
                  <a:tcPr/>
                </a:tc>
                <a:tc>
                  <a:txBody>
                    <a:bodyPr/>
                    <a:lstStyle/>
                    <a:p>
                      <a:r>
                        <a:rPr lang="en-GB" sz="1200" b="1" dirty="0"/>
                        <a:t>Example</a:t>
                      </a:r>
                    </a:p>
                  </a:txBody>
                  <a:tcPr/>
                </a:tc>
                <a:extLst>
                  <a:ext uri="{0D108BD9-81ED-4DB2-BD59-A6C34878D82A}">
                    <a16:rowId xmlns:a16="http://schemas.microsoft.com/office/drawing/2014/main" val="2773353581"/>
                  </a:ext>
                </a:extLst>
              </a:tr>
              <a:tr h="370840">
                <a:tc>
                  <a:txBody>
                    <a:bodyPr/>
                    <a:lstStyle/>
                    <a:p>
                      <a:endParaRPr lang="en-GB" sz="1200" b="1" dirty="0"/>
                    </a:p>
                    <a:p>
                      <a:endParaRPr lang="en-GB" sz="1200" b="1" dirty="0"/>
                    </a:p>
                  </a:txBody>
                  <a:tcPr>
                    <a:solidFill>
                      <a:schemeClr val="bg1">
                        <a:lumMod val="95000"/>
                      </a:schemeClr>
                    </a:solidFill>
                  </a:tcPr>
                </a:tc>
                <a:tc>
                  <a:txBody>
                    <a:bodyPr/>
                    <a:lstStyle/>
                    <a:p>
                      <a:endParaRPr lang="en-GB"/>
                    </a:p>
                  </a:txBody>
                  <a:tcPr/>
                </a:tc>
                <a:tc>
                  <a:txBody>
                    <a:bodyPr/>
                    <a:lstStyle/>
                    <a:p>
                      <a:endParaRPr lang="en-GB" sz="900" b="0" dirty="0"/>
                    </a:p>
                  </a:txBody>
                  <a:tcPr>
                    <a:solidFill>
                      <a:schemeClr val="bg1">
                        <a:lumMod val="95000"/>
                      </a:schemeClr>
                    </a:solidFill>
                  </a:tcPr>
                </a:tc>
                <a:tc>
                  <a:txBody>
                    <a:bodyPr/>
                    <a:lstStyle/>
                    <a:p>
                      <a:endParaRPr lang="en-GB"/>
                    </a:p>
                  </a:txBody>
                  <a:tcPr/>
                </a:tc>
                <a:extLst>
                  <a:ext uri="{0D108BD9-81ED-4DB2-BD59-A6C34878D82A}">
                    <a16:rowId xmlns:a16="http://schemas.microsoft.com/office/drawing/2014/main" val="23133578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kern="1200" dirty="0">
                        <a:solidFill>
                          <a:schemeClr val="tx1"/>
                        </a:solidFill>
                        <a:effectLst/>
                        <a:latin typeface="+mn-lt"/>
                        <a:ea typeface="+mn-ea"/>
                        <a:cs typeface="+mn-cs"/>
                      </a:endParaRPr>
                    </a:p>
                  </a:txBody>
                  <a:tcPr>
                    <a:solidFill>
                      <a:schemeClr val="bg1">
                        <a:lumMod val="95000"/>
                      </a:schemeClr>
                    </a:solidFill>
                  </a:tcPr>
                </a:tc>
                <a:tc>
                  <a:txBody>
                    <a:bodyPr/>
                    <a:lstStyle/>
                    <a:p>
                      <a:endParaRPr lang="en-GB" dirty="0"/>
                    </a:p>
                  </a:txBody>
                  <a:tcPr/>
                </a:tc>
                <a:tc>
                  <a:txBody>
                    <a:bodyPr/>
                    <a:lstStyle/>
                    <a:p>
                      <a:endParaRPr lang="en-GB" sz="900" b="0" dirty="0"/>
                    </a:p>
                  </a:txBody>
                  <a:tcPr>
                    <a:solidFill>
                      <a:schemeClr val="bg1">
                        <a:lumMod val="95000"/>
                      </a:schemeClr>
                    </a:solidFill>
                  </a:tcPr>
                </a:tc>
                <a:tc>
                  <a:txBody>
                    <a:bodyPr/>
                    <a:lstStyle/>
                    <a:p>
                      <a:endParaRPr lang="en-GB"/>
                    </a:p>
                  </a:txBody>
                  <a:tcPr/>
                </a:tc>
                <a:extLst>
                  <a:ext uri="{0D108BD9-81ED-4DB2-BD59-A6C34878D82A}">
                    <a16:rowId xmlns:a16="http://schemas.microsoft.com/office/drawing/2014/main" val="1918049354"/>
                  </a:ext>
                </a:extLst>
              </a:tr>
              <a:tr h="370840">
                <a:tc>
                  <a:txBody>
                    <a:bodyPr/>
                    <a:lstStyle/>
                    <a:p>
                      <a:endParaRPr lang="en-GB" sz="900" b="0" dirty="0"/>
                    </a:p>
                    <a:p>
                      <a:endParaRPr lang="en-GB" sz="900" b="0" dirty="0"/>
                    </a:p>
                    <a:p>
                      <a:endParaRPr lang="en-GB" sz="900" b="0" dirty="0"/>
                    </a:p>
                  </a:txBody>
                  <a:tcPr>
                    <a:solidFill>
                      <a:schemeClr val="bg1">
                        <a:lumMod val="95000"/>
                      </a:schemeClr>
                    </a:solidFill>
                  </a:tcPr>
                </a:tc>
                <a:tc>
                  <a:txBody>
                    <a:bodyPr/>
                    <a:lstStyle/>
                    <a:p>
                      <a:endParaRPr lang="en-GB" dirty="0"/>
                    </a:p>
                  </a:txBody>
                  <a:tcPr/>
                </a:tc>
                <a:tc>
                  <a:txBody>
                    <a:bodyPr/>
                    <a:lstStyle/>
                    <a:p>
                      <a:endParaRPr lang="en-GB" sz="1200" b="1" dirty="0"/>
                    </a:p>
                  </a:txBody>
                  <a:tcPr>
                    <a:solidFill>
                      <a:schemeClr val="bg1">
                        <a:lumMod val="95000"/>
                      </a:schemeClr>
                    </a:solidFill>
                  </a:tcPr>
                </a:tc>
                <a:tc>
                  <a:txBody>
                    <a:bodyPr/>
                    <a:lstStyle/>
                    <a:p>
                      <a:endParaRPr lang="en-GB" dirty="0"/>
                    </a:p>
                  </a:txBody>
                  <a:tcPr/>
                </a:tc>
                <a:extLst>
                  <a:ext uri="{0D108BD9-81ED-4DB2-BD59-A6C34878D82A}">
                    <a16:rowId xmlns:a16="http://schemas.microsoft.com/office/drawing/2014/main" val="2897472434"/>
                  </a:ext>
                </a:extLst>
              </a:tr>
              <a:tr h="370840">
                <a:tc>
                  <a:txBody>
                    <a:bodyPr/>
                    <a:lstStyle/>
                    <a:p>
                      <a:endParaRPr lang="en-GB" sz="900" b="0" dirty="0"/>
                    </a:p>
                    <a:p>
                      <a:endParaRPr lang="en-GB" sz="900" b="0" dirty="0"/>
                    </a:p>
                    <a:p>
                      <a:endParaRPr lang="en-GB" sz="900" b="0" dirty="0"/>
                    </a:p>
                  </a:txBody>
                  <a:tcPr>
                    <a:solidFill>
                      <a:schemeClr val="bg1">
                        <a:lumMod val="95000"/>
                      </a:schemeClr>
                    </a:solidFill>
                  </a:tcPr>
                </a:tc>
                <a:tc>
                  <a:txBody>
                    <a:bodyPr/>
                    <a:lstStyle/>
                    <a:p>
                      <a:endParaRPr lang="en-GB" dirty="0"/>
                    </a:p>
                  </a:txBody>
                  <a:tcPr/>
                </a:tc>
                <a:tc>
                  <a:txBody>
                    <a:bodyPr/>
                    <a:lstStyle/>
                    <a:p>
                      <a:endParaRPr lang="en-GB" sz="900" b="0" dirty="0"/>
                    </a:p>
                  </a:txBody>
                  <a:tcPr>
                    <a:solidFill>
                      <a:schemeClr val="bg1">
                        <a:lumMod val="95000"/>
                      </a:schemeClr>
                    </a:solidFill>
                  </a:tcPr>
                </a:tc>
                <a:tc>
                  <a:txBody>
                    <a:bodyPr/>
                    <a:lstStyle/>
                    <a:p>
                      <a:endParaRPr lang="en-GB"/>
                    </a:p>
                  </a:txBody>
                  <a:tcPr/>
                </a:tc>
                <a:extLst>
                  <a:ext uri="{0D108BD9-81ED-4DB2-BD59-A6C34878D82A}">
                    <a16:rowId xmlns:a16="http://schemas.microsoft.com/office/drawing/2014/main" val="3636731751"/>
                  </a:ext>
                </a:extLst>
              </a:tr>
              <a:tr h="370840">
                <a:tc>
                  <a:txBody>
                    <a:bodyPr/>
                    <a:lstStyle/>
                    <a:p>
                      <a:endParaRPr lang="en-GB" sz="900" b="0" dirty="0"/>
                    </a:p>
                    <a:p>
                      <a:endParaRPr lang="en-GB" sz="900" b="0" dirty="0"/>
                    </a:p>
                    <a:p>
                      <a:endParaRPr lang="en-GB" sz="900" b="0" dirty="0"/>
                    </a:p>
                  </a:txBody>
                  <a:tcPr>
                    <a:solidFill>
                      <a:schemeClr val="bg1">
                        <a:lumMod val="95000"/>
                      </a:schemeClr>
                    </a:solidFill>
                  </a:tcPr>
                </a:tc>
                <a:tc>
                  <a:txBody>
                    <a:bodyPr/>
                    <a:lstStyle/>
                    <a:p>
                      <a:endParaRPr lang="en-GB"/>
                    </a:p>
                  </a:txBody>
                  <a:tcPr/>
                </a:tc>
                <a:tc>
                  <a:txBody>
                    <a:bodyPr/>
                    <a:lstStyle/>
                    <a:p>
                      <a:endParaRPr lang="en-GB" sz="900" b="0" dirty="0"/>
                    </a:p>
                  </a:txBody>
                  <a:tcPr>
                    <a:solidFill>
                      <a:schemeClr val="bg1">
                        <a:lumMod val="95000"/>
                      </a:schemeClr>
                    </a:solidFill>
                  </a:tcPr>
                </a:tc>
                <a:tc>
                  <a:txBody>
                    <a:bodyPr/>
                    <a:lstStyle/>
                    <a:p>
                      <a:endParaRPr lang="en-GB"/>
                    </a:p>
                  </a:txBody>
                  <a:tcPr/>
                </a:tc>
                <a:extLst>
                  <a:ext uri="{0D108BD9-81ED-4DB2-BD59-A6C34878D82A}">
                    <a16:rowId xmlns:a16="http://schemas.microsoft.com/office/drawing/2014/main" val="3361488342"/>
                  </a:ext>
                </a:extLst>
              </a:tr>
              <a:tr h="370840">
                <a:tc>
                  <a:txBody>
                    <a:bodyPr/>
                    <a:lstStyle/>
                    <a:p>
                      <a:endParaRPr lang="en-GB" sz="900" b="0" dirty="0"/>
                    </a:p>
                    <a:p>
                      <a:endParaRPr lang="en-GB" sz="900" b="0" dirty="0"/>
                    </a:p>
                    <a:p>
                      <a:endParaRPr lang="en-GB" sz="900" b="0" dirty="0"/>
                    </a:p>
                  </a:txBody>
                  <a:tcPr>
                    <a:solidFill>
                      <a:schemeClr val="bg1">
                        <a:lumMod val="95000"/>
                      </a:schemeClr>
                    </a:solidFill>
                  </a:tcPr>
                </a:tc>
                <a:tc>
                  <a:txBody>
                    <a:bodyPr/>
                    <a:lstStyle/>
                    <a:p>
                      <a:endParaRPr lang="en-GB"/>
                    </a:p>
                  </a:txBody>
                  <a:tcPr/>
                </a:tc>
                <a:tc>
                  <a:txBody>
                    <a:bodyPr/>
                    <a:lstStyle/>
                    <a:p>
                      <a:endParaRPr lang="en-GB" sz="900" b="0" dirty="0"/>
                    </a:p>
                  </a:txBody>
                  <a:tcPr>
                    <a:solidFill>
                      <a:schemeClr val="bg1">
                        <a:lumMod val="95000"/>
                      </a:schemeClr>
                    </a:solidFill>
                  </a:tcPr>
                </a:tc>
                <a:tc>
                  <a:txBody>
                    <a:bodyPr/>
                    <a:lstStyle/>
                    <a:p>
                      <a:endParaRPr lang="en-GB"/>
                    </a:p>
                  </a:txBody>
                  <a:tcPr/>
                </a:tc>
                <a:extLst>
                  <a:ext uri="{0D108BD9-81ED-4DB2-BD59-A6C34878D82A}">
                    <a16:rowId xmlns:a16="http://schemas.microsoft.com/office/drawing/2014/main" val="421946075"/>
                  </a:ext>
                </a:extLst>
              </a:tr>
              <a:tr h="370840">
                <a:tc>
                  <a:txBody>
                    <a:bodyPr/>
                    <a:lstStyle/>
                    <a:p>
                      <a:endParaRPr lang="en-GB" sz="900" b="1" dirty="0"/>
                    </a:p>
                    <a:p>
                      <a:endParaRPr lang="en-GB" sz="900" b="1" dirty="0"/>
                    </a:p>
                    <a:p>
                      <a:endParaRPr lang="en-GB" sz="900" b="1" dirty="0"/>
                    </a:p>
                  </a:txBody>
                  <a:tcPr>
                    <a:solidFill>
                      <a:schemeClr val="bg1">
                        <a:lumMod val="95000"/>
                      </a:schemeClr>
                    </a:solidFill>
                  </a:tcPr>
                </a:tc>
                <a:tc>
                  <a:txBody>
                    <a:bodyPr/>
                    <a:lstStyle/>
                    <a:p>
                      <a:endParaRPr lang="en-GB"/>
                    </a:p>
                  </a:txBody>
                  <a:tcPr/>
                </a:tc>
                <a:tc>
                  <a:txBody>
                    <a:bodyPr/>
                    <a:lstStyle/>
                    <a:p>
                      <a:endParaRPr lang="en-GB" sz="900" b="0" dirty="0"/>
                    </a:p>
                  </a:txBody>
                  <a:tcPr>
                    <a:solidFill>
                      <a:schemeClr val="bg1">
                        <a:lumMod val="95000"/>
                      </a:schemeClr>
                    </a:solidFill>
                  </a:tcPr>
                </a:tc>
                <a:tc>
                  <a:txBody>
                    <a:bodyPr/>
                    <a:lstStyle/>
                    <a:p>
                      <a:endParaRPr lang="en-GB" dirty="0"/>
                    </a:p>
                  </a:txBody>
                  <a:tcPr/>
                </a:tc>
                <a:extLst>
                  <a:ext uri="{0D108BD9-81ED-4DB2-BD59-A6C34878D82A}">
                    <a16:rowId xmlns:a16="http://schemas.microsoft.com/office/drawing/2014/main" val="3076624932"/>
                  </a:ext>
                </a:extLst>
              </a:tr>
              <a:tr h="370840">
                <a:tc>
                  <a:txBody>
                    <a:bodyPr/>
                    <a:lstStyle/>
                    <a:p>
                      <a:endParaRPr lang="en-GB" sz="900" b="0" dirty="0"/>
                    </a:p>
                    <a:p>
                      <a:endParaRPr lang="en-GB" sz="900" b="0" dirty="0"/>
                    </a:p>
                    <a:p>
                      <a:endParaRPr lang="en-GB" sz="900" b="0" dirty="0"/>
                    </a:p>
                  </a:txBody>
                  <a:tcPr>
                    <a:solidFill>
                      <a:schemeClr val="bg1">
                        <a:lumMod val="95000"/>
                      </a:schemeClr>
                    </a:solidFill>
                  </a:tcPr>
                </a:tc>
                <a:tc>
                  <a:txBody>
                    <a:bodyPr/>
                    <a:lstStyle/>
                    <a:p>
                      <a:endParaRPr lang="en-GB"/>
                    </a:p>
                  </a:txBody>
                  <a:tcPr/>
                </a:tc>
                <a:tc>
                  <a:txBody>
                    <a:bodyPr/>
                    <a:lstStyle/>
                    <a:p>
                      <a:endParaRPr lang="en-GB" sz="900" b="0" dirty="0"/>
                    </a:p>
                  </a:txBody>
                  <a:tcPr>
                    <a:solidFill>
                      <a:schemeClr val="bg1">
                        <a:lumMod val="95000"/>
                      </a:schemeClr>
                    </a:solidFill>
                  </a:tcPr>
                </a:tc>
                <a:tc>
                  <a:txBody>
                    <a:bodyPr/>
                    <a:lstStyle/>
                    <a:p>
                      <a:endParaRPr lang="en-GB" dirty="0"/>
                    </a:p>
                  </a:txBody>
                  <a:tcPr/>
                </a:tc>
                <a:extLst>
                  <a:ext uri="{0D108BD9-81ED-4DB2-BD59-A6C34878D82A}">
                    <a16:rowId xmlns:a16="http://schemas.microsoft.com/office/drawing/2014/main" val="2538022373"/>
                  </a:ext>
                </a:extLst>
              </a:tr>
              <a:tr h="370840">
                <a:tc>
                  <a:txBody>
                    <a:bodyPr/>
                    <a:lstStyle/>
                    <a:p>
                      <a:endParaRPr lang="en-GB" sz="900" b="0" dirty="0"/>
                    </a:p>
                    <a:p>
                      <a:endParaRPr lang="en-GB" sz="900" b="0" dirty="0"/>
                    </a:p>
                    <a:p>
                      <a:endParaRPr lang="en-GB" sz="900" b="0" dirty="0"/>
                    </a:p>
                  </a:txBody>
                  <a:tcPr>
                    <a:solidFill>
                      <a:schemeClr val="bg1">
                        <a:lumMod val="95000"/>
                      </a:schemeClr>
                    </a:solidFill>
                  </a:tcPr>
                </a:tc>
                <a:tc>
                  <a:txBody>
                    <a:bodyPr/>
                    <a:lstStyle/>
                    <a:p>
                      <a:endParaRPr lang="en-GB"/>
                    </a:p>
                  </a:txBody>
                  <a:tcPr/>
                </a:tc>
                <a:tc>
                  <a:txBody>
                    <a:bodyPr/>
                    <a:lstStyle/>
                    <a:p>
                      <a:endParaRPr lang="en-GB" sz="900" b="0" dirty="0"/>
                    </a:p>
                  </a:txBody>
                  <a:tcPr>
                    <a:solidFill>
                      <a:schemeClr val="bg1">
                        <a:lumMod val="95000"/>
                      </a:schemeClr>
                    </a:solidFill>
                  </a:tcPr>
                </a:tc>
                <a:tc>
                  <a:txBody>
                    <a:bodyPr/>
                    <a:lstStyle/>
                    <a:p>
                      <a:endParaRPr lang="en-GB" dirty="0"/>
                    </a:p>
                  </a:txBody>
                  <a:tcPr/>
                </a:tc>
                <a:extLst>
                  <a:ext uri="{0D108BD9-81ED-4DB2-BD59-A6C34878D82A}">
                    <a16:rowId xmlns:a16="http://schemas.microsoft.com/office/drawing/2014/main" val="3105003300"/>
                  </a:ext>
                </a:extLst>
              </a:tr>
              <a:tr h="370840">
                <a:tc>
                  <a:txBody>
                    <a:bodyPr/>
                    <a:lstStyle/>
                    <a:p>
                      <a:endParaRPr lang="en-GB" sz="900" b="0" dirty="0"/>
                    </a:p>
                    <a:p>
                      <a:endParaRPr lang="en-GB" sz="900" b="0" dirty="0"/>
                    </a:p>
                    <a:p>
                      <a:endParaRPr lang="en-GB" sz="900" b="0" dirty="0"/>
                    </a:p>
                  </a:txBody>
                  <a:tcPr>
                    <a:solidFill>
                      <a:schemeClr val="bg1">
                        <a:lumMod val="95000"/>
                      </a:schemeClr>
                    </a:solidFill>
                  </a:tcPr>
                </a:tc>
                <a:tc>
                  <a:txBody>
                    <a:bodyPr/>
                    <a:lstStyle/>
                    <a:p>
                      <a:endParaRPr lang="en-GB"/>
                    </a:p>
                  </a:txBody>
                  <a:tcPr/>
                </a:tc>
                <a:tc>
                  <a:txBody>
                    <a:bodyPr/>
                    <a:lstStyle/>
                    <a:p>
                      <a:endParaRPr lang="en-GB" sz="900" b="0" dirty="0"/>
                    </a:p>
                  </a:txBody>
                  <a:tcPr>
                    <a:solidFill>
                      <a:schemeClr val="bg1">
                        <a:lumMod val="95000"/>
                      </a:schemeClr>
                    </a:solidFill>
                  </a:tcPr>
                </a:tc>
                <a:tc>
                  <a:txBody>
                    <a:bodyPr/>
                    <a:lstStyle/>
                    <a:p>
                      <a:endParaRPr lang="en-GB" dirty="0"/>
                    </a:p>
                  </a:txBody>
                  <a:tcPr/>
                </a:tc>
                <a:extLst>
                  <a:ext uri="{0D108BD9-81ED-4DB2-BD59-A6C34878D82A}">
                    <a16:rowId xmlns:a16="http://schemas.microsoft.com/office/drawing/2014/main" val="1188962125"/>
                  </a:ext>
                </a:extLst>
              </a:tr>
              <a:tr h="370840">
                <a:tc>
                  <a:txBody>
                    <a:bodyPr/>
                    <a:lstStyle/>
                    <a:p>
                      <a:endParaRPr lang="en-GB" sz="900" b="0" dirty="0"/>
                    </a:p>
                    <a:p>
                      <a:endParaRPr lang="en-GB" sz="900" b="0" dirty="0"/>
                    </a:p>
                    <a:p>
                      <a:endParaRPr lang="en-GB" sz="900" b="0" dirty="0"/>
                    </a:p>
                  </a:txBody>
                  <a:tcPr>
                    <a:solidFill>
                      <a:schemeClr val="bg1">
                        <a:lumMod val="95000"/>
                      </a:schemeClr>
                    </a:solidFill>
                  </a:tcPr>
                </a:tc>
                <a:tc>
                  <a:txBody>
                    <a:bodyPr/>
                    <a:lstStyle/>
                    <a:p>
                      <a:endParaRPr lang="en-GB"/>
                    </a:p>
                  </a:txBody>
                  <a:tcPr/>
                </a:tc>
                <a:tc>
                  <a:txBody>
                    <a:bodyPr/>
                    <a:lstStyle/>
                    <a:p>
                      <a:endParaRPr lang="en-GB" sz="900" b="0" dirty="0"/>
                    </a:p>
                  </a:txBody>
                  <a:tcPr>
                    <a:solidFill>
                      <a:schemeClr val="bg1">
                        <a:lumMod val="95000"/>
                      </a:schemeClr>
                    </a:solidFill>
                  </a:tcPr>
                </a:tc>
                <a:tc>
                  <a:txBody>
                    <a:bodyPr/>
                    <a:lstStyle/>
                    <a:p>
                      <a:endParaRPr lang="en-GB" dirty="0"/>
                    </a:p>
                  </a:txBody>
                  <a:tcPr/>
                </a:tc>
                <a:extLst>
                  <a:ext uri="{0D108BD9-81ED-4DB2-BD59-A6C34878D82A}">
                    <a16:rowId xmlns:a16="http://schemas.microsoft.com/office/drawing/2014/main" val="36687610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txBody>
                  <a:tcPr>
                    <a:solidFill>
                      <a:schemeClr val="bg1">
                        <a:lumMod val="95000"/>
                      </a:schemeClr>
                    </a:solidFill>
                  </a:tcPr>
                </a:tc>
                <a:tc>
                  <a:txBody>
                    <a:bodyPr/>
                    <a:lstStyle/>
                    <a:p>
                      <a:endParaRPr lang="en-GB"/>
                    </a:p>
                  </a:txBody>
                  <a:tcPr/>
                </a:tc>
                <a:tc>
                  <a:txBody>
                    <a:bodyPr/>
                    <a:lstStyle/>
                    <a:p>
                      <a:endParaRPr lang="en-GB" sz="1200" b="1" dirty="0"/>
                    </a:p>
                  </a:txBody>
                  <a:tcPr>
                    <a:solidFill>
                      <a:schemeClr val="bg1">
                        <a:lumMod val="95000"/>
                      </a:schemeClr>
                    </a:solidFill>
                  </a:tcPr>
                </a:tc>
                <a:tc>
                  <a:txBody>
                    <a:bodyPr/>
                    <a:lstStyle/>
                    <a:p>
                      <a:endParaRPr lang="en-GB" dirty="0"/>
                    </a:p>
                  </a:txBody>
                  <a:tcPr/>
                </a:tc>
                <a:extLst>
                  <a:ext uri="{0D108BD9-81ED-4DB2-BD59-A6C34878D82A}">
                    <a16:rowId xmlns:a16="http://schemas.microsoft.com/office/drawing/2014/main" val="83620771"/>
                  </a:ext>
                </a:extLst>
              </a:tr>
            </a:tbl>
          </a:graphicData>
        </a:graphic>
      </p:graphicFrame>
      <p:sp>
        <p:nvSpPr>
          <p:cNvPr id="5" name="TextBox 4">
            <a:extLst>
              <a:ext uri="{FF2B5EF4-FFF2-40B4-BE49-F238E27FC236}">
                <a16:creationId xmlns:a16="http://schemas.microsoft.com/office/drawing/2014/main" id="{D5BC91C1-26F2-4160-9D7C-2BDC59EFE9C6}"/>
              </a:ext>
            </a:extLst>
          </p:cNvPr>
          <p:cNvSpPr txBox="1"/>
          <p:nvPr/>
        </p:nvSpPr>
        <p:spPr>
          <a:xfrm>
            <a:off x="8676456" y="6427113"/>
            <a:ext cx="611560" cy="430887"/>
          </a:xfrm>
          <a:prstGeom prst="rect">
            <a:avLst/>
          </a:prstGeom>
          <a:noFill/>
        </p:spPr>
        <p:txBody>
          <a:bodyPr wrap="square" rtlCol="0">
            <a:spAutoFit/>
          </a:bodyPr>
          <a:lstStyle/>
          <a:p>
            <a:r>
              <a:rPr lang="en-GB" sz="2200" dirty="0"/>
              <a:t>13</a:t>
            </a:r>
          </a:p>
        </p:txBody>
      </p:sp>
    </p:spTree>
    <p:extLst>
      <p:ext uri="{BB962C8B-B14F-4D97-AF65-F5344CB8AC3E}">
        <p14:creationId xmlns:p14="http://schemas.microsoft.com/office/powerpoint/2010/main" val="3190356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1826" y="4250903"/>
            <a:ext cx="3900173" cy="2376264"/>
          </a:xfrm>
          <a:prstGeom prst="rect">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958340" y="421591"/>
            <a:ext cx="3862132" cy="6205576"/>
          </a:xfrm>
          <a:prstGeom prst="rect">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rot="16200000">
            <a:off x="-2091993" y="3065088"/>
            <a:ext cx="4686155" cy="523220"/>
          </a:xfrm>
          <a:prstGeom prst="rect">
            <a:avLst/>
          </a:prstGeom>
          <a:noFill/>
        </p:spPr>
        <p:txBody>
          <a:bodyPr wrap="none" lIns="91440" tIns="45720" rIns="91440" bIns="45720">
            <a:spAutoFit/>
          </a:bodyPr>
          <a:lstStyle/>
          <a:p>
            <a:pPr algn="ct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Knowledge Organiser</a:t>
            </a:r>
            <a:r>
              <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r>
              <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Poetry </a:t>
            </a:r>
          </a:p>
        </p:txBody>
      </p:sp>
      <p:sp>
        <p:nvSpPr>
          <p:cNvPr id="4" name="TextBox 3"/>
          <p:cNvSpPr txBox="1"/>
          <p:nvPr/>
        </p:nvSpPr>
        <p:spPr>
          <a:xfrm>
            <a:off x="641692" y="326867"/>
            <a:ext cx="3960440" cy="3754874"/>
          </a:xfrm>
          <a:prstGeom prst="rect">
            <a:avLst/>
          </a:prstGeom>
          <a:solidFill>
            <a:schemeClr val="tx2">
              <a:lumMod val="75000"/>
            </a:schemeClr>
          </a:solidFill>
          <a:ln w="57150">
            <a:solidFill>
              <a:srgbClr val="C00000"/>
            </a:solidFill>
          </a:ln>
        </p:spPr>
        <p:txBody>
          <a:bodyPr wrap="square" rtlCol="0">
            <a:spAutoFit/>
          </a:bodyPr>
          <a:lstStyle/>
          <a:p>
            <a:endParaRPr lang="en-GB" sz="1400" dirty="0"/>
          </a:p>
          <a:p>
            <a:r>
              <a:rPr lang="en-GB" sz="1400" dirty="0">
                <a:solidFill>
                  <a:schemeClr val="bg1"/>
                </a:solidFill>
              </a:rPr>
              <a:t>This booklet has all the most important knowledge that you need for each of the poems in your </a:t>
            </a:r>
            <a:r>
              <a:rPr lang="en-GB" sz="1400" b="1" dirty="0">
                <a:solidFill>
                  <a:schemeClr val="bg1"/>
                </a:solidFill>
              </a:rPr>
              <a:t>poetry anthology</a:t>
            </a:r>
            <a:r>
              <a:rPr lang="en-GB" sz="1400" dirty="0">
                <a:solidFill>
                  <a:schemeClr val="bg1"/>
                </a:solidFill>
              </a:rPr>
              <a:t>; you need to know these well in order to apply your knowledge to an exam question.</a:t>
            </a:r>
          </a:p>
          <a:p>
            <a:r>
              <a:rPr lang="en-GB" sz="1400" dirty="0">
                <a:solidFill>
                  <a:schemeClr val="bg1"/>
                </a:solidFill>
              </a:rPr>
              <a:t>A really good way of revising and learning the poems is to self- quiz on them as part of your revision schedule.</a:t>
            </a:r>
          </a:p>
          <a:p>
            <a:r>
              <a:rPr lang="en-GB" sz="1400" b="1" u="sng" dirty="0">
                <a:solidFill>
                  <a:schemeClr val="bg1"/>
                </a:solidFill>
              </a:rPr>
              <a:t>What is self-quizzing?</a:t>
            </a:r>
            <a:r>
              <a:rPr lang="en-GB" sz="1400" b="1" dirty="0">
                <a:solidFill>
                  <a:schemeClr val="bg1"/>
                </a:solidFill>
              </a:rPr>
              <a:t> </a:t>
            </a:r>
            <a:r>
              <a:rPr lang="en-GB" sz="1400" dirty="0">
                <a:solidFill>
                  <a:schemeClr val="bg1"/>
                </a:solidFill>
              </a:rPr>
              <a:t>When you have studied the poetry aspect of the course, you need to keep the information fresh in your brain. Schedule time into your homework and revision timetable to revisit the poems and then practise the suggested exercises to see how much you can recall, what knowledge you have retained and which elements you still need to revise.</a:t>
            </a:r>
          </a:p>
          <a:p>
            <a:endParaRPr lang="en-GB" sz="1400" dirty="0"/>
          </a:p>
        </p:txBody>
      </p:sp>
      <p:sp>
        <p:nvSpPr>
          <p:cNvPr id="6" name="TextBox 5"/>
          <p:cNvSpPr txBox="1"/>
          <p:nvPr/>
        </p:nvSpPr>
        <p:spPr>
          <a:xfrm>
            <a:off x="5652120" y="210385"/>
            <a:ext cx="2382995" cy="307777"/>
          </a:xfrm>
          <a:prstGeom prst="rect">
            <a:avLst/>
          </a:prstGeom>
          <a:solidFill>
            <a:schemeClr val="bg1"/>
          </a:solidFill>
          <a:ln w="38100">
            <a:solidFill>
              <a:schemeClr val="tx2">
                <a:lumMod val="75000"/>
              </a:schemeClr>
            </a:solidFill>
          </a:ln>
        </p:spPr>
        <p:txBody>
          <a:bodyPr wrap="square" rtlCol="0">
            <a:spAutoFit/>
          </a:bodyPr>
          <a:lstStyle/>
          <a:p>
            <a:pPr algn="ctr"/>
            <a:r>
              <a:rPr lang="en-GB" sz="1400" b="1" dirty="0"/>
              <a:t>Ideas to use</a:t>
            </a:r>
          </a:p>
        </p:txBody>
      </p:sp>
      <p:sp>
        <p:nvSpPr>
          <p:cNvPr id="7" name="TextBox 6"/>
          <p:cNvSpPr txBox="1"/>
          <p:nvPr/>
        </p:nvSpPr>
        <p:spPr>
          <a:xfrm>
            <a:off x="5222626" y="664184"/>
            <a:ext cx="3387650" cy="5478423"/>
          </a:xfrm>
          <a:prstGeom prst="rect">
            <a:avLst/>
          </a:prstGeom>
          <a:solidFill>
            <a:schemeClr val="bg1"/>
          </a:solidFill>
          <a:ln w="38100">
            <a:solidFill>
              <a:schemeClr val="tx2">
                <a:lumMod val="75000"/>
              </a:schemeClr>
            </a:solidFill>
          </a:ln>
        </p:spPr>
        <p:txBody>
          <a:bodyPr wrap="square" rtlCol="0">
            <a:spAutoFit/>
          </a:bodyPr>
          <a:lstStyle/>
          <a:p>
            <a:pPr marL="342900" indent="-342900">
              <a:buAutoNum type="arabicPeriod" startAt="3"/>
            </a:pPr>
            <a:r>
              <a:rPr lang="en-GB" sz="1400" b="1" dirty="0"/>
              <a:t>Dual coding</a:t>
            </a:r>
          </a:p>
          <a:p>
            <a:pPr marL="342900" indent="-342900"/>
            <a:r>
              <a:rPr lang="en-GB" sz="1400" dirty="0"/>
              <a:t>         </a:t>
            </a:r>
            <a:r>
              <a:rPr lang="en-GB" sz="1400" dirty="0">
                <a:solidFill>
                  <a:srgbClr val="FF0000"/>
                </a:solidFill>
              </a:rPr>
              <a:t>Draw everything you remember from the poem in picture form or come up with images that capture ideas and themes.</a:t>
            </a:r>
            <a:endParaRPr lang="en-GB" sz="1400" dirty="0"/>
          </a:p>
          <a:p>
            <a:pPr marL="342900" indent="-342900">
              <a:buAutoNum type="arabicPeriod" startAt="4"/>
            </a:pPr>
            <a:r>
              <a:rPr lang="en-GB" sz="1400" b="1" dirty="0"/>
              <a:t>Concept map</a:t>
            </a:r>
          </a:p>
          <a:p>
            <a:pPr marL="342900" indent="-342900"/>
            <a:r>
              <a:rPr lang="en-GB" sz="1400" dirty="0"/>
              <a:t>         </a:t>
            </a:r>
            <a:r>
              <a:rPr lang="en-GB" sz="1400" dirty="0">
                <a:solidFill>
                  <a:srgbClr val="FF0000"/>
                </a:solidFill>
              </a:rPr>
              <a:t>Turn the information on the poem into a mind map for each of the sections. Add images and quotes.</a:t>
            </a:r>
            <a:endParaRPr lang="en-GB" sz="1400" dirty="0"/>
          </a:p>
          <a:p>
            <a:pPr marL="342900" indent="-342900">
              <a:buAutoNum type="arabicPeriod" startAt="5"/>
            </a:pPr>
            <a:r>
              <a:rPr lang="en-GB" sz="1400" b="1" dirty="0"/>
              <a:t>Write a quiz and answer</a:t>
            </a:r>
          </a:p>
          <a:p>
            <a:pPr marL="342900" indent="-342900"/>
            <a:r>
              <a:rPr lang="en-GB" sz="1400" dirty="0"/>
              <a:t>         </a:t>
            </a:r>
            <a:r>
              <a:rPr lang="en-GB" sz="1400" dirty="0">
                <a:solidFill>
                  <a:srgbClr val="FF0000"/>
                </a:solidFill>
              </a:rPr>
              <a:t>Construct quiz questions from the material in the knowledge organiser and answer these yourself.</a:t>
            </a:r>
            <a:endParaRPr lang="en-GB" sz="1400" dirty="0"/>
          </a:p>
          <a:p>
            <a:pPr marL="342900" indent="-342900">
              <a:buAutoNum type="arabicPeriod" startAt="6"/>
            </a:pPr>
            <a:r>
              <a:rPr lang="en-GB" sz="1400" b="1" dirty="0"/>
              <a:t>Summarise the poem</a:t>
            </a:r>
          </a:p>
          <a:p>
            <a:pPr marL="342900" indent="-342900"/>
            <a:r>
              <a:rPr lang="en-GB" sz="1400" dirty="0"/>
              <a:t>         </a:t>
            </a:r>
            <a:r>
              <a:rPr lang="en-GB" sz="1400" dirty="0">
                <a:solidFill>
                  <a:srgbClr val="FF0000"/>
                </a:solidFill>
              </a:rPr>
              <a:t>In your own words write a 200 word summary of each poem; where you can embed short quotations.</a:t>
            </a:r>
          </a:p>
          <a:p>
            <a:pPr marL="342900" indent="-342900">
              <a:buAutoNum type="arabicPeriod" startAt="7"/>
            </a:pPr>
            <a:r>
              <a:rPr lang="en-GB" sz="1400" b="1" dirty="0"/>
              <a:t>Storyboarding</a:t>
            </a:r>
          </a:p>
          <a:p>
            <a:pPr marL="342900" indent="-342900"/>
            <a:r>
              <a:rPr lang="en-GB" sz="1400" dirty="0"/>
              <a:t>         </a:t>
            </a:r>
            <a:r>
              <a:rPr lang="en-GB" sz="1400" dirty="0">
                <a:solidFill>
                  <a:srgbClr val="FF0000"/>
                </a:solidFill>
              </a:rPr>
              <a:t>Show you remember the poem’s story by making a storyboard of the events.</a:t>
            </a:r>
            <a:endParaRPr lang="en-GB" sz="1400" dirty="0"/>
          </a:p>
          <a:p>
            <a:pPr marL="342900" indent="-342900">
              <a:buAutoNum type="arabicPeriod" startAt="8"/>
            </a:pPr>
            <a:r>
              <a:rPr lang="en-GB" sz="1400" b="1" dirty="0"/>
              <a:t>Construct a paragraph</a:t>
            </a:r>
          </a:p>
          <a:p>
            <a:pPr marL="342900" indent="-342900"/>
            <a:r>
              <a:rPr lang="en-GB" sz="1400" dirty="0"/>
              <a:t>         </a:t>
            </a:r>
            <a:r>
              <a:rPr lang="en-GB" sz="1400" dirty="0">
                <a:solidFill>
                  <a:srgbClr val="FF0000"/>
                </a:solidFill>
              </a:rPr>
              <a:t>Write a paragraph that explains a key theme or element of context from the text and underline the key words you have used.</a:t>
            </a:r>
          </a:p>
        </p:txBody>
      </p:sp>
      <p:sp>
        <p:nvSpPr>
          <p:cNvPr id="9" name="TextBox 8"/>
          <p:cNvSpPr txBox="1"/>
          <p:nvPr/>
        </p:nvSpPr>
        <p:spPr>
          <a:xfrm>
            <a:off x="1399873" y="4118788"/>
            <a:ext cx="2382995" cy="307777"/>
          </a:xfrm>
          <a:prstGeom prst="rect">
            <a:avLst/>
          </a:prstGeom>
          <a:solidFill>
            <a:schemeClr val="bg1"/>
          </a:solidFill>
          <a:ln w="38100">
            <a:solidFill>
              <a:schemeClr val="tx2">
                <a:lumMod val="75000"/>
              </a:schemeClr>
            </a:solidFill>
          </a:ln>
        </p:spPr>
        <p:txBody>
          <a:bodyPr wrap="square" rtlCol="0">
            <a:spAutoFit/>
          </a:bodyPr>
          <a:lstStyle/>
          <a:p>
            <a:pPr algn="ctr"/>
            <a:r>
              <a:rPr lang="en-GB" sz="1400" b="1" dirty="0"/>
              <a:t>Ideas to use</a:t>
            </a:r>
          </a:p>
        </p:txBody>
      </p:sp>
      <p:sp>
        <p:nvSpPr>
          <p:cNvPr id="12" name="TextBox 11"/>
          <p:cNvSpPr txBox="1"/>
          <p:nvPr/>
        </p:nvSpPr>
        <p:spPr>
          <a:xfrm>
            <a:off x="821712" y="4549518"/>
            <a:ext cx="3600400" cy="1954381"/>
          </a:xfrm>
          <a:prstGeom prst="rect">
            <a:avLst/>
          </a:prstGeom>
          <a:solidFill>
            <a:schemeClr val="bg1"/>
          </a:solidFill>
          <a:ln w="38100">
            <a:solidFill>
              <a:schemeClr val="tx2">
                <a:lumMod val="75000"/>
              </a:schemeClr>
            </a:solidFill>
          </a:ln>
        </p:spPr>
        <p:txBody>
          <a:bodyPr wrap="square" rtlCol="0">
            <a:spAutoFit/>
          </a:bodyPr>
          <a:lstStyle/>
          <a:p>
            <a:pPr marL="342900" indent="-342900"/>
            <a:r>
              <a:rPr lang="en-GB" sz="1400" dirty="0"/>
              <a:t>1.      </a:t>
            </a:r>
            <a:r>
              <a:rPr lang="en-GB" sz="1400" b="1" dirty="0"/>
              <a:t>Look, cover, write, check and correct</a:t>
            </a:r>
          </a:p>
          <a:p>
            <a:pPr marL="342900" indent="-342900"/>
            <a:r>
              <a:rPr lang="en-GB" sz="1400" dirty="0">
                <a:solidFill>
                  <a:srgbClr val="FF0000"/>
                </a:solidFill>
              </a:rPr>
              <a:t>         </a:t>
            </a:r>
            <a:r>
              <a:rPr lang="en-GB" sz="1300" dirty="0">
                <a:solidFill>
                  <a:srgbClr val="FF0000"/>
                </a:solidFill>
              </a:rPr>
              <a:t>Read </a:t>
            </a:r>
            <a:r>
              <a:rPr lang="en-GB" sz="1300" b="1" dirty="0">
                <a:solidFill>
                  <a:srgbClr val="FF0000"/>
                </a:solidFill>
              </a:rPr>
              <a:t>part of </a:t>
            </a:r>
            <a:r>
              <a:rPr lang="en-GB" sz="1300" dirty="0">
                <a:solidFill>
                  <a:srgbClr val="FF0000"/>
                </a:solidFill>
              </a:rPr>
              <a:t>the organiser carefully, cover it up, write down all that you  remember then check what you  have missed and add this in.</a:t>
            </a:r>
          </a:p>
          <a:p>
            <a:pPr marL="342900" indent="-342900">
              <a:buAutoNum type="arabicPeriod" startAt="2"/>
            </a:pPr>
            <a:r>
              <a:rPr lang="en-GB" sz="1400" b="1" dirty="0"/>
              <a:t>Key terms and definitions</a:t>
            </a:r>
          </a:p>
          <a:p>
            <a:pPr marL="342900" indent="-342900"/>
            <a:r>
              <a:rPr lang="en-GB" sz="1400" dirty="0"/>
              <a:t>       </a:t>
            </a:r>
            <a:r>
              <a:rPr lang="en-GB" sz="1300" dirty="0">
                <a:solidFill>
                  <a:srgbClr val="FF0000"/>
                </a:solidFill>
              </a:rPr>
              <a:t>  Write out the </a:t>
            </a:r>
            <a:r>
              <a:rPr lang="en-GB" sz="1300" b="1" dirty="0">
                <a:solidFill>
                  <a:srgbClr val="FF0000"/>
                </a:solidFill>
              </a:rPr>
              <a:t>key terms </a:t>
            </a:r>
            <a:r>
              <a:rPr lang="en-GB" sz="1300" dirty="0">
                <a:solidFill>
                  <a:srgbClr val="FF0000"/>
                </a:solidFill>
              </a:rPr>
              <a:t>given for each poem, close your KO and look at the poem. Write out an example from the poem of each term.</a:t>
            </a:r>
          </a:p>
        </p:txBody>
      </p:sp>
      <p:sp>
        <p:nvSpPr>
          <p:cNvPr id="13" name="TextBox 12"/>
          <p:cNvSpPr txBox="1"/>
          <p:nvPr/>
        </p:nvSpPr>
        <p:spPr>
          <a:xfrm>
            <a:off x="8820472" y="6396335"/>
            <a:ext cx="323528" cy="461665"/>
          </a:xfrm>
          <a:prstGeom prst="rect">
            <a:avLst/>
          </a:prstGeom>
          <a:noFill/>
        </p:spPr>
        <p:txBody>
          <a:bodyPr wrap="square" rtlCol="0">
            <a:spAutoFit/>
          </a:bodyPr>
          <a:lstStyle/>
          <a:p>
            <a:r>
              <a:rPr lang="en-GB" sz="2400" dirty="0"/>
              <a:t>1</a:t>
            </a:r>
          </a:p>
        </p:txBody>
      </p:sp>
      <p:sp>
        <p:nvSpPr>
          <p:cNvPr id="3" name="TextBox 2"/>
          <p:cNvSpPr txBox="1"/>
          <p:nvPr/>
        </p:nvSpPr>
        <p:spPr>
          <a:xfrm>
            <a:off x="1017123" y="210386"/>
            <a:ext cx="3096344" cy="307777"/>
          </a:xfrm>
          <a:prstGeom prst="rect">
            <a:avLst/>
          </a:prstGeom>
          <a:solidFill>
            <a:schemeClr val="bg1"/>
          </a:solidFill>
          <a:ln w="38100">
            <a:solidFill>
              <a:schemeClr val="tx2">
                <a:lumMod val="75000"/>
              </a:schemeClr>
            </a:solidFill>
          </a:ln>
        </p:spPr>
        <p:txBody>
          <a:bodyPr wrap="square" rtlCol="0">
            <a:spAutoFit/>
          </a:bodyPr>
          <a:lstStyle/>
          <a:p>
            <a:pPr algn="ctr"/>
            <a:r>
              <a:rPr lang="en-GB" sz="1400" b="1" dirty="0"/>
              <a:t>How to use your knowledge organiser</a:t>
            </a:r>
          </a:p>
        </p:txBody>
      </p:sp>
      <p:pic>
        <p:nvPicPr>
          <p:cNvPr id="10" name="Picture 2" descr="http://cliparting.com/wp-content/uploads/2016/07/Light-bulb-clip-art-2-image-8.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3717032"/>
            <a:ext cx="898864" cy="9708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146" name="Picture 2" descr="http://cliparting.com/wp-content/uploads/2016/07/Light-bulb-clip-art-2-image-8.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4091" y="-25409"/>
            <a:ext cx="898864" cy="9708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113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111" y="0"/>
            <a:ext cx="5051227" cy="307777"/>
          </a:xfrm>
          <a:prstGeom prst="rect">
            <a:avLst/>
          </a:prstGeom>
          <a:noFill/>
        </p:spPr>
        <p:txBody>
          <a:bodyPr wrap="square" rtlCol="0">
            <a:spAutoFit/>
          </a:bodyPr>
          <a:lstStyle/>
          <a:p>
            <a:r>
              <a:rPr lang="en-GB" sz="1400" b="1" dirty="0"/>
              <a:t>2. The poems</a:t>
            </a:r>
          </a:p>
        </p:txBody>
      </p:sp>
      <p:sp>
        <p:nvSpPr>
          <p:cNvPr id="18" name="Rectangle 17"/>
          <p:cNvSpPr/>
          <p:nvPr/>
        </p:nvSpPr>
        <p:spPr>
          <a:xfrm rot="16200000">
            <a:off x="-2312182" y="3148895"/>
            <a:ext cx="5024475" cy="400110"/>
          </a:xfrm>
          <a:prstGeom prst="rect">
            <a:avLst/>
          </a:prstGeom>
          <a:noFill/>
        </p:spPr>
        <p:txBody>
          <a:bodyPr wrap="square" lIns="91440" tIns="45720" rIns="91440" bIns="45720">
            <a:spAutoFit/>
          </a:bodyPr>
          <a:lstStyle/>
          <a:p>
            <a:pPr algn="ct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English</a:t>
            </a:r>
            <a:r>
              <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Literature Paper 1: Poetry Anthology</a:t>
            </a:r>
            <a:endPar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0" name="Table 20">
            <a:extLst>
              <a:ext uri="{FF2B5EF4-FFF2-40B4-BE49-F238E27FC236}">
                <a16:creationId xmlns:a16="http://schemas.microsoft.com/office/drawing/2014/main" id="{156212D5-0357-4593-BD7F-84BE8978BCD7}"/>
              </a:ext>
            </a:extLst>
          </p:cNvPr>
          <p:cNvGraphicFramePr>
            <a:graphicFrameLocks noGrp="1"/>
          </p:cNvGraphicFramePr>
          <p:nvPr>
            <p:extLst>
              <p:ext uri="{D42A27DB-BD31-4B8C-83A1-F6EECF244321}">
                <p14:modId xmlns:p14="http://schemas.microsoft.com/office/powerpoint/2010/main" val="4232054948"/>
              </p:ext>
            </p:extLst>
          </p:nvPr>
        </p:nvGraphicFramePr>
        <p:xfrm>
          <a:off x="400111" y="307777"/>
          <a:ext cx="8636384" cy="6513680"/>
        </p:xfrm>
        <a:graphic>
          <a:graphicData uri="http://schemas.openxmlformats.org/drawingml/2006/table">
            <a:tbl>
              <a:tblPr firstRow="1" bandRow="1">
                <a:tableStyleId>{5C22544A-7EE6-4342-B048-85BDC9FD1C3A}</a:tableStyleId>
              </a:tblPr>
              <a:tblGrid>
                <a:gridCol w="2159096">
                  <a:extLst>
                    <a:ext uri="{9D8B030D-6E8A-4147-A177-3AD203B41FA5}">
                      <a16:colId xmlns:a16="http://schemas.microsoft.com/office/drawing/2014/main" val="3993502878"/>
                    </a:ext>
                  </a:extLst>
                </a:gridCol>
                <a:gridCol w="2159096">
                  <a:extLst>
                    <a:ext uri="{9D8B030D-6E8A-4147-A177-3AD203B41FA5}">
                      <a16:colId xmlns:a16="http://schemas.microsoft.com/office/drawing/2014/main" val="3137353353"/>
                    </a:ext>
                  </a:extLst>
                </a:gridCol>
                <a:gridCol w="2159096">
                  <a:extLst>
                    <a:ext uri="{9D8B030D-6E8A-4147-A177-3AD203B41FA5}">
                      <a16:colId xmlns:a16="http://schemas.microsoft.com/office/drawing/2014/main" val="4216362174"/>
                    </a:ext>
                  </a:extLst>
                </a:gridCol>
                <a:gridCol w="2159096">
                  <a:extLst>
                    <a:ext uri="{9D8B030D-6E8A-4147-A177-3AD203B41FA5}">
                      <a16:colId xmlns:a16="http://schemas.microsoft.com/office/drawing/2014/main" val="1875610040"/>
                    </a:ext>
                  </a:extLst>
                </a:gridCol>
              </a:tblGrid>
              <a:tr h="0">
                <a:tc gridSpan="2">
                  <a:txBody>
                    <a:bodyPr/>
                    <a:lstStyle/>
                    <a:p>
                      <a:pPr marL="228600" indent="-228600" algn="l">
                        <a:buAutoNum type="arabicPeriod"/>
                      </a:pPr>
                      <a:r>
                        <a:rPr lang="en-GB" sz="900" dirty="0"/>
                        <a:t>The Manhunt by Simon Armitage:</a:t>
                      </a:r>
                      <a:br>
                        <a:rPr lang="en-GB" sz="900" dirty="0"/>
                      </a:br>
                      <a:r>
                        <a:rPr lang="en-GB" sz="900" dirty="0"/>
                        <a:t>The</a:t>
                      </a:r>
                      <a:r>
                        <a:rPr lang="en-GB" sz="900" b="1" i="1" dirty="0"/>
                        <a:t> one about the scarred soldier.</a:t>
                      </a:r>
                    </a:p>
                    <a:p>
                      <a:pPr marL="0" indent="0" algn="l">
                        <a:buNone/>
                      </a:pPr>
                      <a:endParaRPr lang="en-GB" sz="900" b="1" i="1" dirty="0"/>
                    </a:p>
                    <a:p>
                      <a:pPr marL="171450" indent="-171450" algn="l">
                        <a:buFont typeface="Wingdings" panose="05000000000000000000" pitchFamily="2" charset="2"/>
                        <a:buChar char="q"/>
                      </a:pPr>
                      <a:r>
                        <a:rPr lang="en-GB" sz="900" b="1" i="1" dirty="0"/>
                        <a:t>“frozen river”</a:t>
                      </a:r>
                    </a:p>
                    <a:p>
                      <a:pPr marL="171450" indent="-171450" algn="l">
                        <a:buFont typeface="Wingdings" panose="05000000000000000000" pitchFamily="2" charset="2"/>
                        <a:buChar char="q"/>
                      </a:pPr>
                      <a:r>
                        <a:rPr lang="en-GB" sz="900" b="1" i="1" dirty="0"/>
                        <a:t>“foetus of metal</a:t>
                      </a:r>
                    </a:p>
                    <a:p>
                      <a:pPr marL="171450" indent="-171450" algn="l">
                        <a:buFont typeface="Wingdings" panose="05000000000000000000" pitchFamily="2" charset="2"/>
                        <a:buChar char="q"/>
                      </a:pPr>
                      <a:r>
                        <a:rPr lang="en-GB" sz="900" b="1" i="1" dirty="0"/>
                        <a:t>“unexploded mine”</a:t>
                      </a:r>
                    </a:p>
                    <a:p>
                      <a:pPr marL="228600" indent="-228600" algn="l">
                        <a:buAutoNum type="arabicPeriod"/>
                      </a:pPr>
                      <a:endParaRPr lang="en-GB" sz="900" b="1" dirty="0"/>
                    </a:p>
                  </a:txBody>
                  <a:tcPr>
                    <a:solidFill>
                      <a:schemeClr val="accent5">
                        <a:lumMod val="50000"/>
                      </a:schemeClr>
                    </a:solidFill>
                  </a:tcPr>
                </a:tc>
                <a:tc hMerge="1">
                  <a:txBody>
                    <a:bodyPr/>
                    <a:lstStyle/>
                    <a:p>
                      <a:endParaRPr lang="en-GB"/>
                    </a:p>
                  </a:txBody>
                  <a:tcPr/>
                </a:tc>
                <a:tc gridSpan="2">
                  <a:txBody>
                    <a:bodyPr/>
                    <a:lstStyle/>
                    <a:p>
                      <a:r>
                        <a:rPr lang="en-GB" sz="900" dirty="0"/>
                        <a:t>2. Sonnet 43 by Elizabeth Barrett Browning</a:t>
                      </a:r>
                    </a:p>
                    <a:p>
                      <a:r>
                        <a:rPr lang="en-GB" sz="900" i="1" dirty="0"/>
                        <a:t>The gushy one about all the different ways</a:t>
                      </a:r>
                    </a:p>
                    <a:p>
                      <a:r>
                        <a:rPr lang="en-GB" sz="900" i="1" dirty="0"/>
                        <a:t> of loving someone.</a:t>
                      </a:r>
                    </a:p>
                    <a:p>
                      <a:pPr marL="171450" indent="-171450">
                        <a:buFont typeface="Wingdings" panose="05000000000000000000" pitchFamily="2" charset="2"/>
                        <a:buChar char="q"/>
                      </a:pPr>
                      <a:r>
                        <a:rPr lang="en-GB" sz="900" i="1" dirty="0"/>
                        <a:t>“depth and breadth and height/My soul can reach</a:t>
                      </a:r>
                    </a:p>
                    <a:p>
                      <a:pPr marL="171450" indent="-171450">
                        <a:buFont typeface="Wingdings" panose="05000000000000000000" pitchFamily="2" charset="2"/>
                        <a:buChar char="q"/>
                      </a:pPr>
                      <a:r>
                        <a:rPr lang="en-GB" sz="900" i="1" dirty="0"/>
                        <a:t>“I love thee freely”</a:t>
                      </a:r>
                    </a:p>
                    <a:p>
                      <a:pPr marL="171450" indent="-171450">
                        <a:buFont typeface="Wingdings" panose="05000000000000000000" pitchFamily="2" charset="2"/>
                        <a:buChar char="q"/>
                      </a:pPr>
                      <a:r>
                        <a:rPr lang="en-GB" sz="900" i="1" dirty="0"/>
                        <a:t>“I shall but love thee better after death.”</a:t>
                      </a:r>
                    </a:p>
                  </a:txBody>
                  <a:tcPr>
                    <a:solidFill>
                      <a:schemeClr val="accent5">
                        <a:lumMod val="50000"/>
                      </a:schemeClr>
                    </a:solidFill>
                  </a:tcPr>
                </a:tc>
                <a:tc hMerge="1">
                  <a:txBody>
                    <a:bodyPr/>
                    <a:lstStyle/>
                    <a:p>
                      <a:endParaRPr lang="en-GB"/>
                    </a:p>
                  </a:txBody>
                  <a:tcPr/>
                </a:tc>
                <a:extLst>
                  <a:ext uri="{0D108BD9-81ED-4DB2-BD59-A6C34878D82A}">
                    <a16:rowId xmlns:a16="http://schemas.microsoft.com/office/drawing/2014/main" val="2292940725"/>
                  </a:ext>
                </a:extLst>
              </a:tr>
              <a:tr h="981560">
                <a:tc gridSpan="2">
                  <a:txBody>
                    <a:bodyPr/>
                    <a:lstStyle/>
                    <a:p>
                      <a:r>
                        <a:rPr lang="en-GB" sz="900" b="1" u="sng" dirty="0"/>
                        <a:t>Content: </a:t>
                      </a:r>
                      <a:r>
                        <a:rPr lang="en-GB" sz="900" dirty="0"/>
                        <a:t>The wife of a soldier gets to know her husband again after he returns home injured from the war. Her husband is physically scarred by the injuries he sustained in the war, but he also has deeply buried psychological scars as result of his traumatic experiences. The poem traces his physical scars and explores deeper into the “unexploded mine” of PTSD. Physically, they can remain close, but there is a gap between them now emotionally as he struggles to let her in.</a:t>
                      </a:r>
                    </a:p>
                  </a:txBody>
                  <a:tcPr>
                    <a:solidFill>
                      <a:schemeClr val="accent5">
                        <a:lumMod val="20000"/>
                        <a:lumOff val="80000"/>
                      </a:schemeClr>
                    </a:solidFill>
                  </a:tcPr>
                </a:tc>
                <a:tc hMerge="1">
                  <a:txBody>
                    <a:bodyPr/>
                    <a:lstStyle/>
                    <a:p>
                      <a:endParaRPr lang="en-GB"/>
                    </a:p>
                  </a:txBody>
                  <a:tcPr/>
                </a:tc>
                <a:tc gridSpan="2">
                  <a:txBody>
                    <a:bodyPr/>
                    <a:lstStyle/>
                    <a:p>
                      <a:r>
                        <a:rPr lang="en-GB" sz="900" b="1" u="sng" dirty="0"/>
                        <a:t>Content: </a:t>
                      </a:r>
                      <a:r>
                        <a:rPr lang="en-GB" sz="900" dirty="0"/>
                        <a:t>In this poem, the persona expresses her intense love for her lover, counting all the different ways she loves him. She loves him so deeply that she sees their love as spiritual and sacred. She offers her love freely and without restraint, and at times with a deeply felt passion that she refers to as if was a replacement for her childhood belief and faith. She feels so strongly, that she hopes God will see the purity of their love and allow it to survive beyond death.</a:t>
                      </a:r>
                    </a:p>
                  </a:txBody>
                  <a:tcPr>
                    <a:solidFill>
                      <a:schemeClr val="accent5">
                        <a:lumMod val="20000"/>
                        <a:lumOff val="80000"/>
                      </a:schemeClr>
                    </a:solidFill>
                  </a:tcPr>
                </a:tc>
                <a:tc hMerge="1">
                  <a:txBody>
                    <a:bodyPr/>
                    <a:lstStyle/>
                    <a:p>
                      <a:endParaRPr lang="en-GB"/>
                    </a:p>
                  </a:txBody>
                  <a:tcPr/>
                </a:tc>
                <a:extLst>
                  <a:ext uri="{0D108BD9-81ED-4DB2-BD59-A6C34878D82A}">
                    <a16:rowId xmlns:a16="http://schemas.microsoft.com/office/drawing/2014/main" val="4031484173"/>
                  </a:ext>
                </a:extLst>
              </a:tr>
              <a:tr h="515414">
                <a:tc gridSpan="2">
                  <a:txBody>
                    <a:bodyPr/>
                    <a:lstStyle/>
                    <a:p>
                      <a:r>
                        <a:rPr lang="en-GB" sz="900" b="1" u="sng" dirty="0"/>
                        <a:t>Context: </a:t>
                      </a:r>
                      <a:r>
                        <a:rPr lang="en-GB" sz="900" i="1" dirty="0"/>
                        <a:t>The Manhunt </a:t>
                      </a:r>
                      <a:r>
                        <a:rPr lang="en-GB" sz="900" dirty="0"/>
                        <a:t>is a </a:t>
                      </a:r>
                      <a:r>
                        <a:rPr lang="en-GB" sz="900" b="1" dirty="0"/>
                        <a:t>contemporary poem </a:t>
                      </a:r>
                      <a:r>
                        <a:rPr lang="en-GB" sz="900" dirty="0"/>
                        <a:t>and was originally aired as part of a Channel 4 documentary, </a:t>
                      </a:r>
                      <a:r>
                        <a:rPr lang="en-GB" sz="900" i="1" dirty="0"/>
                        <a:t>Forgotten Heroes: The Not Dead</a:t>
                      </a:r>
                      <a:r>
                        <a:rPr lang="en-GB" sz="900" dirty="0"/>
                        <a:t>. In the film, the poem is read by Laura, the wife of Eddie Beddoes, who is the subject of the poem. He served as a peace-keeper in Bosnia before being discharged due to injury and depression. Armitage wrote the poem after interviewing veterans returning from war and as a means of exploring the psychological impact on those who survived intense trauma.</a:t>
                      </a:r>
                    </a:p>
                  </a:txBody>
                  <a:tcPr/>
                </a:tc>
                <a:tc hMerge="1">
                  <a:txBody>
                    <a:bodyPr/>
                    <a:lstStyle/>
                    <a:p>
                      <a:endParaRPr lang="en-GB"/>
                    </a:p>
                  </a:txBody>
                  <a:tcPr/>
                </a:tc>
                <a:tc gridSpan="2">
                  <a:txBody>
                    <a:bodyPr/>
                    <a:lstStyle/>
                    <a:p>
                      <a:r>
                        <a:rPr lang="en-GB" sz="900" b="1" u="sng" dirty="0"/>
                        <a:t>Context</a:t>
                      </a:r>
                      <a:r>
                        <a:rPr lang="en-GB" sz="900" b="1" dirty="0"/>
                        <a:t>: </a:t>
                      </a:r>
                      <a:r>
                        <a:rPr lang="en-GB" sz="900" b="0" dirty="0"/>
                        <a:t>The poem is </a:t>
                      </a:r>
                      <a:r>
                        <a:rPr lang="en-GB" sz="900" b="1" dirty="0"/>
                        <a:t>autobiographical</a:t>
                      </a:r>
                      <a:r>
                        <a:rPr lang="en-GB" sz="900" b="0" dirty="0"/>
                        <a:t>. Browning, wrote the poem as part of a series of </a:t>
                      </a:r>
                      <a:r>
                        <a:rPr lang="en-GB" sz="900" b="1" dirty="0"/>
                        <a:t>sonnets</a:t>
                      </a:r>
                      <a:r>
                        <a:rPr lang="en-GB" sz="900" b="0" dirty="0"/>
                        <a:t> for her lover Robert Browning,  which she only showed him after their marriage. Elizabeth’s father had forbidden their relationship, but they continued it in secret and eventually married. Browning thought they were so  good that she should publish them; however, they were deeply intimate and this was a bit much for a prudish Victorian audience especially as they were written by a woman. Therefore, they were published as translations of a Portuguese poet and called </a:t>
                      </a:r>
                      <a:r>
                        <a:rPr lang="en-GB" sz="900" b="0" i="1" dirty="0"/>
                        <a:t>Sonnets from the Portuguese</a:t>
                      </a:r>
                      <a:r>
                        <a:rPr lang="en-GB" sz="900" b="0" dirty="0"/>
                        <a:t>.</a:t>
                      </a:r>
                    </a:p>
                  </a:txBody>
                  <a:tcPr/>
                </a:tc>
                <a:tc hMerge="1">
                  <a:txBody>
                    <a:bodyPr/>
                    <a:lstStyle/>
                    <a:p>
                      <a:endParaRPr lang="en-GB"/>
                    </a:p>
                  </a:txBody>
                  <a:tcPr/>
                </a:tc>
                <a:extLst>
                  <a:ext uri="{0D108BD9-81ED-4DB2-BD59-A6C34878D82A}">
                    <a16:rowId xmlns:a16="http://schemas.microsoft.com/office/drawing/2014/main" val="4125734243"/>
                  </a:ext>
                </a:extLst>
              </a:tr>
              <a:tr h="1398976">
                <a:tc>
                  <a:txBody>
                    <a:bodyPr/>
                    <a:lstStyle/>
                    <a:p>
                      <a:r>
                        <a:rPr lang="en-GB" sz="900" b="1" u="sng" dirty="0"/>
                        <a:t>Form: </a:t>
                      </a:r>
                      <a:r>
                        <a:rPr lang="en-GB" sz="900" dirty="0"/>
                        <a:t>The poem is written in </a:t>
                      </a:r>
                      <a:r>
                        <a:rPr lang="en-GB" sz="900" b="1" dirty="0"/>
                        <a:t>couplet –long stanzas,</a:t>
                      </a:r>
                      <a:r>
                        <a:rPr lang="en-GB" sz="900" dirty="0"/>
                        <a:t> which have lines of varying length, from </a:t>
                      </a:r>
                      <a:r>
                        <a:rPr lang="en-GB" sz="900" b="1" dirty="0"/>
                        <a:t>Laura’s perspective</a:t>
                      </a:r>
                      <a:r>
                        <a:rPr lang="en-GB" sz="900" dirty="0"/>
                        <a:t>. At the start, the couplets rhyme, but the </a:t>
                      </a:r>
                      <a:r>
                        <a:rPr lang="en-GB" sz="900" b="1" dirty="0"/>
                        <a:t>rhyme </a:t>
                      </a:r>
                      <a:r>
                        <a:rPr lang="en-GB" sz="900" dirty="0"/>
                        <a:t>breaks down making the poem feel disjointed and conveys the theme of brokenness. It may reflect their struggle to reconnect and how she will have to learn who her husband now is.</a:t>
                      </a:r>
                    </a:p>
                  </a:txBody>
                  <a:tcPr/>
                </a:tc>
                <a:tc>
                  <a:txBody>
                    <a:bodyPr/>
                    <a:lstStyle/>
                    <a:p>
                      <a:r>
                        <a:rPr lang="en-GB" sz="900" b="1" u="sng" dirty="0"/>
                        <a:t>Structure: </a:t>
                      </a:r>
                      <a:r>
                        <a:rPr lang="en-GB" sz="900" dirty="0"/>
                        <a:t>Each </a:t>
                      </a:r>
                      <a:r>
                        <a:rPr lang="en-GB" sz="900" b="1" dirty="0"/>
                        <a:t>couplet</a:t>
                      </a:r>
                      <a:r>
                        <a:rPr lang="en-GB" sz="900" dirty="0"/>
                        <a:t> introduces a different injury and the reader explores the body and mind of the soldier alongside his wife, experiencing the process at the same time. The use of </a:t>
                      </a:r>
                      <a:r>
                        <a:rPr lang="en-GB" sz="900" b="1" dirty="0"/>
                        <a:t>enjambment</a:t>
                      </a:r>
                      <a:r>
                        <a:rPr lang="en-GB" sz="900" dirty="0"/>
                        <a:t> mimics the way she traces the injuries that run continuously across his body and explores the damage done. It demonstrates the slow progress she is carefully making.</a:t>
                      </a:r>
                    </a:p>
                  </a:txBody>
                  <a:tcPr/>
                </a:tc>
                <a:tc>
                  <a:txBody>
                    <a:bodyPr/>
                    <a:lstStyle/>
                    <a:p>
                      <a:r>
                        <a:rPr lang="en-GB" sz="900" b="1" u="sng" dirty="0"/>
                        <a:t>Form: </a:t>
                      </a:r>
                      <a:r>
                        <a:rPr lang="en-GB" sz="900" b="0" u="none" dirty="0"/>
                        <a:t>This poem is a </a:t>
                      </a:r>
                      <a:r>
                        <a:rPr lang="en-GB" sz="900" b="1" u="none" dirty="0"/>
                        <a:t>Petrarchan sonnet</a:t>
                      </a:r>
                      <a:r>
                        <a:rPr lang="en-GB" sz="900" b="0" u="none" dirty="0"/>
                        <a:t>. It is written </a:t>
                      </a:r>
                      <a:r>
                        <a:rPr lang="en-GB" sz="900" b="1" u="none" dirty="0"/>
                        <a:t>in iambic pentameter </a:t>
                      </a:r>
                      <a:r>
                        <a:rPr lang="en-GB" sz="900" b="0" u="none" dirty="0"/>
                        <a:t>and has a strong and specific </a:t>
                      </a:r>
                      <a:r>
                        <a:rPr lang="en-GB" sz="900" b="1" u="none" dirty="0"/>
                        <a:t>rhyme scheme </a:t>
                      </a:r>
                      <a:r>
                        <a:rPr lang="en-GB" sz="900" b="0" u="none" dirty="0"/>
                        <a:t>which conveys a sense of certainty about her love. It is written in </a:t>
                      </a:r>
                      <a:r>
                        <a:rPr lang="en-GB" sz="900" b="1" u="none" dirty="0"/>
                        <a:t>the first person </a:t>
                      </a:r>
                      <a:r>
                        <a:rPr lang="en-GB" sz="900" b="0" u="none" dirty="0"/>
                        <a:t>creating an intimate tone. Usually a sonnet has an </a:t>
                      </a:r>
                      <a:r>
                        <a:rPr lang="en-GB" sz="900" b="1" u="none" dirty="0"/>
                        <a:t>octave</a:t>
                      </a:r>
                      <a:r>
                        <a:rPr lang="en-GB" sz="900" b="0" u="none" dirty="0"/>
                        <a:t> (8 lines) which poses a problem and a </a:t>
                      </a:r>
                      <a:r>
                        <a:rPr lang="en-GB" sz="900" b="1" u="none" dirty="0"/>
                        <a:t>sestet</a:t>
                      </a:r>
                      <a:r>
                        <a:rPr lang="en-GB" sz="900" b="0" u="none" dirty="0"/>
                        <a:t> (6 lines) which answer the problem. This sonnet does not, implying the perfectibility of her love.</a:t>
                      </a:r>
                      <a:endParaRPr lang="en-GB" sz="900" b="1" u="sng" dirty="0"/>
                    </a:p>
                  </a:txBody>
                  <a:tcPr/>
                </a:tc>
                <a:tc>
                  <a:txBody>
                    <a:bodyPr/>
                    <a:lstStyle/>
                    <a:p>
                      <a:r>
                        <a:rPr lang="en-GB" sz="900" b="1" u="sng" dirty="0"/>
                        <a:t>Structure: </a:t>
                      </a:r>
                      <a:r>
                        <a:rPr lang="en-GB" sz="900" b="0" u="none" dirty="0"/>
                        <a:t> </a:t>
                      </a:r>
                      <a:r>
                        <a:rPr lang="en-GB" sz="850" b="0" u="none" dirty="0"/>
                        <a:t>The poem is</a:t>
                      </a:r>
                      <a:r>
                        <a:rPr lang="en-GB" sz="850" b="1" u="none" dirty="0"/>
                        <a:t> direct </a:t>
                      </a:r>
                      <a:r>
                        <a:rPr lang="en-GB" sz="850" b="0" u="none" dirty="0"/>
                        <a:t>and </a:t>
                      </a:r>
                      <a:r>
                        <a:rPr lang="en-GB" sz="850" b="1" u="none" dirty="0"/>
                        <a:t>passionate</a:t>
                      </a:r>
                      <a:r>
                        <a:rPr lang="en-GB" sz="850" b="0" u="none" dirty="0"/>
                        <a:t> in its tone and outlines the different ways she loves him. The </a:t>
                      </a:r>
                      <a:r>
                        <a:rPr lang="en-GB" sz="850" b="1" u="none" dirty="0"/>
                        <a:t>first 8 lines</a:t>
                      </a:r>
                      <a:r>
                        <a:rPr lang="en-GB" sz="850" b="0" u="none" dirty="0"/>
                        <a:t> imply that her love is so great it is almost divine. The </a:t>
                      </a:r>
                      <a:r>
                        <a:rPr lang="en-GB" sz="850" b="1" u="none" dirty="0"/>
                        <a:t>last 6 lines </a:t>
                      </a:r>
                      <a:r>
                        <a:rPr lang="en-GB" sz="850" b="0" u="none" dirty="0"/>
                        <a:t>show that her love will last an entire lifetime and beyond death. The </a:t>
                      </a:r>
                      <a:r>
                        <a:rPr lang="en-GB" sz="850" b="1" u="none" dirty="0"/>
                        <a:t>enjambment </a:t>
                      </a:r>
                      <a:r>
                        <a:rPr lang="en-GB" sz="850" b="0" u="none" dirty="0"/>
                        <a:t>reflects the magnitude of her love and its expansive nature. Whereas, the </a:t>
                      </a:r>
                      <a:r>
                        <a:rPr lang="en-GB" sz="850" b="1" u="none" dirty="0"/>
                        <a:t>exclamations</a:t>
                      </a:r>
                      <a:r>
                        <a:rPr lang="en-GB" sz="850" b="0" u="none" dirty="0"/>
                        <a:t> and </a:t>
                      </a:r>
                      <a:r>
                        <a:rPr lang="en-GB" sz="850" b="1" u="none" dirty="0"/>
                        <a:t>caesura</a:t>
                      </a:r>
                      <a:r>
                        <a:rPr lang="en-GB" sz="850" b="0" u="none" dirty="0"/>
                        <a:t> imply her passion and ecstasy.</a:t>
                      </a:r>
                      <a:endParaRPr lang="en-GB" sz="850" b="1" u="sng" dirty="0"/>
                    </a:p>
                  </a:txBody>
                  <a:tcPr/>
                </a:tc>
                <a:extLst>
                  <a:ext uri="{0D108BD9-81ED-4DB2-BD59-A6C34878D82A}">
                    <a16:rowId xmlns:a16="http://schemas.microsoft.com/office/drawing/2014/main" val="2911155134"/>
                  </a:ext>
                </a:extLst>
              </a:tr>
              <a:tr h="331929">
                <a:tc gridSpan="2">
                  <a:txBody>
                    <a:bodyPr/>
                    <a:lstStyle/>
                    <a:p>
                      <a:r>
                        <a:rPr lang="en-GB" sz="900" b="1" u="sng" dirty="0"/>
                        <a:t>Language Features:</a:t>
                      </a:r>
                    </a:p>
                    <a:p>
                      <a:pPr marL="171450" indent="-171450">
                        <a:buFont typeface="Arial" panose="020B0604020202020204" pitchFamily="34" charset="0"/>
                        <a:buChar char="•"/>
                      </a:pPr>
                      <a:r>
                        <a:rPr lang="en-GB" sz="900" dirty="0"/>
                        <a:t>The soldier’s body is described by using </a:t>
                      </a:r>
                      <a:r>
                        <a:rPr lang="en-GB" sz="900" b="1" dirty="0"/>
                        <a:t>adjectives of damage </a:t>
                      </a:r>
                      <a:r>
                        <a:rPr lang="en-GB" sz="900" dirty="0"/>
                        <a:t>to show how broken war has left him.</a:t>
                      </a:r>
                    </a:p>
                    <a:p>
                      <a:pPr marL="171450" indent="-171450">
                        <a:buFont typeface="Arial" panose="020B0604020202020204" pitchFamily="34" charset="0"/>
                        <a:buChar char="•"/>
                      </a:pPr>
                      <a:r>
                        <a:rPr lang="en-GB" sz="900" dirty="0"/>
                        <a:t>Parts of the body and mind are described using </a:t>
                      </a:r>
                      <a:r>
                        <a:rPr lang="en-GB" sz="900" b="1" dirty="0"/>
                        <a:t>metaphors </a:t>
                      </a:r>
                      <a:r>
                        <a:rPr lang="en-GB" sz="900" dirty="0"/>
                        <a:t>suggesting his is compiled of broken objects and that part of his humanity has been erased.</a:t>
                      </a:r>
                    </a:p>
                    <a:p>
                      <a:pPr marL="171450" indent="-171450">
                        <a:buFont typeface="Arial" panose="020B0604020202020204" pitchFamily="34" charset="0"/>
                        <a:buChar char="•"/>
                      </a:pPr>
                      <a:r>
                        <a:rPr lang="en-GB" sz="900" b="1" dirty="0"/>
                        <a:t>The verbs </a:t>
                      </a:r>
                      <a:r>
                        <a:rPr lang="en-GB" sz="900" dirty="0"/>
                        <a:t>express her tenderness and caution in how she approaches him.</a:t>
                      </a:r>
                    </a:p>
                    <a:p>
                      <a:pPr marL="171450" indent="-171450">
                        <a:buFont typeface="Arial" panose="020B0604020202020204" pitchFamily="34" charset="0"/>
                        <a:buChar char="•"/>
                      </a:pPr>
                      <a:r>
                        <a:rPr lang="en-GB" sz="900" dirty="0"/>
                        <a:t>The final </a:t>
                      </a:r>
                      <a:r>
                        <a:rPr lang="en-GB" sz="900" b="1" dirty="0"/>
                        <a:t>metaphor of the “unexploded mine” </a:t>
                      </a:r>
                      <a:r>
                        <a:rPr lang="en-GB" sz="900" dirty="0"/>
                        <a:t>refers to the tension and stress his memories cause which he has not come to terms with yet. </a:t>
                      </a:r>
                    </a:p>
                  </a:txBody>
                  <a:tcPr>
                    <a:solidFill>
                      <a:schemeClr val="accent5">
                        <a:lumMod val="40000"/>
                        <a:lumOff val="60000"/>
                      </a:schemeClr>
                    </a:solidFill>
                  </a:tcPr>
                </a:tc>
                <a:tc hMerge="1">
                  <a:txBody>
                    <a:bodyPr/>
                    <a:lstStyle/>
                    <a:p>
                      <a:endParaRPr lang="en-GB"/>
                    </a:p>
                  </a:txBody>
                  <a:tcPr/>
                </a:tc>
                <a:tc gridSpan="2">
                  <a:txBody>
                    <a:bodyPr/>
                    <a:lstStyle/>
                    <a:p>
                      <a:r>
                        <a:rPr lang="en-GB" sz="900" b="1" u="sng" dirty="0"/>
                        <a:t>Language Features:</a:t>
                      </a:r>
                    </a:p>
                    <a:p>
                      <a:pPr marL="171450" indent="-171450">
                        <a:buFont typeface="Arial" panose="020B0604020202020204" pitchFamily="34" charset="0"/>
                        <a:buChar char="•"/>
                      </a:pPr>
                      <a:r>
                        <a:rPr lang="en-GB" sz="900" b="0" u="none" dirty="0"/>
                        <a:t>The persona shows the strength of her love through </a:t>
                      </a:r>
                      <a:r>
                        <a:rPr lang="en-GB" sz="900" b="1" u="none" dirty="0"/>
                        <a:t>hyperbole </a:t>
                      </a:r>
                      <a:r>
                        <a:rPr lang="en-GB" sz="900" b="0" u="none" dirty="0"/>
                        <a:t>and </a:t>
                      </a:r>
                      <a:r>
                        <a:rPr lang="en-GB" sz="900" b="1" u="none" dirty="0"/>
                        <a:t>spatial references</a:t>
                      </a:r>
                      <a:r>
                        <a:rPr lang="en-GB" sz="900" b="0" u="none" dirty="0"/>
                        <a:t> to imply the scale of her feelings.</a:t>
                      </a:r>
                    </a:p>
                    <a:p>
                      <a:pPr marL="171450" indent="-171450">
                        <a:buFont typeface="Arial" panose="020B0604020202020204" pitchFamily="34" charset="0"/>
                        <a:buChar char="•"/>
                      </a:pPr>
                      <a:r>
                        <a:rPr lang="en-GB" sz="900" b="0" u="none" dirty="0"/>
                        <a:t>Throughout the poem </a:t>
                      </a:r>
                      <a:r>
                        <a:rPr lang="en-GB" sz="900" b="1" u="none" dirty="0"/>
                        <a:t>religious imagery </a:t>
                      </a:r>
                      <a:r>
                        <a:rPr lang="en-GB" sz="900" b="0" u="none" dirty="0"/>
                        <a:t>is applied to demonstrate that her love is spiritual  and unconditional like her love of God. It is beyond the physical.</a:t>
                      </a:r>
                    </a:p>
                    <a:p>
                      <a:pPr marL="171450" indent="-171450">
                        <a:buFont typeface="Arial" panose="020B0604020202020204" pitchFamily="34" charset="0"/>
                        <a:buChar char="•"/>
                      </a:pPr>
                      <a:r>
                        <a:rPr lang="en-GB" sz="900" b="0" u="none" dirty="0"/>
                        <a:t>The </a:t>
                      </a:r>
                      <a:r>
                        <a:rPr lang="en-GB" sz="900" b="1" u="none" dirty="0"/>
                        <a:t>repetition</a:t>
                      </a:r>
                      <a:r>
                        <a:rPr lang="en-GB" sz="900" b="0" u="none" dirty="0"/>
                        <a:t> of “I love thee,” known as an</a:t>
                      </a:r>
                      <a:r>
                        <a:rPr lang="en-GB" sz="900" b="1" u="none" dirty="0"/>
                        <a:t> anaphora, </a:t>
                      </a:r>
                      <a:r>
                        <a:rPr lang="en-GB" sz="900" b="0" u="none" dirty="0"/>
                        <a:t>conveys the intensely personal and direct nature of her feelings – there is utter conviction about how she feels.</a:t>
                      </a:r>
                    </a:p>
                  </a:txBody>
                  <a:tcPr>
                    <a:solidFill>
                      <a:schemeClr val="accent5">
                        <a:lumMod val="40000"/>
                        <a:lumOff val="60000"/>
                      </a:schemeClr>
                    </a:solidFill>
                  </a:tcPr>
                </a:tc>
                <a:tc hMerge="1">
                  <a:txBody>
                    <a:bodyPr/>
                    <a:lstStyle/>
                    <a:p>
                      <a:endParaRPr lang="en-GB"/>
                    </a:p>
                  </a:txBody>
                  <a:tcPr/>
                </a:tc>
                <a:extLst>
                  <a:ext uri="{0D108BD9-81ED-4DB2-BD59-A6C34878D82A}">
                    <a16:rowId xmlns:a16="http://schemas.microsoft.com/office/drawing/2014/main" val="2396377848"/>
                  </a:ext>
                </a:extLst>
              </a:tr>
              <a:tr h="458601">
                <a:tc>
                  <a:txBody>
                    <a:bodyPr/>
                    <a:lstStyle/>
                    <a:p>
                      <a:r>
                        <a:rPr lang="en-GB" sz="900" b="1" u="sng" dirty="0"/>
                        <a:t>Key Themes:</a:t>
                      </a:r>
                    </a:p>
                    <a:p>
                      <a:pPr marL="171450" indent="-171450">
                        <a:buFont typeface="Wingdings" panose="05000000000000000000" pitchFamily="2" charset="2"/>
                        <a:buChar char="q"/>
                      </a:pPr>
                      <a:r>
                        <a:rPr lang="en-GB" sz="900" b="1" dirty="0"/>
                        <a:t>War and its lasting effects</a:t>
                      </a:r>
                    </a:p>
                    <a:p>
                      <a:pPr marL="171450" indent="-171450">
                        <a:buFont typeface="Wingdings" panose="05000000000000000000" pitchFamily="2" charset="2"/>
                        <a:buChar char="q"/>
                      </a:pPr>
                      <a:r>
                        <a:rPr lang="en-GB" sz="900" b="1" dirty="0"/>
                        <a:t>Love and relationships</a:t>
                      </a:r>
                    </a:p>
                    <a:p>
                      <a:pPr marL="171450" indent="-171450">
                        <a:buFont typeface="Wingdings" panose="05000000000000000000" pitchFamily="2" charset="2"/>
                        <a:buChar char="q"/>
                      </a:pPr>
                      <a:r>
                        <a:rPr lang="en-GB" sz="900" b="1" dirty="0"/>
                        <a:t>Pain and suffering </a:t>
                      </a:r>
                    </a:p>
                    <a:p>
                      <a:pPr marL="171450" indent="-171450">
                        <a:buFont typeface="Wingdings" panose="05000000000000000000" pitchFamily="2" charset="2"/>
                        <a:buChar char="q"/>
                      </a:pPr>
                      <a:r>
                        <a:rPr lang="en-GB" sz="900" b="1" dirty="0"/>
                        <a:t>Loss and change</a:t>
                      </a:r>
                    </a:p>
                  </a:txBody>
                  <a:tcPr>
                    <a:solidFill>
                      <a:schemeClr val="accent5">
                        <a:lumMod val="60000"/>
                        <a:lumOff val="40000"/>
                      </a:schemeClr>
                    </a:solidFill>
                  </a:tcPr>
                </a:tc>
                <a:tc>
                  <a:txBody>
                    <a:bodyPr/>
                    <a:lstStyle/>
                    <a:p>
                      <a:pPr marL="0" indent="0">
                        <a:buFont typeface="Wingdings" panose="05000000000000000000" pitchFamily="2" charset="2"/>
                        <a:buNone/>
                      </a:pPr>
                      <a:r>
                        <a:rPr lang="en-GB" sz="900" b="1" u="sng" dirty="0"/>
                        <a:t>Good to compare with:</a:t>
                      </a:r>
                    </a:p>
                    <a:p>
                      <a:pPr marL="171450" indent="-171450">
                        <a:buFont typeface="Wingdings" panose="05000000000000000000" pitchFamily="2" charset="2"/>
                        <a:buChar char="q"/>
                      </a:pPr>
                      <a:r>
                        <a:rPr lang="en-GB" sz="900" b="0" u="none" dirty="0"/>
                        <a:t>Dulce, Mametz Wood</a:t>
                      </a:r>
                    </a:p>
                    <a:p>
                      <a:pPr marL="171450" indent="-171450">
                        <a:buFont typeface="Wingdings" panose="05000000000000000000" pitchFamily="2" charset="2"/>
                        <a:buChar char="q"/>
                      </a:pPr>
                      <a:r>
                        <a:rPr lang="en-GB" sz="900" b="0" u="none" dirty="0"/>
                        <a:t>A Wife in London</a:t>
                      </a:r>
                    </a:p>
                    <a:p>
                      <a:pPr marL="171450" indent="-171450">
                        <a:buFont typeface="Wingdings" panose="05000000000000000000" pitchFamily="2" charset="2"/>
                        <a:buChar char="q"/>
                      </a:pPr>
                      <a:r>
                        <a:rPr lang="en-GB" sz="900" b="0" u="none" dirty="0"/>
                        <a:t>London</a:t>
                      </a:r>
                    </a:p>
                    <a:p>
                      <a:pPr marL="171450" indent="-171450">
                        <a:buFont typeface="Wingdings" panose="05000000000000000000" pitchFamily="2" charset="2"/>
                        <a:buChar char="q"/>
                      </a:pPr>
                      <a:r>
                        <a:rPr lang="en-GB" sz="900" b="0" u="none" dirty="0"/>
                        <a:t>As Imperceptibly a Grief</a:t>
                      </a:r>
                    </a:p>
                  </a:txBody>
                  <a:tcPr>
                    <a:solidFill>
                      <a:schemeClr val="accent5">
                        <a:lumMod val="60000"/>
                        <a:lumOff val="40000"/>
                      </a:schemeClr>
                    </a:solidFill>
                  </a:tcPr>
                </a:tc>
                <a:tc>
                  <a:txBody>
                    <a:bodyPr/>
                    <a:lstStyle/>
                    <a:p>
                      <a:r>
                        <a:rPr lang="en-GB" sz="900" b="1" u="sng" dirty="0"/>
                        <a:t>Key Themes:</a:t>
                      </a:r>
                    </a:p>
                    <a:p>
                      <a:pPr marL="171450" indent="-171450">
                        <a:buFont typeface="Wingdings" panose="05000000000000000000" pitchFamily="2" charset="2"/>
                        <a:buChar char="q"/>
                      </a:pPr>
                      <a:r>
                        <a:rPr lang="en-GB" sz="900" b="1" u="none" dirty="0"/>
                        <a:t>Deep and lasting love that is unselfish</a:t>
                      </a:r>
                    </a:p>
                    <a:p>
                      <a:pPr marL="171450" indent="-171450">
                        <a:buFont typeface="Wingdings" panose="05000000000000000000" pitchFamily="2" charset="2"/>
                        <a:buChar char="q"/>
                      </a:pPr>
                      <a:r>
                        <a:rPr lang="en-GB" sz="900" b="1" u="none" dirty="0"/>
                        <a:t>Faith and worship</a:t>
                      </a:r>
                    </a:p>
                    <a:p>
                      <a:pPr marL="171450" indent="-171450">
                        <a:buFont typeface="Wingdings" panose="05000000000000000000" pitchFamily="2" charset="2"/>
                        <a:buChar char="q"/>
                      </a:pPr>
                      <a:r>
                        <a:rPr lang="en-GB" sz="900" b="1" u="none" dirty="0"/>
                        <a:t>Hope beyond death</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indent="-171450">
                        <a:buFont typeface="Wingdings" panose="05000000000000000000" pitchFamily="2" charset="2"/>
                        <a:buChar char="q"/>
                      </a:pPr>
                      <a:r>
                        <a:rPr lang="en-GB" sz="900" b="0" u="none" dirty="0"/>
                        <a:t>The Soldier</a:t>
                      </a:r>
                    </a:p>
                    <a:p>
                      <a:pPr marL="171450" indent="-171450">
                        <a:buFont typeface="Wingdings" panose="05000000000000000000" pitchFamily="2" charset="2"/>
                        <a:buChar char="q"/>
                      </a:pPr>
                      <a:r>
                        <a:rPr lang="en-GB" sz="900" b="0" u="none" dirty="0" err="1"/>
                        <a:t>Cozy</a:t>
                      </a:r>
                      <a:r>
                        <a:rPr lang="en-GB" sz="900" b="0" u="none" dirty="0"/>
                        <a:t> Apologia</a:t>
                      </a:r>
                    </a:p>
                    <a:p>
                      <a:pPr marL="171450" indent="-171450">
                        <a:buFont typeface="Wingdings" panose="05000000000000000000" pitchFamily="2" charset="2"/>
                        <a:buChar char="q"/>
                      </a:pPr>
                      <a:r>
                        <a:rPr lang="en-GB" sz="900" b="0" u="none" dirty="0"/>
                        <a:t>A Wife in London</a:t>
                      </a:r>
                    </a:p>
                    <a:p>
                      <a:pPr marL="171450" indent="-171450">
                        <a:buFont typeface="Wingdings" panose="05000000000000000000" pitchFamily="2" charset="2"/>
                        <a:buChar char="q"/>
                      </a:pPr>
                      <a:r>
                        <a:rPr lang="en-GB" sz="900" b="0" u="none" dirty="0"/>
                        <a:t>Valentine / She Walks in Beauty</a:t>
                      </a:r>
                    </a:p>
                  </a:txBody>
                  <a:tcPr>
                    <a:solidFill>
                      <a:schemeClr val="accent5">
                        <a:lumMod val="60000"/>
                        <a:lumOff val="40000"/>
                      </a:schemeClr>
                    </a:solidFill>
                  </a:tcPr>
                </a:tc>
                <a:extLst>
                  <a:ext uri="{0D108BD9-81ED-4DB2-BD59-A6C34878D82A}">
                    <a16:rowId xmlns:a16="http://schemas.microsoft.com/office/drawing/2014/main" val="3592013475"/>
                  </a:ext>
                </a:extLst>
              </a:tr>
            </a:tbl>
          </a:graphicData>
        </a:graphic>
      </p:graphicFrame>
      <p:pic>
        <p:nvPicPr>
          <p:cNvPr id="22" name="Picture 21">
            <a:extLst>
              <a:ext uri="{FF2B5EF4-FFF2-40B4-BE49-F238E27FC236}">
                <a16:creationId xmlns:a16="http://schemas.microsoft.com/office/drawing/2014/main" id="{98D1C99E-C7CC-4621-A848-FDF4A2408569}"/>
              </a:ext>
            </a:extLst>
          </p:cNvPr>
          <p:cNvPicPr>
            <a:picLocks noChangeAspect="1"/>
          </p:cNvPicPr>
          <p:nvPr/>
        </p:nvPicPr>
        <p:blipFill>
          <a:blip r:embed="rId3"/>
          <a:stretch>
            <a:fillRect/>
          </a:stretch>
        </p:blipFill>
        <p:spPr>
          <a:xfrm>
            <a:off x="3354056" y="359396"/>
            <a:ext cx="1332154" cy="885936"/>
          </a:xfrm>
          <a:prstGeom prst="rect">
            <a:avLst/>
          </a:prstGeom>
        </p:spPr>
      </p:pic>
      <p:pic>
        <p:nvPicPr>
          <p:cNvPr id="24" name="Picture 23">
            <a:extLst>
              <a:ext uri="{FF2B5EF4-FFF2-40B4-BE49-F238E27FC236}">
                <a16:creationId xmlns:a16="http://schemas.microsoft.com/office/drawing/2014/main" id="{F206DC04-52EB-42C0-90B5-29107DDD1A52}"/>
              </a:ext>
            </a:extLst>
          </p:cNvPr>
          <p:cNvPicPr>
            <a:picLocks noChangeAspect="1"/>
          </p:cNvPicPr>
          <p:nvPr/>
        </p:nvPicPr>
        <p:blipFill>
          <a:blip r:embed="rId4"/>
          <a:stretch>
            <a:fillRect/>
          </a:stretch>
        </p:blipFill>
        <p:spPr>
          <a:xfrm>
            <a:off x="7596336" y="393744"/>
            <a:ext cx="1331325" cy="885936"/>
          </a:xfrm>
          <a:prstGeom prst="rect">
            <a:avLst/>
          </a:prstGeom>
        </p:spPr>
      </p:pic>
      <p:sp>
        <p:nvSpPr>
          <p:cNvPr id="7" name="TextBox 6">
            <a:extLst>
              <a:ext uri="{FF2B5EF4-FFF2-40B4-BE49-F238E27FC236}">
                <a16:creationId xmlns:a16="http://schemas.microsoft.com/office/drawing/2014/main" id="{19FF50F0-A1E1-4F68-9748-F86A29B5D0D0}"/>
              </a:ext>
            </a:extLst>
          </p:cNvPr>
          <p:cNvSpPr txBox="1"/>
          <p:nvPr/>
        </p:nvSpPr>
        <p:spPr>
          <a:xfrm>
            <a:off x="8712967" y="6396335"/>
            <a:ext cx="323528" cy="461665"/>
          </a:xfrm>
          <a:prstGeom prst="rect">
            <a:avLst/>
          </a:prstGeom>
          <a:noFill/>
        </p:spPr>
        <p:txBody>
          <a:bodyPr wrap="square" rtlCol="0">
            <a:spAutoFit/>
          </a:bodyPr>
          <a:lstStyle/>
          <a:p>
            <a:r>
              <a:rPr lang="en-GB" sz="2400" dirty="0"/>
              <a:t>2</a:t>
            </a:r>
          </a:p>
        </p:txBody>
      </p:sp>
    </p:spTree>
    <p:extLst>
      <p:ext uri="{BB962C8B-B14F-4D97-AF65-F5344CB8AC3E}">
        <p14:creationId xmlns:p14="http://schemas.microsoft.com/office/powerpoint/2010/main" val="1161161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6200000">
            <a:off x="-2312182" y="3148895"/>
            <a:ext cx="5024475" cy="400110"/>
          </a:xfrm>
          <a:prstGeom prst="rect">
            <a:avLst/>
          </a:prstGeom>
          <a:noFill/>
        </p:spPr>
        <p:txBody>
          <a:bodyPr wrap="square" lIns="91440" tIns="45720" rIns="91440" bIns="45720">
            <a:spAutoFit/>
          </a:bodyPr>
          <a:lstStyle/>
          <a:p>
            <a:pPr algn="ct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English</a:t>
            </a:r>
            <a:r>
              <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Literature Paper 1: Poetry Anthology</a:t>
            </a:r>
            <a:endPar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0" name="Table 20">
            <a:extLst>
              <a:ext uri="{FF2B5EF4-FFF2-40B4-BE49-F238E27FC236}">
                <a16:creationId xmlns:a16="http://schemas.microsoft.com/office/drawing/2014/main" id="{156212D5-0357-4593-BD7F-84BE8978BCD7}"/>
              </a:ext>
            </a:extLst>
          </p:cNvPr>
          <p:cNvGraphicFramePr>
            <a:graphicFrameLocks noGrp="1"/>
          </p:cNvGraphicFramePr>
          <p:nvPr>
            <p:extLst>
              <p:ext uri="{D42A27DB-BD31-4B8C-83A1-F6EECF244321}">
                <p14:modId xmlns:p14="http://schemas.microsoft.com/office/powerpoint/2010/main" val="3564525574"/>
              </p:ext>
            </p:extLst>
          </p:nvPr>
        </p:nvGraphicFramePr>
        <p:xfrm>
          <a:off x="383487" y="26670"/>
          <a:ext cx="8683592" cy="6804660"/>
        </p:xfrm>
        <a:graphic>
          <a:graphicData uri="http://schemas.openxmlformats.org/drawingml/2006/table">
            <a:tbl>
              <a:tblPr firstRow="1" bandRow="1">
                <a:tableStyleId>{5C22544A-7EE6-4342-B048-85BDC9FD1C3A}</a:tableStyleId>
              </a:tblPr>
              <a:tblGrid>
                <a:gridCol w="2170898">
                  <a:extLst>
                    <a:ext uri="{9D8B030D-6E8A-4147-A177-3AD203B41FA5}">
                      <a16:colId xmlns:a16="http://schemas.microsoft.com/office/drawing/2014/main" val="3993502878"/>
                    </a:ext>
                  </a:extLst>
                </a:gridCol>
                <a:gridCol w="2170898">
                  <a:extLst>
                    <a:ext uri="{9D8B030D-6E8A-4147-A177-3AD203B41FA5}">
                      <a16:colId xmlns:a16="http://schemas.microsoft.com/office/drawing/2014/main" val="3137353353"/>
                    </a:ext>
                  </a:extLst>
                </a:gridCol>
                <a:gridCol w="2170898">
                  <a:extLst>
                    <a:ext uri="{9D8B030D-6E8A-4147-A177-3AD203B41FA5}">
                      <a16:colId xmlns:a16="http://schemas.microsoft.com/office/drawing/2014/main" val="4216362174"/>
                    </a:ext>
                  </a:extLst>
                </a:gridCol>
                <a:gridCol w="2170898">
                  <a:extLst>
                    <a:ext uri="{9D8B030D-6E8A-4147-A177-3AD203B41FA5}">
                      <a16:colId xmlns:a16="http://schemas.microsoft.com/office/drawing/2014/main" val="1875610040"/>
                    </a:ext>
                  </a:extLst>
                </a:gridCol>
              </a:tblGrid>
              <a:tr h="0">
                <a:tc gridSpan="2">
                  <a:txBody>
                    <a:bodyPr/>
                    <a:lstStyle/>
                    <a:p>
                      <a:pPr marL="0" indent="0" algn="l">
                        <a:buNone/>
                      </a:pPr>
                      <a:r>
                        <a:rPr lang="en-GB" sz="900" dirty="0"/>
                        <a:t>3. London by William Blake</a:t>
                      </a:r>
                      <a:br>
                        <a:rPr lang="en-GB" sz="900" dirty="0"/>
                      </a:br>
                      <a:r>
                        <a:rPr lang="en-GB" sz="900" i="1" dirty="0"/>
                        <a:t>The one that describes London and not in a good way.</a:t>
                      </a:r>
                    </a:p>
                    <a:p>
                      <a:pPr marL="228600" indent="-228600" algn="l">
                        <a:buAutoNum type="arabicPeriod"/>
                      </a:pPr>
                      <a:endParaRPr lang="en-GB" sz="900" b="1" i="1" dirty="0"/>
                    </a:p>
                    <a:p>
                      <a:pPr marL="171450" indent="-171450" algn="l">
                        <a:buFont typeface="Wingdings" panose="05000000000000000000" pitchFamily="2" charset="2"/>
                        <a:buChar char="q"/>
                      </a:pPr>
                      <a:r>
                        <a:rPr lang="en-GB" sz="900" b="1" i="1" dirty="0"/>
                        <a:t>“Marks of weakness , marks of woe”</a:t>
                      </a:r>
                    </a:p>
                    <a:p>
                      <a:pPr marL="171450" indent="-171450" algn="l">
                        <a:buFont typeface="Wingdings" panose="05000000000000000000" pitchFamily="2" charset="2"/>
                        <a:buChar char="q"/>
                      </a:pPr>
                      <a:r>
                        <a:rPr lang="en-GB" sz="900" b="1" i="1" dirty="0"/>
                        <a:t>“the mind-</a:t>
                      </a:r>
                      <a:r>
                        <a:rPr lang="en-GB" sz="900" b="1" i="1" dirty="0" err="1"/>
                        <a:t>forg’d</a:t>
                      </a:r>
                      <a:r>
                        <a:rPr lang="en-GB" sz="900" b="1" i="1" dirty="0"/>
                        <a:t> manacles”</a:t>
                      </a:r>
                    </a:p>
                    <a:p>
                      <a:pPr marL="171450" indent="-171450" algn="l">
                        <a:buFont typeface="Wingdings" panose="05000000000000000000" pitchFamily="2" charset="2"/>
                        <a:buChar char="q"/>
                      </a:pPr>
                      <a:r>
                        <a:rPr lang="en-GB" sz="900" b="1" i="1" dirty="0"/>
                        <a:t>“Every </a:t>
                      </a:r>
                      <a:r>
                        <a:rPr lang="en-GB" sz="900" b="1" i="1" dirty="0" err="1"/>
                        <a:t>black’ning</a:t>
                      </a:r>
                      <a:r>
                        <a:rPr lang="en-GB" sz="900" b="1" i="1" dirty="0"/>
                        <a:t> Church </a:t>
                      </a:r>
                      <a:r>
                        <a:rPr lang="en-GB" sz="900" b="1" i="1" dirty="0" err="1"/>
                        <a:t>appalls</a:t>
                      </a:r>
                      <a:r>
                        <a:rPr lang="en-GB" sz="900" b="1" i="1" dirty="0"/>
                        <a:t>’</a:t>
                      </a:r>
                    </a:p>
                    <a:p>
                      <a:pPr marL="228600" indent="-228600" algn="l">
                        <a:buAutoNum type="arabicPeriod"/>
                      </a:pPr>
                      <a:endParaRPr lang="en-GB" sz="900" b="1" dirty="0"/>
                    </a:p>
                  </a:txBody>
                  <a:tcPr>
                    <a:solidFill>
                      <a:schemeClr val="accent5">
                        <a:lumMod val="50000"/>
                      </a:schemeClr>
                    </a:solidFill>
                  </a:tcPr>
                </a:tc>
                <a:tc hMerge="1">
                  <a:txBody>
                    <a:bodyPr/>
                    <a:lstStyle/>
                    <a:p>
                      <a:endParaRPr lang="en-GB"/>
                    </a:p>
                  </a:txBody>
                  <a:tcPr/>
                </a:tc>
                <a:tc gridSpan="2">
                  <a:txBody>
                    <a:bodyPr/>
                    <a:lstStyle/>
                    <a:p>
                      <a:r>
                        <a:rPr lang="en-GB" sz="900" dirty="0"/>
                        <a:t>4.  The Soldier by Rupert Brooke</a:t>
                      </a:r>
                    </a:p>
                    <a:p>
                      <a:r>
                        <a:rPr lang="en-GB" sz="900" i="1" dirty="0"/>
                        <a:t>The one about dying unselfishly for your country.</a:t>
                      </a:r>
                    </a:p>
                    <a:p>
                      <a:endParaRPr lang="en-GB" sz="900" i="1" dirty="0"/>
                    </a:p>
                    <a:p>
                      <a:pPr marL="171450" indent="-171450">
                        <a:buFont typeface="Wingdings" panose="05000000000000000000" pitchFamily="2" charset="2"/>
                        <a:buChar char="q"/>
                      </a:pPr>
                      <a:r>
                        <a:rPr lang="en-GB" sz="900" i="1" dirty="0"/>
                        <a:t>“there’s some corner of a foreign field/ That is for ever</a:t>
                      </a:r>
                    </a:p>
                    <a:p>
                      <a:pPr marL="0" indent="0">
                        <a:buFont typeface="Wingdings" panose="05000000000000000000" pitchFamily="2" charset="2"/>
                        <a:buNone/>
                      </a:pPr>
                      <a:r>
                        <a:rPr lang="en-GB" sz="900" i="1" dirty="0"/>
                        <a:t>England”</a:t>
                      </a:r>
                    </a:p>
                    <a:p>
                      <a:pPr marL="171450" indent="-171450">
                        <a:buFont typeface="Wingdings" panose="05000000000000000000" pitchFamily="2" charset="2"/>
                        <a:buChar char="q"/>
                      </a:pPr>
                      <a:r>
                        <a:rPr lang="en-GB" sz="900" i="1" dirty="0"/>
                        <a:t>“A pulse in the eternal mind”</a:t>
                      </a:r>
                    </a:p>
                    <a:p>
                      <a:pPr marL="171450" indent="-171450">
                        <a:buFont typeface="Wingdings" panose="05000000000000000000" pitchFamily="2" charset="2"/>
                        <a:buChar char="q"/>
                      </a:pPr>
                      <a:r>
                        <a:rPr lang="en-GB" sz="900" i="1" dirty="0"/>
                        <a:t>“hearts at peace, under an English heaven.”</a:t>
                      </a:r>
                    </a:p>
                  </a:txBody>
                  <a:tcPr>
                    <a:solidFill>
                      <a:schemeClr val="accent5">
                        <a:lumMod val="50000"/>
                      </a:schemeClr>
                    </a:solidFill>
                  </a:tcPr>
                </a:tc>
                <a:tc hMerge="1">
                  <a:txBody>
                    <a:bodyPr/>
                    <a:lstStyle/>
                    <a:p>
                      <a:endParaRPr lang="en-GB"/>
                    </a:p>
                  </a:txBody>
                  <a:tcPr/>
                </a:tc>
                <a:extLst>
                  <a:ext uri="{0D108BD9-81ED-4DB2-BD59-A6C34878D82A}">
                    <a16:rowId xmlns:a16="http://schemas.microsoft.com/office/drawing/2014/main" val="2292940725"/>
                  </a:ext>
                </a:extLst>
              </a:tr>
              <a:tr h="981560">
                <a:tc gridSpan="2">
                  <a:txBody>
                    <a:bodyPr/>
                    <a:lstStyle/>
                    <a:p>
                      <a:r>
                        <a:rPr lang="en-GB" sz="900" b="1" u="sng" dirty="0"/>
                        <a:t>Content: </a:t>
                      </a:r>
                      <a:r>
                        <a:rPr lang="en-GB" sz="900" b="0" u="none" dirty="0"/>
                        <a:t>The persona observes the state of London as he walks through the streets. He says that everywhere he goes that the people he sees are affected by misery and despair. The misery seems relentless and no one can escape it – not even the young and innocent. It is as if their minds are imprisoned by desolation and unhappiness. He comments that those in power (like the Church, the monarchy, and the most wealthy) seem to be responsible and don’t care about the poverty and destitution that riddles the city like a contagious disease, ruining lives and hope for all.</a:t>
                      </a:r>
                      <a:endParaRPr lang="en-GB" sz="900" dirty="0"/>
                    </a:p>
                  </a:txBody>
                  <a:tcPr>
                    <a:solidFill>
                      <a:schemeClr val="accent5">
                        <a:lumMod val="20000"/>
                        <a:lumOff val="80000"/>
                      </a:schemeClr>
                    </a:solidFill>
                  </a:tcPr>
                </a:tc>
                <a:tc hMerge="1">
                  <a:txBody>
                    <a:bodyPr/>
                    <a:lstStyle/>
                    <a:p>
                      <a:endParaRPr lang="en-GB"/>
                    </a:p>
                  </a:txBody>
                  <a:tcPr/>
                </a:tc>
                <a:tc gridSpan="2">
                  <a:txBody>
                    <a:bodyPr/>
                    <a:lstStyle/>
                    <a:p>
                      <a:r>
                        <a:rPr lang="en-GB" sz="900" b="1" u="sng" dirty="0"/>
                        <a:t>Content:</a:t>
                      </a:r>
                      <a:r>
                        <a:rPr lang="en-GB" sz="900" b="0" u="sng" dirty="0"/>
                        <a:t> </a:t>
                      </a:r>
                      <a:r>
                        <a:rPr lang="en-GB" sz="900" b="0" u="none" dirty="0"/>
                        <a:t>In this poem, the persona, a soldier heading to war, talks about the possibility of dying in a foreign country. He claims that this should not be an occasion for sadness, but that by dying he will have made “a corner of a foreign field” a small part of England. He </a:t>
                      </a:r>
                      <a:r>
                        <a:rPr lang="en-GB" sz="900" b="1" u="none" dirty="0"/>
                        <a:t>personifies</a:t>
                      </a:r>
                      <a:r>
                        <a:rPr lang="en-GB" sz="900" b="0" u="none" dirty="0"/>
                        <a:t> England as his mother, who gave birth to him and raised him to become the person he is. He feels that he owes his life to her and therefore unselfishly sacrifices his life. He believes dying will be comforting and that he is only giving back the things that England gave to him and his memory and sacrifice will live on after death.</a:t>
                      </a:r>
                      <a:endParaRPr lang="en-GB" sz="900" dirty="0"/>
                    </a:p>
                  </a:txBody>
                  <a:tcPr>
                    <a:solidFill>
                      <a:schemeClr val="accent5">
                        <a:lumMod val="20000"/>
                        <a:lumOff val="80000"/>
                      </a:schemeClr>
                    </a:solidFill>
                  </a:tcPr>
                </a:tc>
                <a:tc hMerge="1">
                  <a:txBody>
                    <a:bodyPr/>
                    <a:lstStyle/>
                    <a:p>
                      <a:endParaRPr lang="en-GB"/>
                    </a:p>
                  </a:txBody>
                  <a:tcPr/>
                </a:tc>
                <a:extLst>
                  <a:ext uri="{0D108BD9-81ED-4DB2-BD59-A6C34878D82A}">
                    <a16:rowId xmlns:a16="http://schemas.microsoft.com/office/drawing/2014/main" val="4031484173"/>
                  </a:ext>
                </a:extLst>
              </a:tr>
              <a:tr h="515414">
                <a:tc gridSpan="2">
                  <a:txBody>
                    <a:bodyPr/>
                    <a:lstStyle/>
                    <a:p>
                      <a:r>
                        <a:rPr lang="en-GB" sz="900" b="1" u="sng" dirty="0"/>
                        <a:t>Context: </a:t>
                      </a:r>
                      <a:r>
                        <a:rPr lang="en-GB" sz="900" b="0" u="none" dirty="0"/>
                        <a:t>William Blake came from a humble background, but was able to attend art school and became an engraver. He is viewed as an early </a:t>
                      </a:r>
                      <a:r>
                        <a:rPr lang="en-GB" sz="900" b="1" u="none" dirty="0"/>
                        <a:t>Romantic </a:t>
                      </a:r>
                      <a:r>
                        <a:rPr lang="en-GB" sz="900" b="0" u="none" dirty="0"/>
                        <a:t>poet and had</a:t>
                      </a:r>
                      <a:r>
                        <a:rPr lang="en-GB" sz="900" b="1" u="none" dirty="0"/>
                        <a:t> radical </a:t>
                      </a:r>
                      <a:r>
                        <a:rPr lang="en-GB" sz="900" b="0" u="none" dirty="0"/>
                        <a:t>political views, influenced by the </a:t>
                      </a:r>
                      <a:r>
                        <a:rPr lang="en-GB" sz="900" b="1" u="none" dirty="0"/>
                        <a:t>French Revolution </a:t>
                      </a:r>
                      <a:r>
                        <a:rPr lang="en-GB" sz="900" b="0" u="none" dirty="0"/>
                        <a:t>where the monarchy was overthrown by the people of France. His most famous work </a:t>
                      </a:r>
                      <a:r>
                        <a:rPr lang="en-GB" sz="900" b="0" i="1" u="none" dirty="0"/>
                        <a:t>is Songs of Innocence and Experience</a:t>
                      </a:r>
                      <a:r>
                        <a:rPr lang="en-GB" sz="900" b="0" u="none" dirty="0"/>
                        <a:t>. </a:t>
                      </a:r>
                      <a:r>
                        <a:rPr lang="en-GB" sz="900" b="0" i="1" u="none" dirty="0"/>
                        <a:t>London</a:t>
                      </a:r>
                      <a:r>
                        <a:rPr lang="en-GB" sz="900" b="0" u="none" dirty="0"/>
                        <a:t> comes from  </a:t>
                      </a:r>
                      <a:r>
                        <a:rPr lang="en-GB" sz="900" b="0" i="1" u="none" dirty="0"/>
                        <a:t>Songs of Experience</a:t>
                      </a:r>
                      <a:r>
                        <a:rPr lang="en-GB" sz="900" b="0" u="none" dirty="0"/>
                        <a:t>, which focus on the negative aspects of life. In this poem, he illustrates the effects of modernity on people and nature, through the discussion of dangerous industrial conditions, child labour, prostitution and poverty.</a:t>
                      </a:r>
                      <a:endParaRPr lang="en-GB" sz="900" dirty="0"/>
                    </a:p>
                  </a:txBody>
                  <a:tcPr/>
                </a:tc>
                <a:tc hMerge="1">
                  <a:txBody>
                    <a:bodyPr/>
                    <a:lstStyle/>
                    <a:p>
                      <a:endParaRPr lang="en-GB"/>
                    </a:p>
                  </a:txBody>
                  <a:tcPr/>
                </a:tc>
                <a:tc gridSpan="2">
                  <a:txBody>
                    <a:bodyPr/>
                    <a:lstStyle/>
                    <a:p>
                      <a:r>
                        <a:rPr lang="en-GB" sz="900" b="1" u="sng" dirty="0"/>
                        <a:t>Context</a:t>
                      </a:r>
                      <a:r>
                        <a:rPr lang="en-GB" sz="900" b="1" dirty="0"/>
                        <a:t>: </a:t>
                      </a:r>
                      <a:r>
                        <a:rPr lang="en-GB" sz="850" b="0" dirty="0"/>
                        <a:t>The poem is </a:t>
                      </a:r>
                      <a:r>
                        <a:rPr lang="en-GB" sz="850" b="1" dirty="0"/>
                        <a:t>idealistic. </a:t>
                      </a:r>
                      <a:r>
                        <a:rPr lang="en-GB" sz="850" b="0" dirty="0"/>
                        <a:t>Rupert Brooke was a young, untested soldier, who had attended public school and was Cambridge educated. Athletic and called “the handsomest young man in England,” he was part of the Bloomsbury group of authors and becoming known for his poetry. He wrote this poem at the start of the</a:t>
                      </a:r>
                      <a:r>
                        <a:rPr lang="en-GB" sz="850" b="1" dirty="0"/>
                        <a:t> First World War </a:t>
                      </a:r>
                      <a:r>
                        <a:rPr lang="en-GB" sz="850" b="0" dirty="0"/>
                        <a:t>as part of a series of </a:t>
                      </a:r>
                      <a:r>
                        <a:rPr lang="en-GB" sz="850" b="1" dirty="0"/>
                        <a:t>sonnets</a:t>
                      </a:r>
                      <a:r>
                        <a:rPr lang="en-GB" sz="850" b="0" dirty="0"/>
                        <a:t> and Winston Churchill admired its </a:t>
                      </a:r>
                      <a:r>
                        <a:rPr lang="en-GB" sz="850" b="1" dirty="0"/>
                        <a:t>selfless patriotism</a:t>
                      </a:r>
                      <a:r>
                        <a:rPr lang="en-GB" sz="850" b="0" dirty="0"/>
                        <a:t>. Brooke wrote idealistically about the war. He had not seen action and was never to. After embarking for war, he contracted blood-poisoning from a mosquito bite and died on French hospital ship. The poem has become a </a:t>
                      </a:r>
                      <a:r>
                        <a:rPr lang="en-GB" sz="850" b="1" dirty="0"/>
                        <a:t>symbol for a lost generation of youth.</a:t>
                      </a:r>
                    </a:p>
                  </a:txBody>
                  <a:tcPr/>
                </a:tc>
                <a:tc hMerge="1">
                  <a:txBody>
                    <a:bodyPr/>
                    <a:lstStyle/>
                    <a:p>
                      <a:endParaRPr lang="en-GB"/>
                    </a:p>
                  </a:txBody>
                  <a:tcPr/>
                </a:tc>
                <a:extLst>
                  <a:ext uri="{0D108BD9-81ED-4DB2-BD59-A6C34878D82A}">
                    <a16:rowId xmlns:a16="http://schemas.microsoft.com/office/drawing/2014/main" val="4125734243"/>
                  </a:ext>
                </a:extLst>
              </a:tr>
              <a:tr h="1398976">
                <a:tc>
                  <a:txBody>
                    <a:bodyPr/>
                    <a:lstStyle/>
                    <a:p>
                      <a:r>
                        <a:rPr lang="en-GB" sz="900" b="1" u="sng" dirty="0"/>
                        <a:t>Form: </a:t>
                      </a:r>
                      <a:r>
                        <a:rPr lang="en-GB" sz="900" b="0" u="none" dirty="0"/>
                        <a:t>The poem is a </a:t>
                      </a:r>
                      <a:r>
                        <a:rPr lang="en-GB" sz="900" b="1" u="none" dirty="0"/>
                        <a:t>dramatic monologue </a:t>
                      </a:r>
                      <a:r>
                        <a:rPr lang="en-GB" sz="900" b="0" u="none" dirty="0"/>
                        <a:t>written in the </a:t>
                      </a:r>
                      <a:r>
                        <a:rPr lang="en-GB" sz="900" b="1" u="none" dirty="0"/>
                        <a:t>first person</a:t>
                      </a:r>
                      <a:r>
                        <a:rPr lang="en-GB" sz="900" b="0" u="none" dirty="0"/>
                        <a:t>. The persona speaks passionately about the horror of modern London. The </a:t>
                      </a:r>
                      <a:r>
                        <a:rPr lang="en-GB" sz="900" b="1" u="none" dirty="0"/>
                        <a:t>ABAB rhyme scheme </a:t>
                      </a:r>
                      <a:r>
                        <a:rPr lang="en-GB" sz="900" b="0" u="none" dirty="0"/>
                        <a:t>and strict </a:t>
                      </a:r>
                      <a:r>
                        <a:rPr lang="en-GB" sz="900" b="1" u="none" dirty="0"/>
                        <a:t>iambic tetrameter, </a:t>
                      </a:r>
                      <a:r>
                        <a:rPr lang="en-GB" sz="900" b="0" u="none" dirty="0"/>
                        <a:t>constrained to </a:t>
                      </a:r>
                      <a:r>
                        <a:rPr lang="en-GB" sz="900" b="1" u="none" dirty="0"/>
                        <a:t>four stanzas </a:t>
                      </a:r>
                      <a:r>
                        <a:rPr lang="en-GB" sz="900" b="0" u="none" dirty="0"/>
                        <a:t>of four lines (or </a:t>
                      </a:r>
                      <a:r>
                        <a:rPr lang="en-GB" sz="900" b="1" u="none" dirty="0"/>
                        <a:t>quatrains</a:t>
                      </a:r>
                      <a:r>
                        <a:rPr lang="en-GB" sz="900" b="0" u="none" dirty="0"/>
                        <a:t>) is relentless. It reflects the unforgiving nature of life and routine in the capital which has become inescapable, and emphasises the unbroken misery he sees.</a:t>
                      </a:r>
                      <a:endParaRPr lang="en-GB" sz="900" dirty="0"/>
                    </a:p>
                  </a:txBody>
                  <a:tcPr/>
                </a:tc>
                <a:tc>
                  <a:txBody>
                    <a:bodyPr/>
                    <a:lstStyle/>
                    <a:p>
                      <a:r>
                        <a:rPr lang="en-GB" sz="900" b="1" u="sng" dirty="0"/>
                        <a:t>Structure: </a:t>
                      </a:r>
                      <a:r>
                        <a:rPr lang="en-GB" sz="900" b="0" u="none" dirty="0"/>
                        <a:t>The first 2 </a:t>
                      </a:r>
                      <a:r>
                        <a:rPr lang="en-GB" sz="900" b="1" u="none" dirty="0"/>
                        <a:t>stanzas </a:t>
                      </a:r>
                      <a:r>
                        <a:rPr lang="en-GB" sz="900" b="0" u="none" dirty="0"/>
                        <a:t>focus on the people he sees and hears, before he shifts in </a:t>
                      </a:r>
                      <a:r>
                        <a:rPr lang="en-GB" sz="900" b="1" u="none" dirty="0"/>
                        <a:t>stanza 3 </a:t>
                      </a:r>
                      <a:r>
                        <a:rPr lang="en-GB" sz="900" b="0" u="none" dirty="0"/>
                        <a:t>to criticise the institutions he blames. </a:t>
                      </a:r>
                      <a:r>
                        <a:rPr lang="en-GB" sz="900" b="1" u="none" dirty="0"/>
                        <a:t>The final stanza </a:t>
                      </a:r>
                      <a:r>
                        <a:rPr lang="en-GB" sz="900" b="0" u="none" dirty="0"/>
                        <a:t>refocuses on the people, in particular the corruption of the innocent and young. Blake uses </a:t>
                      </a:r>
                      <a:r>
                        <a:rPr lang="en-GB" sz="900" b="1" u="none" dirty="0"/>
                        <a:t>enjambment</a:t>
                      </a:r>
                      <a:r>
                        <a:rPr lang="en-GB" sz="900" b="0" u="none" dirty="0"/>
                        <a:t> in stanza 1 to show how everyone is linked by misery, and </a:t>
                      </a:r>
                      <a:r>
                        <a:rPr lang="en-GB" sz="900" b="1" u="none" dirty="0"/>
                        <a:t>repetition</a:t>
                      </a:r>
                      <a:r>
                        <a:rPr lang="en-GB" sz="900" b="0" u="none" dirty="0"/>
                        <a:t> in both stanza 1 and 2 to emphasise that no one is unaffected.</a:t>
                      </a:r>
                      <a:endParaRPr lang="en-GB" sz="900" dirty="0"/>
                    </a:p>
                  </a:txBody>
                  <a:tcPr/>
                </a:tc>
                <a:tc>
                  <a:txBody>
                    <a:bodyPr/>
                    <a:lstStyle/>
                    <a:p>
                      <a:r>
                        <a:rPr lang="en-GB" sz="900" b="1" u="sng" dirty="0"/>
                        <a:t>Form: </a:t>
                      </a:r>
                      <a:r>
                        <a:rPr lang="en-GB" sz="900" b="0" u="none" dirty="0"/>
                        <a:t>This poem is a </a:t>
                      </a:r>
                      <a:r>
                        <a:rPr lang="en-GB" sz="900" b="1" u="none" dirty="0"/>
                        <a:t>sonnet, </a:t>
                      </a:r>
                      <a:r>
                        <a:rPr lang="en-GB" sz="900" b="0" u="none" dirty="0"/>
                        <a:t>traditionally used for love poetry. Rather than a person, this sonnet expresses Brooke’s love and devotion to his country. Written in the </a:t>
                      </a:r>
                      <a:r>
                        <a:rPr lang="en-GB" sz="900" b="1" u="none" dirty="0"/>
                        <a:t>first person</a:t>
                      </a:r>
                      <a:r>
                        <a:rPr lang="en-GB" sz="900" b="0" u="none" dirty="0"/>
                        <a:t>, it follows an unwavering </a:t>
                      </a:r>
                      <a:r>
                        <a:rPr lang="en-GB" sz="900" b="1" u="none" dirty="0"/>
                        <a:t>iambic pentameter </a:t>
                      </a:r>
                      <a:r>
                        <a:rPr lang="en-GB" sz="900" b="0" u="none" dirty="0"/>
                        <a:t>and clear </a:t>
                      </a:r>
                      <a:r>
                        <a:rPr lang="en-GB" sz="900" b="1" u="none" dirty="0"/>
                        <a:t>rhyme scheme</a:t>
                      </a:r>
                      <a:r>
                        <a:rPr lang="en-GB" sz="900" b="0" u="none" dirty="0"/>
                        <a:t>, that demonstrates the persona’s commitment to England. It is characterised as </a:t>
                      </a:r>
                      <a:r>
                        <a:rPr lang="en-GB" sz="900" b="1" u="none" dirty="0"/>
                        <a:t>Georgian </a:t>
                      </a:r>
                      <a:r>
                        <a:rPr lang="en-GB" sz="900" b="0" u="none" dirty="0"/>
                        <a:t>poetry with </a:t>
                      </a:r>
                      <a:r>
                        <a:rPr lang="en-GB" sz="900" b="1" u="none" dirty="0"/>
                        <a:t>motifs</a:t>
                      </a:r>
                      <a:r>
                        <a:rPr lang="en-GB" sz="900" b="0" u="none" dirty="0"/>
                        <a:t> of nature, youth and innocence.</a:t>
                      </a:r>
                      <a:endParaRPr lang="en-GB" sz="900" b="1" u="sng" dirty="0"/>
                    </a:p>
                  </a:txBody>
                  <a:tcPr/>
                </a:tc>
                <a:tc>
                  <a:txBody>
                    <a:bodyPr/>
                    <a:lstStyle/>
                    <a:p>
                      <a:r>
                        <a:rPr lang="en-GB" sz="900" b="1" u="sng" dirty="0"/>
                        <a:t>Structure: </a:t>
                      </a:r>
                      <a:r>
                        <a:rPr lang="en-GB" sz="900" b="0" i="0" u="none" dirty="0"/>
                        <a:t>The first </a:t>
                      </a:r>
                      <a:r>
                        <a:rPr lang="en-GB" sz="900" b="1" i="0" u="none" dirty="0"/>
                        <a:t>8 lines</a:t>
                      </a:r>
                      <a:r>
                        <a:rPr lang="en-GB" sz="900" b="0" i="0" u="none" dirty="0"/>
                        <a:t>, </a:t>
                      </a:r>
                      <a:r>
                        <a:rPr lang="en-GB" sz="900" b="1" i="0" u="none" dirty="0"/>
                        <a:t>or octave</a:t>
                      </a:r>
                      <a:r>
                        <a:rPr lang="en-GB" sz="900" b="0" i="0" u="none" dirty="0"/>
                        <a:t>, focus on how England enriched his life and he owes it to her. Whereas, the last </a:t>
                      </a:r>
                      <a:r>
                        <a:rPr lang="en-GB" sz="900" b="1" i="0" u="none" dirty="0"/>
                        <a:t>6 lines</a:t>
                      </a:r>
                      <a:r>
                        <a:rPr lang="en-GB" sz="900" b="0" i="0" u="none" dirty="0"/>
                        <a:t>, </a:t>
                      </a:r>
                      <a:r>
                        <a:rPr lang="en-GB" sz="850" b="1" u="none" dirty="0"/>
                        <a:t>or sestet</a:t>
                      </a:r>
                      <a:r>
                        <a:rPr lang="en-GB" sz="850" b="0" u="none" dirty="0"/>
                        <a:t>, reflect on how his death  is meaningful, and reciprocal. It will bring him peace, and England security. Usually, there is conflict or debate between the two parts of  a sonnet, but in </a:t>
                      </a:r>
                      <a:r>
                        <a:rPr lang="en-GB" sz="850" b="0" i="1" u="none" dirty="0"/>
                        <a:t>The Soldier </a:t>
                      </a:r>
                      <a:r>
                        <a:rPr lang="en-GB" sz="850" b="0" u="none" dirty="0"/>
                        <a:t>there is only harmony. The structure of  the poem embodies the harmonious relationship between man and country.</a:t>
                      </a:r>
                      <a:endParaRPr lang="en-GB" sz="850" b="1" u="sng" dirty="0"/>
                    </a:p>
                  </a:txBody>
                  <a:tcPr/>
                </a:tc>
                <a:extLst>
                  <a:ext uri="{0D108BD9-81ED-4DB2-BD59-A6C34878D82A}">
                    <a16:rowId xmlns:a16="http://schemas.microsoft.com/office/drawing/2014/main" val="2911155134"/>
                  </a:ext>
                </a:extLst>
              </a:tr>
              <a:tr h="331929">
                <a:tc gridSpan="2">
                  <a:txBody>
                    <a:bodyPr/>
                    <a:lstStyle/>
                    <a:p>
                      <a:r>
                        <a:rPr lang="en-GB" sz="900" b="1" u="sng" dirty="0"/>
                        <a:t>Language Features:</a:t>
                      </a:r>
                    </a:p>
                    <a:p>
                      <a:pPr marL="171450" indent="-171450">
                        <a:buFont typeface="Arial" panose="020B0604020202020204" pitchFamily="34" charset="0"/>
                        <a:buChar char="•"/>
                      </a:pPr>
                      <a:r>
                        <a:rPr lang="en-GB" sz="900" b="1" u="none" dirty="0"/>
                        <a:t>Emotive language </a:t>
                      </a:r>
                      <a:r>
                        <a:rPr lang="en-GB" sz="900" b="0" u="none" dirty="0"/>
                        <a:t>is used powerfully throughout the poem to create a </a:t>
                      </a:r>
                      <a:r>
                        <a:rPr lang="en-GB" sz="900" b="1" u="none" dirty="0"/>
                        <a:t>negative semantic field</a:t>
                      </a:r>
                      <a:r>
                        <a:rPr lang="en-GB" sz="900" b="0" u="none" dirty="0"/>
                        <a:t> of horror and misery.</a:t>
                      </a:r>
                    </a:p>
                    <a:p>
                      <a:pPr marL="171450" indent="-171450">
                        <a:buFont typeface="Arial" panose="020B0604020202020204" pitchFamily="34" charset="0"/>
                        <a:buChar char="•"/>
                      </a:pPr>
                      <a:r>
                        <a:rPr lang="en-GB" sz="900" b="1" u="none" dirty="0"/>
                        <a:t>Repetition</a:t>
                      </a:r>
                      <a:r>
                        <a:rPr lang="en-GB" sz="900" b="0" u="none" dirty="0"/>
                        <a:t> emphasises that no one is able to escape the pain and suffering.</a:t>
                      </a:r>
                    </a:p>
                    <a:p>
                      <a:pPr marL="171450" indent="-171450">
                        <a:buFont typeface="Arial" panose="020B0604020202020204" pitchFamily="34" charset="0"/>
                        <a:buChar char="•"/>
                      </a:pPr>
                      <a:r>
                        <a:rPr lang="en-GB" sz="900" b="1" u="none" dirty="0"/>
                        <a:t>Alliteration</a:t>
                      </a:r>
                      <a:r>
                        <a:rPr lang="en-GB" sz="900" b="0" u="none" dirty="0"/>
                        <a:t> is used effectively to emphasise the horror and mental suffering that leaves the mind manacled.</a:t>
                      </a:r>
                    </a:p>
                    <a:p>
                      <a:pPr marL="171450" indent="-171450">
                        <a:buFont typeface="Arial" panose="020B0604020202020204" pitchFamily="34" charset="0"/>
                        <a:buChar char="•"/>
                      </a:pPr>
                      <a:r>
                        <a:rPr lang="en-GB" sz="900" b="1" u="none" dirty="0"/>
                        <a:t>Contrast and oxymorons </a:t>
                      </a:r>
                      <a:r>
                        <a:rPr lang="en-GB" sz="900" b="0" u="none" dirty="0"/>
                        <a:t>serve to stress how the innocent are blighted by corruption.</a:t>
                      </a:r>
                    </a:p>
                  </a:txBody>
                  <a:tcPr>
                    <a:solidFill>
                      <a:schemeClr val="accent5">
                        <a:lumMod val="40000"/>
                        <a:lumOff val="60000"/>
                      </a:schemeClr>
                    </a:solidFill>
                  </a:tcPr>
                </a:tc>
                <a:tc hMerge="1">
                  <a:txBody>
                    <a:bodyPr/>
                    <a:lstStyle/>
                    <a:p>
                      <a:endParaRPr lang="en-GB"/>
                    </a:p>
                  </a:txBody>
                  <a:tcPr/>
                </a:tc>
                <a:tc gridSpan="2">
                  <a:txBody>
                    <a:bodyPr/>
                    <a:lstStyle/>
                    <a:p>
                      <a:r>
                        <a:rPr lang="en-GB" sz="900" b="1" u="sng" dirty="0"/>
                        <a:t>Language Features:</a:t>
                      </a:r>
                    </a:p>
                    <a:p>
                      <a:pPr marL="171450" indent="-171450">
                        <a:buFont typeface="Arial" panose="020B0604020202020204" pitchFamily="34" charset="0"/>
                        <a:buChar char="•"/>
                      </a:pPr>
                      <a:r>
                        <a:rPr lang="en-GB" sz="900" b="0" u="none" dirty="0"/>
                        <a:t>England is</a:t>
                      </a:r>
                      <a:r>
                        <a:rPr lang="en-GB" sz="900" b="1" u="none" dirty="0"/>
                        <a:t> personified </a:t>
                      </a:r>
                      <a:r>
                        <a:rPr lang="en-GB" sz="900" b="0" u="none" dirty="0"/>
                        <a:t>through the </a:t>
                      </a:r>
                      <a:r>
                        <a:rPr lang="en-GB" sz="900" b="1" u="none" dirty="0"/>
                        <a:t>extended metaphor </a:t>
                      </a:r>
                      <a:r>
                        <a:rPr lang="en-GB" sz="900" b="0" u="none" dirty="0"/>
                        <a:t>of a mother who has nurtured a son who is willing to die to protect her, embodying ideas of heroic sacrifice.</a:t>
                      </a:r>
                    </a:p>
                    <a:p>
                      <a:pPr marL="171450" indent="-171450">
                        <a:buFont typeface="Arial" panose="020B0604020202020204" pitchFamily="34" charset="0"/>
                        <a:buChar char="•"/>
                      </a:pPr>
                      <a:r>
                        <a:rPr lang="en-GB" sz="900" b="1" u="none" dirty="0"/>
                        <a:t>Natural imagery </a:t>
                      </a:r>
                      <a:r>
                        <a:rPr lang="en-GB" sz="900" b="0" u="none" dirty="0"/>
                        <a:t>is used extensively to express his love of the English countryside and creates a </a:t>
                      </a:r>
                      <a:r>
                        <a:rPr lang="en-GB" sz="900" b="1" u="none" dirty="0"/>
                        <a:t>Romantic</a:t>
                      </a:r>
                      <a:r>
                        <a:rPr lang="en-GB" sz="900" b="0" u="none" dirty="0"/>
                        <a:t>, idealised idea of war without pain or suffering.</a:t>
                      </a:r>
                    </a:p>
                    <a:p>
                      <a:pPr marL="171450" indent="-171450">
                        <a:buFont typeface="Arial" panose="020B0604020202020204" pitchFamily="34" charset="0"/>
                        <a:buChar char="•"/>
                      </a:pPr>
                      <a:r>
                        <a:rPr lang="en-GB" sz="900" b="1" u="none" dirty="0"/>
                        <a:t>Religious imagery </a:t>
                      </a:r>
                      <a:r>
                        <a:rPr lang="en-GB" sz="900" b="0" u="none" dirty="0"/>
                        <a:t>reveals his sense of faith and belief that his sacrifice will be immortalised by God.</a:t>
                      </a:r>
                    </a:p>
                  </a:txBody>
                  <a:tcPr>
                    <a:solidFill>
                      <a:schemeClr val="accent5">
                        <a:lumMod val="40000"/>
                        <a:lumOff val="60000"/>
                      </a:schemeClr>
                    </a:solidFill>
                  </a:tcPr>
                </a:tc>
                <a:tc hMerge="1">
                  <a:txBody>
                    <a:bodyPr/>
                    <a:lstStyle/>
                    <a:p>
                      <a:endParaRPr lang="en-GB"/>
                    </a:p>
                  </a:txBody>
                  <a:tcPr/>
                </a:tc>
                <a:extLst>
                  <a:ext uri="{0D108BD9-81ED-4DB2-BD59-A6C34878D82A}">
                    <a16:rowId xmlns:a16="http://schemas.microsoft.com/office/drawing/2014/main" val="2396377848"/>
                  </a:ext>
                </a:extLst>
              </a:tr>
              <a:tr h="458601">
                <a:tc>
                  <a:txBody>
                    <a:bodyPr/>
                    <a:lstStyle/>
                    <a:p>
                      <a:r>
                        <a:rPr lang="en-GB" sz="900" b="1" u="sng" dirty="0"/>
                        <a:t>Key Themes:</a:t>
                      </a:r>
                    </a:p>
                    <a:p>
                      <a:pPr marL="171450" indent="-171450">
                        <a:buFont typeface="Wingdings" panose="05000000000000000000" pitchFamily="2" charset="2"/>
                        <a:buChar char="q"/>
                      </a:pPr>
                      <a:r>
                        <a:rPr lang="en-GB" sz="900" b="1" u="none" dirty="0"/>
                        <a:t>Sense of place</a:t>
                      </a:r>
                    </a:p>
                    <a:p>
                      <a:pPr marL="171450" indent="-171450">
                        <a:buFont typeface="Wingdings" panose="05000000000000000000" pitchFamily="2" charset="2"/>
                        <a:buChar char="q"/>
                      </a:pPr>
                      <a:r>
                        <a:rPr lang="en-GB" sz="900" b="1" u="none" dirty="0"/>
                        <a:t>Pain and suffering </a:t>
                      </a:r>
                    </a:p>
                    <a:p>
                      <a:pPr marL="171450" indent="-171450">
                        <a:buFont typeface="Wingdings" panose="05000000000000000000" pitchFamily="2" charset="2"/>
                        <a:buChar char="q"/>
                      </a:pPr>
                      <a:r>
                        <a:rPr lang="en-GB" sz="900" b="1" u="none" dirty="0"/>
                        <a:t>Criticism of power and authority </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indent="-171450">
                        <a:buFont typeface="Wingdings" panose="05000000000000000000" pitchFamily="2" charset="2"/>
                        <a:buChar char="q"/>
                      </a:pPr>
                      <a:r>
                        <a:rPr lang="en-GB" sz="900" b="0" u="none" dirty="0"/>
                        <a:t>Living Space</a:t>
                      </a:r>
                    </a:p>
                    <a:p>
                      <a:pPr marL="171450" indent="-171450">
                        <a:buFont typeface="Wingdings" panose="05000000000000000000" pitchFamily="2" charset="2"/>
                        <a:buChar char="q"/>
                      </a:pPr>
                      <a:r>
                        <a:rPr lang="en-GB" sz="900" b="0" u="none" dirty="0"/>
                        <a:t>The Manhunt</a:t>
                      </a:r>
                    </a:p>
                    <a:p>
                      <a:pPr marL="171450" indent="-171450">
                        <a:buFont typeface="Wingdings" panose="05000000000000000000" pitchFamily="2" charset="2"/>
                        <a:buChar char="q"/>
                      </a:pPr>
                      <a:r>
                        <a:rPr lang="en-GB" sz="900" b="0" u="none" dirty="0"/>
                        <a:t>Dulce </a:t>
                      </a:r>
                    </a:p>
                    <a:p>
                      <a:pPr marL="171450" indent="-171450">
                        <a:buFont typeface="Wingdings" panose="05000000000000000000" pitchFamily="2" charset="2"/>
                        <a:buChar char="q"/>
                      </a:pPr>
                      <a:r>
                        <a:rPr lang="en-GB" sz="900" b="0" u="none" dirty="0"/>
                        <a:t>Ozymandias</a:t>
                      </a:r>
                    </a:p>
                  </a:txBody>
                  <a:tcPr>
                    <a:solidFill>
                      <a:schemeClr val="accent5">
                        <a:lumMod val="60000"/>
                        <a:lumOff val="40000"/>
                      </a:schemeClr>
                    </a:solidFill>
                  </a:tcPr>
                </a:tc>
                <a:tc>
                  <a:txBody>
                    <a:bodyPr/>
                    <a:lstStyle/>
                    <a:p>
                      <a:r>
                        <a:rPr lang="en-GB" sz="900" b="1" u="sng" dirty="0"/>
                        <a:t>Key Themes:</a:t>
                      </a:r>
                    </a:p>
                    <a:p>
                      <a:pPr marL="171450" indent="-171450">
                        <a:buFont typeface="Wingdings" panose="05000000000000000000" pitchFamily="2" charset="2"/>
                        <a:buChar char="q"/>
                      </a:pPr>
                      <a:r>
                        <a:rPr lang="en-GB" sz="900" b="1" u="none" dirty="0"/>
                        <a:t>Deep and lasting love (for his country) that is unselfish /  Nature and Place</a:t>
                      </a:r>
                    </a:p>
                    <a:p>
                      <a:pPr marL="171450" indent="-171450">
                        <a:buFont typeface="Wingdings" panose="05000000000000000000" pitchFamily="2" charset="2"/>
                        <a:buChar char="q"/>
                      </a:pPr>
                      <a:r>
                        <a:rPr lang="en-GB" sz="900" b="1" u="none" dirty="0"/>
                        <a:t>Faith, belief and worship</a:t>
                      </a:r>
                    </a:p>
                    <a:p>
                      <a:pPr marL="171450" indent="-171450">
                        <a:buFont typeface="Wingdings" panose="05000000000000000000" pitchFamily="2" charset="2"/>
                        <a:buChar char="q"/>
                      </a:pPr>
                      <a:r>
                        <a:rPr lang="en-GB" sz="900" b="1" u="none" dirty="0"/>
                        <a:t>Attitudes to war and patriotism</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indent="-171450">
                        <a:buFont typeface="Wingdings" panose="05000000000000000000" pitchFamily="2" charset="2"/>
                        <a:buChar char="q"/>
                      </a:pPr>
                      <a:r>
                        <a:rPr lang="en-GB" sz="900" b="0" u="none" dirty="0"/>
                        <a:t>Sonnet 43</a:t>
                      </a:r>
                    </a:p>
                    <a:p>
                      <a:pPr marL="171450" indent="-171450">
                        <a:buFont typeface="Wingdings" panose="05000000000000000000" pitchFamily="2" charset="2"/>
                        <a:buChar char="q"/>
                      </a:pPr>
                      <a:r>
                        <a:rPr lang="en-GB" sz="900" b="0" u="none" dirty="0"/>
                        <a:t>A Wife in London</a:t>
                      </a:r>
                    </a:p>
                    <a:p>
                      <a:pPr marL="171450" indent="-171450">
                        <a:buFont typeface="Wingdings" panose="05000000000000000000" pitchFamily="2" charset="2"/>
                        <a:buChar char="q"/>
                      </a:pPr>
                      <a:r>
                        <a:rPr lang="en-GB" sz="900" b="0" u="none" dirty="0"/>
                        <a:t>Living Space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900" b="0" u="none" dirty="0"/>
                        <a:t>Dulce, Mametz Wood, The Manhunt</a:t>
                      </a:r>
                    </a:p>
                  </a:txBody>
                  <a:tcPr>
                    <a:solidFill>
                      <a:schemeClr val="accent5">
                        <a:lumMod val="60000"/>
                        <a:lumOff val="40000"/>
                      </a:schemeClr>
                    </a:solidFill>
                  </a:tcPr>
                </a:tc>
                <a:extLst>
                  <a:ext uri="{0D108BD9-81ED-4DB2-BD59-A6C34878D82A}">
                    <a16:rowId xmlns:a16="http://schemas.microsoft.com/office/drawing/2014/main" val="3592013475"/>
                  </a:ext>
                </a:extLst>
              </a:tr>
            </a:tbl>
          </a:graphicData>
        </a:graphic>
      </p:graphicFrame>
      <p:pic>
        <p:nvPicPr>
          <p:cNvPr id="4" name="Picture 3" descr="A picture containing outdoor, water, boat, cow&#10;&#10;Description automatically generated">
            <a:extLst>
              <a:ext uri="{FF2B5EF4-FFF2-40B4-BE49-F238E27FC236}">
                <a16:creationId xmlns:a16="http://schemas.microsoft.com/office/drawing/2014/main" id="{47A79518-9695-424A-8741-1F5DA397C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0778" y="126120"/>
            <a:ext cx="1111019" cy="833264"/>
          </a:xfrm>
          <a:prstGeom prst="rect">
            <a:avLst/>
          </a:prstGeom>
        </p:spPr>
      </p:pic>
      <p:pic>
        <p:nvPicPr>
          <p:cNvPr id="5" name="Picture 4">
            <a:extLst>
              <a:ext uri="{FF2B5EF4-FFF2-40B4-BE49-F238E27FC236}">
                <a16:creationId xmlns:a16="http://schemas.microsoft.com/office/drawing/2014/main" id="{45DD9DDD-DD47-4254-B461-535325B3105D}"/>
              </a:ext>
            </a:extLst>
          </p:cNvPr>
          <p:cNvPicPr>
            <a:picLocks noChangeAspect="1"/>
          </p:cNvPicPr>
          <p:nvPr/>
        </p:nvPicPr>
        <p:blipFill>
          <a:blip r:embed="rId4"/>
          <a:stretch>
            <a:fillRect/>
          </a:stretch>
        </p:blipFill>
        <p:spPr>
          <a:xfrm>
            <a:off x="7757161" y="56081"/>
            <a:ext cx="1228395" cy="921296"/>
          </a:xfrm>
          <a:prstGeom prst="rect">
            <a:avLst/>
          </a:prstGeom>
        </p:spPr>
      </p:pic>
      <p:sp>
        <p:nvSpPr>
          <p:cNvPr id="6" name="TextBox 5">
            <a:extLst>
              <a:ext uri="{FF2B5EF4-FFF2-40B4-BE49-F238E27FC236}">
                <a16:creationId xmlns:a16="http://schemas.microsoft.com/office/drawing/2014/main" id="{7C95F606-6230-45B1-A3D3-67746E8F3C3A}"/>
              </a:ext>
            </a:extLst>
          </p:cNvPr>
          <p:cNvSpPr txBox="1"/>
          <p:nvPr/>
        </p:nvSpPr>
        <p:spPr>
          <a:xfrm>
            <a:off x="8820472" y="6396335"/>
            <a:ext cx="323528" cy="461665"/>
          </a:xfrm>
          <a:prstGeom prst="rect">
            <a:avLst/>
          </a:prstGeom>
          <a:noFill/>
        </p:spPr>
        <p:txBody>
          <a:bodyPr wrap="square" rtlCol="0">
            <a:spAutoFit/>
          </a:bodyPr>
          <a:lstStyle/>
          <a:p>
            <a:r>
              <a:rPr lang="en-GB" sz="2400" dirty="0"/>
              <a:t>3</a:t>
            </a:r>
          </a:p>
        </p:txBody>
      </p:sp>
    </p:spTree>
    <p:extLst>
      <p:ext uri="{BB962C8B-B14F-4D97-AF65-F5344CB8AC3E}">
        <p14:creationId xmlns:p14="http://schemas.microsoft.com/office/powerpoint/2010/main" val="1980850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6200000">
            <a:off x="-2312182" y="3148895"/>
            <a:ext cx="5024475" cy="400110"/>
          </a:xfrm>
          <a:prstGeom prst="rect">
            <a:avLst/>
          </a:prstGeom>
          <a:noFill/>
        </p:spPr>
        <p:txBody>
          <a:bodyPr wrap="square" lIns="91440" tIns="45720" rIns="91440" bIns="45720">
            <a:spAutoFit/>
          </a:bodyPr>
          <a:lstStyle/>
          <a:p>
            <a:pPr algn="ct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English</a:t>
            </a:r>
            <a:r>
              <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Literature Paper 1: Poetry Anthology</a:t>
            </a:r>
            <a:endPar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0" name="Table 20">
            <a:extLst>
              <a:ext uri="{FF2B5EF4-FFF2-40B4-BE49-F238E27FC236}">
                <a16:creationId xmlns:a16="http://schemas.microsoft.com/office/drawing/2014/main" id="{156212D5-0357-4593-BD7F-84BE8978BCD7}"/>
              </a:ext>
            </a:extLst>
          </p:cNvPr>
          <p:cNvGraphicFramePr>
            <a:graphicFrameLocks noGrp="1"/>
          </p:cNvGraphicFramePr>
          <p:nvPr>
            <p:extLst>
              <p:ext uri="{D42A27DB-BD31-4B8C-83A1-F6EECF244321}">
                <p14:modId xmlns:p14="http://schemas.microsoft.com/office/powerpoint/2010/main" val="339818618"/>
              </p:ext>
            </p:extLst>
          </p:nvPr>
        </p:nvGraphicFramePr>
        <p:xfrm>
          <a:off x="400110" y="44624"/>
          <a:ext cx="8709236" cy="6737137"/>
        </p:xfrm>
        <a:graphic>
          <a:graphicData uri="http://schemas.openxmlformats.org/drawingml/2006/table">
            <a:tbl>
              <a:tblPr firstRow="1" bandRow="1">
                <a:tableStyleId>{5C22544A-7EE6-4342-B048-85BDC9FD1C3A}</a:tableStyleId>
              </a:tblPr>
              <a:tblGrid>
                <a:gridCol w="2177309">
                  <a:extLst>
                    <a:ext uri="{9D8B030D-6E8A-4147-A177-3AD203B41FA5}">
                      <a16:colId xmlns:a16="http://schemas.microsoft.com/office/drawing/2014/main" val="3993502878"/>
                    </a:ext>
                  </a:extLst>
                </a:gridCol>
                <a:gridCol w="2177309">
                  <a:extLst>
                    <a:ext uri="{9D8B030D-6E8A-4147-A177-3AD203B41FA5}">
                      <a16:colId xmlns:a16="http://schemas.microsoft.com/office/drawing/2014/main" val="3137353353"/>
                    </a:ext>
                  </a:extLst>
                </a:gridCol>
                <a:gridCol w="2177309">
                  <a:extLst>
                    <a:ext uri="{9D8B030D-6E8A-4147-A177-3AD203B41FA5}">
                      <a16:colId xmlns:a16="http://schemas.microsoft.com/office/drawing/2014/main" val="4216362174"/>
                    </a:ext>
                  </a:extLst>
                </a:gridCol>
                <a:gridCol w="2177309">
                  <a:extLst>
                    <a:ext uri="{9D8B030D-6E8A-4147-A177-3AD203B41FA5}">
                      <a16:colId xmlns:a16="http://schemas.microsoft.com/office/drawing/2014/main" val="1875610040"/>
                    </a:ext>
                  </a:extLst>
                </a:gridCol>
              </a:tblGrid>
              <a:tr h="1061330">
                <a:tc gridSpan="2">
                  <a:txBody>
                    <a:bodyPr/>
                    <a:lstStyle/>
                    <a:p>
                      <a:pPr marL="0" indent="0" algn="l">
                        <a:buNone/>
                      </a:pPr>
                      <a:r>
                        <a:rPr lang="en-GB" sz="900" dirty="0"/>
                        <a:t>5. She Walks in Beauty by Lord Byron</a:t>
                      </a:r>
                      <a:br>
                        <a:rPr lang="en-GB" sz="900" dirty="0"/>
                      </a:br>
                      <a:r>
                        <a:rPr lang="en-GB" sz="900" i="1" dirty="0"/>
                        <a:t>The one about the really beautiful woman.</a:t>
                      </a:r>
                    </a:p>
                    <a:p>
                      <a:pPr marL="228600" indent="-228600" algn="l">
                        <a:buAutoNum type="arabicPeriod"/>
                      </a:pPr>
                      <a:endParaRPr lang="en-GB" sz="900" b="1" i="1" dirty="0"/>
                    </a:p>
                    <a:p>
                      <a:pPr marL="171450" indent="-171450" algn="l">
                        <a:buFont typeface="Wingdings" panose="05000000000000000000" pitchFamily="2" charset="2"/>
                        <a:buChar char="q"/>
                      </a:pPr>
                      <a:r>
                        <a:rPr lang="en-GB" sz="900" b="1" i="1" dirty="0"/>
                        <a:t>“She walks in beauty, like the night”</a:t>
                      </a:r>
                    </a:p>
                    <a:p>
                      <a:pPr marL="171450" indent="-171450" algn="l">
                        <a:buFont typeface="Wingdings" panose="05000000000000000000" pitchFamily="2" charset="2"/>
                        <a:buChar char="q"/>
                      </a:pPr>
                      <a:r>
                        <a:rPr lang="en-GB" sz="900" b="1" i="1" dirty="0"/>
                        <a:t>“all that’s best of dark and bright”</a:t>
                      </a:r>
                    </a:p>
                    <a:p>
                      <a:pPr marL="171450" indent="-171450" algn="l">
                        <a:buFont typeface="Wingdings" panose="05000000000000000000" pitchFamily="2" charset="2"/>
                        <a:buChar char="q"/>
                      </a:pPr>
                      <a:r>
                        <a:rPr lang="en-GB" sz="900" b="1" i="1" dirty="0"/>
                        <a:t>“A mind at peace… A heart whose love is innocent.”</a:t>
                      </a:r>
                    </a:p>
                    <a:p>
                      <a:pPr marL="228600" indent="-228600" algn="l">
                        <a:buAutoNum type="arabicPeriod"/>
                      </a:pPr>
                      <a:endParaRPr lang="en-GB" sz="900" b="1" dirty="0"/>
                    </a:p>
                  </a:txBody>
                  <a:tcPr>
                    <a:solidFill>
                      <a:schemeClr val="accent5">
                        <a:lumMod val="50000"/>
                      </a:schemeClr>
                    </a:solidFill>
                  </a:tcPr>
                </a:tc>
                <a:tc hMerge="1">
                  <a:txBody>
                    <a:bodyPr/>
                    <a:lstStyle/>
                    <a:p>
                      <a:endParaRPr lang="en-GB"/>
                    </a:p>
                  </a:txBody>
                  <a:tcPr/>
                </a:tc>
                <a:tc gridSpan="2">
                  <a:txBody>
                    <a:bodyPr/>
                    <a:lstStyle/>
                    <a:p>
                      <a:r>
                        <a:rPr lang="en-GB" sz="900" dirty="0"/>
                        <a:t>6. Living Space by Imtiaz </a:t>
                      </a:r>
                      <a:r>
                        <a:rPr lang="en-GB" sz="900" dirty="0" err="1"/>
                        <a:t>Dharker</a:t>
                      </a:r>
                      <a:endParaRPr lang="en-GB" sz="900" dirty="0"/>
                    </a:p>
                    <a:p>
                      <a:r>
                        <a:rPr lang="en-GB" sz="900" i="1" dirty="0"/>
                        <a:t>The one about cramped and vulnerable living conditions in </a:t>
                      </a:r>
                    </a:p>
                    <a:p>
                      <a:r>
                        <a:rPr lang="en-GB" sz="900" i="1" dirty="0"/>
                        <a:t>Mumbai.</a:t>
                      </a:r>
                    </a:p>
                    <a:p>
                      <a:pPr marL="171450" indent="-171450">
                        <a:buFont typeface="Wingdings" panose="05000000000000000000" pitchFamily="2" charset="2"/>
                        <a:buChar char="q"/>
                      </a:pPr>
                      <a:r>
                        <a:rPr lang="en-GB" sz="900" i="1" dirty="0"/>
                        <a:t>“There are just not enough straight lines.”</a:t>
                      </a:r>
                    </a:p>
                    <a:p>
                      <a:pPr marL="171450" indent="-171450">
                        <a:buFont typeface="Wingdings" panose="05000000000000000000" pitchFamily="2" charset="2"/>
                        <a:buChar char="q"/>
                      </a:pPr>
                      <a:r>
                        <a:rPr lang="en-GB" sz="900" i="1" dirty="0"/>
                        <a:t>“Nails clutch at open seams.”</a:t>
                      </a:r>
                    </a:p>
                    <a:p>
                      <a:pPr marL="171450" indent="-171450">
                        <a:buFont typeface="Wingdings" panose="05000000000000000000" pitchFamily="2" charset="2"/>
                        <a:buChar char="q"/>
                      </a:pPr>
                      <a:r>
                        <a:rPr lang="en-GB" sz="900" i="1" dirty="0"/>
                        <a:t>“fragile curves of white”</a:t>
                      </a:r>
                    </a:p>
                    <a:p>
                      <a:pPr marL="171450" indent="-171450">
                        <a:buFont typeface="Wingdings" panose="05000000000000000000" pitchFamily="2" charset="2"/>
                        <a:buChar char="q"/>
                      </a:pPr>
                      <a:r>
                        <a:rPr lang="en-GB" sz="900" i="1" dirty="0"/>
                        <a:t>“the bright, thin walls of faith.”</a:t>
                      </a:r>
                    </a:p>
                  </a:txBody>
                  <a:tcPr>
                    <a:solidFill>
                      <a:schemeClr val="accent5">
                        <a:lumMod val="50000"/>
                      </a:schemeClr>
                    </a:solidFill>
                  </a:tcPr>
                </a:tc>
                <a:tc hMerge="1">
                  <a:txBody>
                    <a:bodyPr/>
                    <a:lstStyle/>
                    <a:p>
                      <a:endParaRPr lang="en-GB"/>
                    </a:p>
                  </a:txBody>
                  <a:tcPr/>
                </a:tc>
                <a:extLst>
                  <a:ext uri="{0D108BD9-81ED-4DB2-BD59-A6C34878D82A}">
                    <a16:rowId xmlns:a16="http://schemas.microsoft.com/office/drawing/2014/main" val="2292940725"/>
                  </a:ext>
                </a:extLst>
              </a:tr>
              <a:tr h="1015185">
                <a:tc gridSpan="2">
                  <a:txBody>
                    <a:bodyPr/>
                    <a:lstStyle/>
                    <a:p>
                      <a:r>
                        <a:rPr lang="en-GB" sz="900" b="1" u="sng" dirty="0"/>
                        <a:t>Content: </a:t>
                      </a:r>
                      <a:r>
                        <a:rPr lang="en-GB" sz="850" b="0" u="none" dirty="0"/>
                        <a:t>The persona describes a woman he’s seen, taking her individual body parts in turn. He thinks she’s incredibly beautiful and uses images of dark and light to emphasise how perfect she is. He suggests that her appearance reflects her inner life and personality which shines through. To begin with, he describes her like a ‘cloudless’ and ‘starry’ night creating a sense of mystery and exoticism. To him, her dark hair is perfect and any different it would be ‘impaired.’ He imagines her thoughts to be pure and describes her expression as ‘soft’ and ‘eloquent.’ It’s all his subjective impression though.</a:t>
                      </a:r>
                    </a:p>
                  </a:txBody>
                  <a:tcPr>
                    <a:solidFill>
                      <a:schemeClr val="accent5">
                        <a:lumMod val="20000"/>
                        <a:lumOff val="80000"/>
                      </a:schemeClr>
                    </a:solidFill>
                  </a:tcPr>
                </a:tc>
                <a:tc hMerge="1">
                  <a:txBody>
                    <a:bodyPr/>
                    <a:lstStyle/>
                    <a:p>
                      <a:endParaRPr lang="en-GB"/>
                    </a:p>
                  </a:txBody>
                  <a:tcPr/>
                </a:tc>
                <a:tc gridSpan="2">
                  <a:txBody>
                    <a:bodyPr/>
                    <a:lstStyle/>
                    <a:p>
                      <a:r>
                        <a:rPr lang="en-GB" sz="900" b="1" u="sng" dirty="0"/>
                        <a:t>Content:</a:t>
                      </a:r>
                      <a:r>
                        <a:rPr lang="en-GB" sz="900" b="1" u="none" dirty="0"/>
                        <a:t> </a:t>
                      </a:r>
                      <a:r>
                        <a:rPr lang="en-GB" sz="900" b="0" u="none" dirty="0"/>
                        <a:t>The poem opens by describing an building or some sort of construction that is badly built, crooked and barely held together. It is then revealed that this is someone’s home – although we are never told whose home it is. The persona notices that in this precarious building is a basket of fragile, white eggs, bright with light and representing hope and faith despite the exposure and vulnerability of their lives.</a:t>
                      </a:r>
                      <a:endParaRPr lang="en-GB" sz="900" dirty="0"/>
                    </a:p>
                  </a:txBody>
                  <a:tcPr>
                    <a:solidFill>
                      <a:schemeClr val="accent5">
                        <a:lumMod val="20000"/>
                        <a:lumOff val="80000"/>
                      </a:schemeClr>
                    </a:solidFill>
                  </a:tcPr>
                </a:tc>
                <a:tc hMerge="1">
                  <a:txBody>
                    <a:bodyPr/>
                    <a:lstStyle/>
                    <a:p>
                      <a:endParaRPr lang="en-GB"/>
                    </a:p>
                  </a:txBody>
                  <a:tcPr/>
                </a:tc>
                <a:extLst>
                  <a:ext uri="{0D108BD9-81ED-4DB2-BD59-A6C34878D82A}">
                    <a16:rowId xmlns:a16="http://schemas.microsoft.com/office/drawing/2014/main" val="4031484173"/>
                  </a:ext>
                </a:extLst>
              </a:tr>
              <a:tr h="1199764">
                <a:tc gridSpan="2">
                  <a:txBody>
                    <a:bodyPr/>
                    <a:lstStyle/>
                    <a:p>
                      <a:r>
                        <a:rPr lang="en-GB" sz="900" b="1" u="sng" dirty="0"/>
                        <a:t>Context:</a:t>
                      </a:r>
                      <a:r>
                        <a:rPr lang="en-GB" sz="900" b="1" u="none" dirty="0"/>
                        <a:t> </a:t>
                      </a:r>
                      <a:r>
                        <a:rPr lang="en-GB" sz="900" b="0" u="none" dirty="0"/>
                        <a:t>Lord Byron was </a:t>
                      </a:r>
                      <a:r>
                        <a:rPr lang="en-GB" sz="900" b="1" u="none" dirty="0"/>
                        <a:t>an English Romantic</a:t>
                      </a:r>
                      <a:r>
                        <a:rPr lang="en-GB" sz="900" b="0" u="none" dirty="0"/>
                        <a:t> poet described as, “mad, bad and dangerous to know.” However, this poem is more restrained and </a:t>
                      </a:r>
                      <a:r>
                        <a:rPr lang="en-GB" sz="900" b="1" u="none" dirty="0"/>
                        <a:t>lyrical </a:t>
                      </a:r>
                      <a:r>
                        <a:rPr lang="en-GB" sz="900" b="0" u="none" dirty="0"/>
                        <a:t>in nature.</a:t>
                      </a:r>
                    </a:p>
                    <a:p>
                      <a:r>
                        <a:rPr lang="en-GB" sz="900" b="0" u="none" dirty="0"/>
                        <a:t> It comes from a series of poems called </a:t>
                      </a:r>
                      <a:r>
                        <a:rPr lang="en-GB" sz="900" b="0" i="1" u="none" dirty="0"/>
                        <a:t>Hebrew Melodies</a:t>
                      </a:r>
                      <a:r>
                        <a:rPr lang="en-GB" sz="900" b="0" i="0" u="none" dirty="0"/>
                        <a:t> (religious pieces set to music) which reflects the almost sacred adoration within the poem. The poem was said to be inspired by Mrs Anne Wilmot, wife of Byron’s first cousin. He was struck by her beauty when he saw her at party, and the next morning the poem was written.</a:t>
                      </a:r>
                      <a:r>
                        <a:rPr lang="en-GB" sz="900" b="0" u="none" dirty="0"/>
                        <a:t> Like many Romantic poets, he appreciated beauty  and to him she epitomises </a:t>
                      </a:r>
                      <a:r>
                        <a:rPr lang="en-GB" sz="900" b="1" u="none" dirty="0"/>
                        <a:t>aesthetic beauty. </a:t>
                      </a:r>
                      <a:r>
                        <a:rPr lang="en-GB" sz="900" b="0" u="none" dirty="0"/>
                        <a:t>The poem is an emotive</a:t>
                      </a:r>
                      <a:r>
                        <a:rPr lang="en-GB" sz="900" b="1" u="none" dirty="0"/>
                        <a:t> tribute </a:t>
                      </a:r>
                      <a:r>
                        <a:rPr lang="en-GB" sz="900" b="0" u="none" dirty="0"/>
                        <a:t>to her perfection.</a:t>
                      </a:r>
                    </a:p>
                  </a:txBody>
                  <a:tcPr/>
                </a:tc>
                <a:tc hMerge="1">
                  <a:txBody>
                    <a:bodyPr/>
                    <a:lstStyle/>
                    <a:p>
                      <a:endParaRPr lang="en-GB"/>
                    </a:p>
                  </a:txBody>
                  <a:tcPr/>
                </a:tc>
                <a:tc gridSpan="2">
                  <a:txBody>
                    <a:bodyPr/>
                    <a:lstStyle/>
                    <a:p>
                      <a:r>
                        <a:rPr lang="en-GB" sz="900" b="1" u="sng" dirty="0"/>
                        <a:t>Context</a:t>
                      </a:r>
                      <a:r>
                        <a:rPr lang="en-GB" sz="900" b="1" dirty="0"/>
                        <a:t>: </a:t>
                      </a:r>
                      <a:r>
                        <a:rPr lang="en-GB" sz="900" b="0" dirty="0"/>
                        <a:t>Imtiaz </a:t>
                      </a:r>
                      <a:r>
                        <a:rPr lang="en-GB" sz="900" b="0" dirty="0" err="1"/>
                        <a:t>Dharker</a:t>
                      </a:r>
                      <a:r>
                        <a:rPr lang="en-GB" sz="900" b="0" dirty="0"/>
                        <a:t> was </a:t>
                      </a:r>
                      <a:r>
                        <a:rPr lang="en-GB" sz="900" b="1" dirty="0"/>
                        <a:t>born in Pakistan</a:t>
                      </a:r>
                      <a:r>
                        <a:rPr lang="en-GB" sz="900" b="0" dirty="0"/>
                        <a:t>, raised in Glasgow and now lives in Britain and India. Her poetry often explores life in India and the difficult conditions in which the poorest live. This poem describes a typical dwelling place in the over-crowded slums of Mumbai (although she doesn’t state this explicitly – so it could be any ramshackle dwelling). </a:t>
                      </a:r>
                      <a:r>
                        <a:rPr lang="en-GB" sz="900" dirty="0">
                          <a:effectLst/>
                        </a:rPr>
                        <a:t>On the one hand, the poem highlights the precariousness of such homes. More significantly, however, it praises them as an expression of the </a:t>
                      </a:r>
                      <a:r>
                        <a:rPr lang="en-GB" sz="900" dirty="0" err="1">
                          <a:effectLst/>
                        </a:rPr>
                        <a:t>miraculousness</a:t>
                      </a:r>
                      <a:r>
                        <a:rPr lang="en-GB" sz="900" dirty="0">
                          <a:effectLst/>
                        </a:rPr>
                        <a:t> of life, seeing this living space as evidence of human resourcefulness and determination. </a:t>
                      </a:r>
                      <a:endParaRPr lang="en-GB" sz="900" b="0" dirty="0"/>
                    </a:p>
                  </a:txBody>
                  <a:tcPr/>
                </a:tc>
                <a:tc hMerge="1">
                  <a:txBody>
                    <a:bodyPr/>
                    <a:lstStyle/>
                    <a:p>
                      <a:endParaRPr lang="en-GB"/>
                    </a:p>
                  </a:txBody>
                  <a:tcPr/>
                </a:tc>
                <a:extLst>
                  <a:ext uri="{0D108BD9-81ED-4DB2-BD59-A6C34878D82A}">
                    <a16:rowId xmlns:a16="http://schemas.microsoft.com/office/drawing/2014/main" val="4125734243"/>
                  </a:ext>
                </a:extLst>
              </a:tr>
              <a:tr h="1615067">
                <a:tc>
                  <a:txBody>
                    <a:bodyPr/>
                    <a:lstStyle/>
                    <a:p>
                      <a:r>
                        <a:rPr lang="en-GB" sz="900" b="1" u="sng" dirty="0"/>
                        <a:t>Form:</a:t>
                      </a:r>
                      <a:r>
                        <a:rPr lang="en-GB" sz="900" b="1" u="none" dirty="0"/>
                        <a:t> </a:t>
                      </a:r>
                      <a:r>
                        <a:rPr lang="en-GB" sz="900" b="0" u="none" dirty="0"/>
                        <a:t> The poem is </a:t>
                      </a:r>
                      <a:r>
                        <a:rPr lang="en-GB" sz="900" b="1" u="none" dirty="0"/>
                        <a:t>lyrical</a:t>
                      </a:r>
                      <a:r>
                        <a:rPr lang="en-GB" sz="900" b="0" u="none" dirty="0"/>
                        <a:t> in tone and nature , focusing on abstract ideas of beauty and innocence. It is written in </a:t>
                      </a:r>
                      <a:r>
                        <a:rPr lang="en-GB" sz="900" b="1" u="none" dirty="0"/>
                        <a:t>iambic tetrameter </a:t>
                      </a:r>
                      <a:r>
                        <a:rPr lang="en-GB" sz="900" b="0" u="none" dirty="0"/>
                        <a:t>and has a unwavering </a:t>
                      </a:r>
                      <a:r>
                        <a:rPr lang="en-GB" sz="900" b="1" u="none" dirty="0"/>
                        <a:t>ABABAB rhyme </a:t>
                      </a:r>
                      <a:r>
                        <a:rPr lang="en-GB" sz="900" b="0" u="none" dirty="0"/>
                        <a:t>scheme, perhaps expressing the conviction of the speaker’s thoughts. It is written in the </a:t>
                      </a:r>
                      <a:r>
                        <a:rPr lang="en-GB" sz="900" b="1" u="none" dirty="0"/>
                        <a:t>third person</a:t>
                      </a:r>
                      <a:r>
                        <a:rPr lang="en-GB" sz="900" b="0" u="none" dirty="0"/>
                        <a:t>, talking only about the woman, and implicitly conveying the persona’s adoration, but possibly objectifying her as no more than a vessel of beauty.</a:t>
                      </a:r>
                      <a:endParaRPr lang="en-GB" sz="900" dirty="0"/>
                    </a:p>
                  </a:txBody>
                  <a:tcPr/>
                </a:tc>
                <a:tc>
                  <a:txBody>
                    <a:bodyPr/>
                    <a:lstStyle/>
                    <a:p>
                      <a:r>
                        <a:rPr lang="en-GB" sz="900" b="1" u="sng" dirty="0"/>
                        <a:t>Structure: </a:t>
                      </a:r>
                      <a:r>
                        <a:rPr lang="en-GB" sz="850" b="0" u="none" dirty="0"/>
                        <a:t>The poem is split in </a:t>
                      </a:r>
                      <a:r>
                        <a:rPr lang="en-GB" sz="850" b="1" u="none" dirty="0"/>
                        <a:t>three stanzas </a:t>
                      </a:r>
                      <a:r>
                        <a:rPr lang="en-GB" sz="850" b="0" u="none" dirty="0"/>
                        <a:t>of equal length and is remarkably short for Byron, capturing the intensity of the moment. The poem </a:t>
                      </a:r>
                      <a:r>
                        <a:rPr lang="en-GB" sz="850" b="1" u="none" dirty="0"/>
                        <a:t>begins </a:t>
                      </a:r>
                      <a:r>
                        <a:rPr lang="en-GB" sz="850" b="0" u="none" dirty="0"/>
                        <a:t>by focusing on the woman’s physical/external beauty, describing different aspects in turn; however, it </a:t>
                      </a:r>
                      <a:r>
                        <a:rPr lang="en-GB" sz="850" b="1" u="none" dirty="0"/>
                        <a:t>concludes</a:t>
                      </a:r>
                      <a:r>
                        <a:rPr lang="en-GB" sz="850" b="0" u="none" dirty="0"/>
                        <a:t> by considering it is her inner goodness which is outwardly manifested. Each </a:t>
                      </a:r>
                      <a:r>
                        <a:rPr lang="en-GB" sz="850" b="1" u="none" dirty="0"/>
                        <a:t>stanza is one sentence</a:t>
                      </a:r>
                      <a:r>
                        <a:rPr lang="en-GB" sz="850" b="0" u="none" dirty="0"/>
                        <a:t>, giving a sense of fluidity and reflecting her effortless grace, poise and elegance.</a:t>
                      </a:r>
                      <a:endParaRPr lang="en-GB" sz="850" dirty="0"/>
                    </a:p>
                  </a:txBody>
                  <a:tcPr/>
                </a:tc>
                <a:tc>
                  <a:txBody>
                    <a:bodyPr/>
                    <a:lstStyle/>
                    <a:p>
                      <a:r>
                        <a:rPr lang="en-GB" sz="900" b="1" u="sng" dirty="0"/>
                        <a:t>Form:</a:t>
                      </a:r>
                      <a:r>
                        <a:rPr lang="en-GB" sz="900" b="1" u="none" dirty="0"/>
                        <a:t> </a:t>
                      </a:r>
                      <a:r>
                        <a:rPr lang="en-GB" sz="900" b="0" u="none" dirty="0"/>
                        <a:t>The poem has an </a:t>
                      </a:r>
                      <a:r>
                        <a:rPr lang="en-GB" sz="900" b="1" u="none" dirty="0"/>
                        <a:t>irregular form </a:t>
                      </a:r>
                      <a:r>
                        <a:rPr lang="en-GB" sz="900" b="0" u="none" dirty="0"/>
                        <a:t>using stanzas and lines of different lengths, mirroring the random construction and chaos of the building and the precarious nature of life. There is </a:t>
                      </a:r>
                      <a:r>
                        <a:rPr lang="en-GB" sz="900" b="1" u="none" dirty="0"/>
                        <a:t>no rhyme or rhythm </a:t>
                      </a:r>
                      <a:r>
                        <a:rPr lang="en-GB" sz="900" b="0" u="none" dirty="0"/>
                        <a:t>either – perhaps reflecting the disorder of  the ‘living space’ described.  It looks disjointed on the page, with lines sticking out and others short and broken, just like the building it describes. </a:t>
                      </a:r>
                      <a:endParaRPr lang="en-GB" sz="900" b="1" u="sng" dirty="0"/>
                    </a:p>
                  </a:txBody>
                  <a:tcPr/>
                </a:tc>
                <a:tc>
                  <a:txBody>
                    <a:bodyPr/>
                    <a:lstStyle/>
                    <a:p>
                      <a:r>
                        <a:rPr lang="en-GB" sz="900" b="1" u="sng" dirty="0"/>
                        <a:t>Structure:</a:t>
                      </a:r>
                      <a:r>
                        <a:rPr lang="en-GB" sz="900" b="1" u="none" dirty="0"/>
                        <a:t> </a:t>
                      </a:r>
                      <a:r>
                        <a:rPr lang="en-GB" sz="900" b="0" u="none" dirty="0"/>
                        <a:t>The poem is split into two parts. The </a:t>
                      </a:r>
                      <a:r>
                        <a:rPr lang="en-GB" sz="900" b="1" u="none" dirty="0"/>
                        <a:t>first stanza </a:t>
                      </a:r>
                      <a:r>
                        <a:rPr lang="en-GB" sz="900" b="0" u="none" dirty="0"/>
                        <a:t>describes a building under stress and the </a:t>
                      </a:r>
                      <a:r>
                        <a:rPr lang="en-GB" sz="900" b="1" u="none" dirty="0"/>
                        <a:t>caesuras</a:t>
                      </a:r>
                      <a:r>
                        <a:rPr lang="en-GB" sz="900" b="0" u="none" dirty="0"/>
                        <a:t> emphasise how loosely connected the different parts are. Even the nails “clutch” desperately. The word “miraculous” </a:t>
                      </a:r>
                      <a:r>
                        <a:rPr lang="en-GB" sz="900" b="1" u="none" dirty="0"/>
                        <a:t>shifts the tone </a:t>
                      </a:r>
                      <a:r>
                        <a:rPr lang="en-GB" sz="900" b="0" u="none" dirty="0"/>
                        <a:t>and, once we know that this is someone’s home, the tone becomes one of wonder. The last two stanzas are </a:t>
                      </a:r>
                      <a:r>
                        <a:rPr lang="en-GB" sz="900" b="1" u="none" dirty="0"/>
                        <a:t>one enjambed sentence</a:t>
                      </a:r>
                      <a:r>
                        <a:rPr lang="en-GB" sz="900" b="0" u="none" dirty="0"/>
                        <a:t>, that shows how such fragile structures sustain life and give hope.</a:t>
                      </a:r>
                      <a:endParaRPr lang="en-GB" sz="850" b="1" u="sng" dirty="0"/>
                    </a:p>
                  </a:txBody>
                  <a:tcPr/>
                </a:tc>
                <a:extLst>
                  <a:ext uri="{0D108BD9-81ED-4DB2-BD59-A6C34878D82A}">
                    <a16:rowId xmlns:a16="http://schemas.microsoft.com/office/drawing/2014/main" val="2911155134"/>
                  </a:ext>
                </a:extLst>
              </a:tr>
              <a:tr h="1061330">
                <a:tc gridSpan="2">
                  <a:txBody>
                    <a:bodyPr/>
                    <a:lstStyle/>
                    <a:p>
                      <a:r>
                        <a:rPr lang="en-GB" sz="900" b="1" u="sng" dirty="0"/>
                        <a:t>Language Features:</a:t>
                      </a:r>
                    </a:p>
                    <a:p>
                      <a:pPr marL="171450" indent="-171450">
                        <a:buFont typeface="Arial" panose="020B0604020202020204" pitchFamily="34" charset="0"/>
                        <a:buChar char="•"/>
                      </a:pPr>
                      <a:r>
                        <a:rPr lang="en-GB" sz="900" b="1" u="none" dirty="0"/>
                        <a:t>Contrast </a:t>
                      </a:r>
                      <a:r>
                        <a:rPr lang="en-GB" sz="900" b="0" u="none" dirty="0"/>
                        <a:t>is used throughout the poem to show how the woman is a perfect balance of opposites. This is achieved through </a:t>
                      </a:r>
                      <a:r>
                        <a:rPr lang="en-GB" sz="900" b="1" u="none" dirty="0"/>
                        <a:t>antithesis</a:t>
                      </a:r>
                      <a:r>
                        <a:rPr lang="en-GB" sz="900" b="0" u="none" dirty="0"/>
                        <a:t> and repeated structures like “one ray” and “one shade.”</a:t>
                      </a:r>
                    </a:p>
                    <a:p>
                      <a:pPr marL="171450" indent="-171450">
                        <a:buFont typeface="Arial" panose="020B0604020202020204" pitchFamily="34" charset="0"/>
                        <a:buChar char="•"/>
                      </a:pPr>
                      <a:r>
                        <a:rPr lang="en-GB" sz="900" b="1" u="none" dirty="0"/>
                        <a:t>Imagery of light and dark </a:t>
                      </a:r>
                      <a:r>
                        <a:rPr lang="en-GB" sz="900" b="0" u="none" dirty="0"/>
                        <a:t>is used to emphasise her innocence and radiant purity, which shines through.</a:t>
                      </a:r>
                    </a:p>
                    <a:p>
                      <a:pPr marL="171450" indent="-171450">
                        <a:buFont typeface="Arial" panose="020B0604020202020204" pitchFamily="34" charset="0"/>
                        <a:buChar char="•"/>
                      </a:pPr>
                      <a:r>
                        <a:rPr lang="en-GB" sz="900" b="1" u="none" dirty="0"/>
                        <a:t>Sensual language </a:t>
                      </a:r>
                      <a:r>
                        <a:rPr lang="en-GB" sz="900" b="0" u="none" dirty="0"/>
                        <a:t>of the body is balanced </a:t>
                      </a:r>
                      <a:r>
                        <a:rPr lang="en-GB" sz="900" b="1" u="none" dirty="0"/>
                        <a:t>against the moral language </a:t>
                      </a:r>
                      <a:r>
                        <a:rPr lang="en-GB" sz="900" b="0" u="none" dirty="0"/>
                        <a:t>of goodness.</a:t>
                      </a:r>
                      <a:endParaRPr lang="en-GB" sz="900" b="1" u="none" dirty="0"/>
                    </a:p>
                  </a:txBody>
                  <a:tcPr>
                    <a:solidFill>
                      <a:schemeClr val="accent5">
                        <a:lumMod val="40000"/>
                        <a:lumOff val="60000"/>
                      </a:schemeClr>
                    </a:solidFill>
                  </a:tcPr>
                </a:tc>
                <a:tc hMerge="1">
                  <a:txBody>
                    <a:bodyPr/>
                    <a:lstStyle/>
                    <a:p>
                      <a:endParaRPr lang="en-GB"/>
                    </a:p>
                  </a:txBody>
                  <a:tcPr/>
                </a:tc>
                <a:tc gridSpan="2">
                  <a:txBody>
                    <a:bodyPr/>
                    <a:lstStyle/>
                    <a:p>
                      <a:r>
                        <a:rPr lang="en-GB" sz="900" b="1" u="sng" dirty="0"/>
                        <a:t>Language Features:</a:t>
                      </a:r>
                    </a:p>
                    <a:p>
                      <a:pPr marL="171450" indent="-171450">
                        <a:buFont typeface="Arial" panose="020B0604020202020204" pitchFamily="34" charset="0"/>
                        <a:buChar char="•"/>
                      </a:pPr>
                      <a:r>
                        <a:rPr lang="en-GB" sz="850" b="1" u="none" dirty="0"/>
                        <a:t>Language of disorder</a:t>
                      </a:r>
                      <a:r>
                        <a:rPr lang="en-GB" sz="850" b="0" u="none" dirty="0"/>
                        <a:t>, such as the </a:t>
                      </a:r>
                      <a:r>
                        <a:rPr lang="en-GB" sz="850" b="1" u="none" dirty="0"/>
                        <a:t>verb</a:t>
                      </a:r>
                      <a:r>
                        <a:rPr lang="en-GB" sz="850" b="0" u="none" dirty="0"/>
                        <a:t> “clutch” or “thrust off” emphasise the instability of the building, and </a:t>
                      </a:r>
                      <a:r>
                        <a:rPr lang="en-GB" sz="850" b="1" u="none" dirty="0"/>
                        <a:t>personify</a:t>
                      </a:r>
                      <a:r>
                        <a:rPr lang="en-GB" sz="850" b="0" u="none" dirty="0"/>
                        <a:t> its desperation to stay upright.</a:t>
                      </a:r>
                    </a:p>
                    <a:p>
                      <a:pPr marL="171450" indent="-171450">
                        <a:buFont typeface="Arial" panose="020B0604020202020204" pitchFamily="34" charset="0"/>
                        <a:buChar char="•"/>
                      </a:pPr>
                      <a:r>
                        <a:rPr lang="en-GB" sz="850" b="0" u="none" dirty="0"/>
                        <a:t>The </a:t>
                      </a:r>
                      <a:r>
                        <a:rPr lang="en-GB" sz="850" b="1" u="none" dirty="0"/>
                        <a:t>key symbolism </a:t>
                      </a:r>
                      <a:r>
                        <a:rPr lang="en-GB" sz="850" b="0" u="none" dirty="0"/>
                        <a:t>is the egg – this symbolises faith  and new life. Placing them in this vulnerable position is a leap of faith that reveals courage and a belief in a better future. </a:t>
                      </a:r>
                    </a:p>
                    <a:p>
                      <a:pPr marL="171450" indent="-171450">
                        <a:buFont typeface="Arial" panose="020B0604020202020204" pitchFamily="34" charset="0"/>
                        <a:buChar char="•"/>
                      </a:pPr>
                      <a:r>
                        <a:rPr lang="en-GB" sz="850" b="1" u="none" dirty="0"/>
                        <a:t>Contrast between light and dark </a:t>
                      </a:r>
                      <a:r>
                        <a:rPr lang="en-GB" sz="850" b="0" u="none" dirty="0"/>
                        <a:t>that conveys the edge of danger in which they live as opposed to their innocence in this situation. </a:t>
                      </a:r>
                    </a:p>
                  </a:txBody>
                  <a:tcPr>
                    <a:solidFill>
                      <a:schemeClr val="accent5">
                        <a:lumMod val="40000"/>
                        <a:lumOff val="60000"/>
                      </a:schemeClr>
                    </a:solidFill>
                  </a:tcPr>
                </a:tc>
                <a:tc hMerge="1">
                  <a:txBody>
                    <a:bodyPr/>
                    <a:lstStyle/>
                    <a:p>
                      <a:endParaRPr lang="en-GB"/>
                    </a:p>
                  </a:txBody>
                  <a:tcPr/>
                </a:tc>
                <a:extLst>
                  <a:ext uri="{0D108BD9-81ED-4DB2-BD59-A6C34878D82A}">
                    <a16:rowId xmlns:a16="http://schemas.microsoft.com/office/drawing/2014/main" val="2396377848"/>
                  </a:ext>
                </a:extLst>
              </a:tr>
              <a:tr h="784461">
                <a:tc>
                  <a:txBody>
                    <a:bodyPr/>
                    <a:lstStyle/>
                    <a:p>
                      <a:r>
                        <a:rPr lang="en-GB" sz="900" b="1" u="sng" dirty="0"/>
                        <a:t>Key Themes:</a:t>
                      </a:r>
                    </a:p>
                    <a:p>
                      <a:pPr marL="171450" indent="-171450">
                        <a:buFont typeface="Wingdings" panose="05000000000000000000" pitchFamily="2" charset="2"/>
                        <a:buChar char="q"/>
                      </a:pPr>
                      <a:r>
                        <a:rPr lang="en-GB" sz="900" b="1" u="none" dirty="0"/>
                        <a:t>Love and adoration of a person</a:t>
                      </a:r>
                    </a:p>
                    <a:p>
                      <a:pPr marL="171450" indent="-171450">
                        <a:buFont typeface="Wingdings" panose="05000000000000000000" pitchFamily="2" charset="2"/>
                        <a:buChar char="q"/>
                      </a:pPr>
                      <a:r>
                        <a:rPr lang="en-GB" sz="900" b="1" u="none" dirty="0"/>
                        <a:t>Faith and worship </a:t>
                      </a:r>
                    </a:p>
                    <a:p>
                      <a:pPr marL="171450" indent="-171450">
                        <a:buFont typeface="Wingdings" panose="05000000000000000000" pitchFamily="2" charset="2"/>
                        <a:buChar char="q"/>
                      </a:pPr>
                      <a:r>
                        <a:rPr lang="en-GB" sz="900" b="1" u="none" dirty="0"/>
                        <a:t>Beauty and goodness (of a thing rather than nature.) </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indent="-171450">
                        <a:buFont typeface="Wingdings" panose="05000000000000000000" pitchFamily="2" charset="2"/>
                        <a:buChar char="q"/>
                      </a:pPr>
                      <a:r>
                        <a:rPr lang="en-GB" sz="900" b="0" u="none" dirty="0"/>
                        <a:t>Sonnet 43</a:t>
                      </a:r>
                    </a:p>
                    <a:p>
                      <a:pPr marL="171450" indent="-171450">
                        <a:buFont typeface="Wingdings" panose="05000000000000000000" pitchFamily="2" charset="2"/>
                        <a:buChar char="q"/>
                      </a:pPr>
                      <a:r>
                        <a:rPr lang="en-GB" sz="900" b="0" u="none" dirty="0"/>
                        <a:t>Valentine</a:t>
                      </a:r>
                    </a:p>
                    <a:p>
                      <a:pPr marL="171450" indent="-171450">
                        <a:buFont typeface="Wingdings" panose="05000000000000000000" pitchFamily="2" charset="2"/>
                        <a:buChar char="q"/>
                      </a:pPr>
                      <a:r>
                        <a:rPr lang="en-GB" sz="900" b="0" u="none" dirty="0" err="1"/>
                        <a:t>Cozy</a:t>
                      </a:r>
                      <a:r>
                        <a:rPr lang="en-GB" sz="900" b="0" u="none" dirty="0"/>
                        <a:t>  Apologia</a:t>
                      </a:r>
                    </a:p>
                  </a:txBody>
                  <a:tcPr>
                    <a:solidFill>
                      <a:schemeClr val="accent5">
                        <a:lumMod val="60000"/>
                        <a:lumOff val="40000"/>
                      </a:schemeClr>
                    </a:solidFill>
                  </a:tcPr>
                </a:tc>
                <a:tc>
                  <a:txBody>
                    <a:bodyPr/>
                    <a:lstStyle/>
                    <a:p>
                      <a:r>
                        <a:rPr lang="en-GB" sz="900" b="1" u="sng" dirty="0"/>
                        <a:t>Key Themes:</a:t>
                      </a:r>
                    </a:p>
                    <a:p>
                      <a:pPr marL="171450" indent="-171450">
                        <a:buFont typeface="Wingdings" panose="05000000000000000000" pitchFamily="2" charset="2"/>
                        <a:buChar char="q"/>
                      </a:pPr>
                      <a:r>
                        <a:rPr lang="en-GB" sz="900" b="1" u="none" dirty="0"/>
                        <a:t>Sense of place</a:t>
                      </a:r>
                    </a:p>
                    <a:p>
                      <a:pPr marL="171450" indent="-171450">
                        <a:buFont typeface="Wingdings" panose="05000000000000000000" pitchFamily="2" charset="2"/>
                        <a:buChar char="q"/>
                      </a:pPr>
                      <a:r>
                        <a:rPr lang="en-GB" sz="900" b="1" u="none" dirty="0"/>
                        <a:t>Faith, belief and worship</a:t>
                      </a:r>
                    </a:p>
                    <a:p>
                      <a:pPr marL="171450" indent="-171450">
                        <a:buFont typeface="Wingdings" panose="05000000000000000000" pitchFamily="2" charset="2"/>
                        <a:buChar char="q"/>
                      </a:pPr>
                      <a:r>
                        <a:rPr lang="en-GB" sz="900" b="1" u="none" dirty="0"/>
                        <a:t>Innocence and goodness versus danger and darkness</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indent="-171450">
                        <a:buFont typeface="Wingdings" panose="05000000000000000000" pitchFamily="2" charset="2"/>
                        <a:buChar char="q"/>
                      </a:pPr>
                      <a:r>
                        <a:rPr lang="en-GB" sz="900" b="0" u="none" dirty="0"/>
                        <a:t>London</a:t>
                      </a:r>
                    </a:p>
                    <a:p>
                      <a:pPr marL="171450" indent="-171450">
                        <a:buFont typeface="Wingdings" panose="05000000000000000000" pitchFamily="2" charset="2"/>
                        <a:buChar char="q"/>
                      </a:pPr>
                      <a:r>
                        <a:rPr lang="en-GB" sz="900" b="0" u="none" dirty="0"/>
                        <a:t>The Soldier, Sonnet 43</a:t>
                      </a:r>
                    </a:p>
                    <a:p>
                      <a:pPr marL="171450" indent="-171450">
                        <a:buFont typeface="Wingdings" panose="05000000000000000000" pitchFamily="2" charset="2"/>
                        <a:buChar char="q"/>
                      </a:pPr>
                      <a:r>
                        <a:rPr lang="en-GB" sz="900" b="0" u="none" dirty="0"/>
                        <a:t>Some aspects of The Prelude (place) </a:t>
                      </a:r>
                    </a:p>
                  </a:txBody>
                  <a:tcPr>
                    <a:solidFill>
                      <a:schemeClr val="accent5">
                        <a:lumMod val="60000"/>
                        <a:lumOff val="40000"/>
                      </a:schemeClr>
                    </a:solidFill>
                  </a:tcPr>
                </a:tc>
                <a:extLst>
                  <a:ext uri="{0D108BD9-81ED-4DB2-BD59-A6C34878D82A}">
                    <a16:rowId xmlns:a16="http://schemas.microsoft.com/office/drawing/2014/main" val="3592013475"/>
                  </a:ext>
                </a:extLst>
              </a:tr>
            </a:tbl>
          </a:graphicData>
        </a:graphic>
      </p:graphicFrame>
      <p:pic>
        <p:nvPicPr>
          <p:cNvPr id="3" name="Picture 2">
            <a:extLst>
              <a:ext uri="{FF2B5EF4-FFF2-40B4-BE49-F238E27FC236}">
                <a16:creationId xmlns:a16="http://schemas.microsoft.com/office/drawing/2014/main" id="{35AB40FB-5D16-40A2-ABBA-1C9A38EDF57D}"/>
              </a:ext>
            </a:extLst>
          </p:cNvPr>
          <p:cNvPicPr>
            <a:picLocks noChangeAspect="1"/>
          </p:cNvPicPr>
          <p:nvPr/>
        </p:nvPicPr>
        <p:blipFill>
          <a:blip r:embed="rId3"/>
          <a:stretch>
            <a:fillRect/>
          </a:stretch>
        </p:blipFill>
        <p:spPr>
          <a:xfrm>
            <a:off x="3421361" y="152775"/>
            <a:ext cx="1173510" cy="867717"/>
          </a:xfrm>
          <a:prstGeom prst="rect">
            <a:avLst/>
          </a:prstGeom>
        </p:spPr>
      </p:pic>
      <p:pic>
        <p:nvPicPr>
          <p:cNvPr id="7" name="Picture 6" descr="A large city landscape&#10;&#10;Description automatically generated">
            <a:extLst>
              <a:ext uri="{FF2B5EF4-FFF2-40B4-BE49-F238E27FC236}">
                <a16:creationId xmlns:a16="http://schemas.microsoft.com/office/drawing/2014/main" id="{D7F5129D-5DA2-474A-B543-9FB3378B67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152775"/>
            <a:ext cx="1173510" cy="867717"/>
          </a:xfrm>
          <a:prstGeom prst="rect">
            <a:avLst/>
          </a:prstGeom>
        </p:spPr>
      </p:pic>
      <p:sp>
        <p:nvSpPr>
          <p:cNvPr id="6" name="TextBox 5">
            <a:extLst>
              <a:ext uri="{FF2B5EF4-FFF2-40B4-BE49-F238E27FC236}">
                <a16:creationId xmlns:a16="http://schemas.microsoft.com/office/drawing/2014/main" id="{392CCF7C-6856-48A8-A47B-27695D4AAA27}"/>
              </a:ext>
            </a:extLst>
          </p:cNvPr>
          <p:cNvSpPr txBox="1"/>
          <p:nvPr/>
        </p:nvSpPr>
        <p:spPr>
          <a:xfrm>
            <a:off x="8820472" y="6396335"/>
            <a:ext cx="323528" cy="461665"/>
          </a:xfrm>
          <a:prstGeom prst="rect">
            <a:avLst/>
          </a:prstGeom>
          <a:noFill/>
        </p:spPr>
        <p:txBody>
          <a:bodyPr wrap="square" rtlCol="0">
            <a:spAutoFit/>
          </a:bodyPr>
          <a:lstStyle/>
          <a:p>
            <a:r>
              <a:rPr lang="en-GB" sz="2400" dirty="0"/>
              <a:t>4</a:t>
            </a:r>
          </a:p>
        </p:txBody>
      </p:sp>
    </p:spTree>
    <p:extLst>
      <p:ext uri="{BB962C8B-B14F-4D97-AF65-F5344CB8AC3E}">
        <p14:creationId xmlns:p14="http://schemas.microsoft.com/office/powerpoint/2010/main" val="2632808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6200000">
            <a:off x="-2312182" y="3148895"/>
            <a:ext cx="5024475" cy="400110"/>
          </a:xfrm>
          <a:prstGeom prst="rect">
            <a:avLst/>
          </a:prstGeom>
          <a:noFill/>
        </p:spPr>
        <p:txBody>
          <a:bodyPr wrap="square" lIns="91440" tIns="45720" rIns="91440" bIns="45720">
            <a:spAutoFit/>
          </a:bodyPr>
          <a:lstStyle/>
          <a:p>
            <a:pPr algn="ct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English</a:t>
            </a:r>
            <a:r>
              <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Literature Paper 1: Poetry Anthology</a:t>
            </a:r>
            <a:endPar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0" name="Table 20">
            <a:extLst>
              <a:ext uri="{FF2B5EF4-FFF2-40B4-BE49-F238E27FC236}">
                <a16:creationId xmlns:a16="http://schemas.microsoft.com/office/drawing/2014/main" id="{156212D5-0357-4593-BD7F-84BE8978BCD7}"/>
              </a:ext>
            </a:extLst>
          </p:cNvPr>
          <p:cNvGraphicFramePr>
            <a:graphicFrameLocks noGrp="1"/>
          </p:cNvGraphicFramePr>
          <p:nvPr>
            <p:extLst>
              <p:ext uri="{D42A27DB-BD31-4B8C-83A1-F6EECF244321}">
                <p14:modId xmlns:p14="http://schemas.microsoft.com/office/powerpoint/2010/main" val="2535170049"/>
              </p:ext>
            </p:extLst>
          </p:nvPr>
        </p:nvGraphicFramePr>
        <p:xfrm>
          <a:off x="400111" y="53340"/>
          <a:ext cx="8716660" cy="6804660"/>
        </p:xfrm>
        <a:graphic>
          <a:graphicData uri="http://schemas.openxmlformats.org/drawingml/2006/table">
            <a:tbl>
              <a:tblPr firstRow="1" bandRow="1">
                <a:tableStyleId>{5C22544A-7EE6-4342-B048-85BDC9FD1C3A}</a:tableStyleId>
              </a:tblPr>
              <a:tblGrid>
                <a:gridCol w="2179165">
                  <a:extLst>
                    <a:ext uri="{9D8B030D-6E8A-4147-A177-3AD203B41FA5}">
                      <a16:colId xmlns:a16="http://schemas.microsoft.com/office/drawing/2014/main" val="3993502878"/>
                    </a:ext>
                  </a:extLst>
                </a:gridCol>
                <a:gridCol w="2179165">
                  <a:extLst>
                    <a:ext uri="{9D8B030D-6E8A-4147-A177-3AD203B41FA5}">
                      <a16:colId xmlns:a16="http://schemas.microsoft.com/office/drawing/2014/main" val="3137353353"/>
                    </a:ext>
                  </a:extLst>
                </a:gridCol>
                <a:gridCol w="2179165">
                  <a:extLst>
                    <a:ext uri="{9D8B030D-6E8A-4147-A177-3AD203B41FA5}">
                      <a16:colId xmlns:a16="http://schemas.microsoft.com/office/drawing/2014/main" val="4216362174"/>
                    </a:ext>
                  </a:extLst>
                </a:gridCol>
                <a:gridCol w="2179165">
                  <a:extLst>
                    <a:ext uri="{9D8B030D-6E8A-4147-A177-3AD203B41FA5}">
                      <a16:colId xmlns:a16="http://schemas.microsoft.com/office/drawing/2014/main" val="1875610040"/>
                    </a:ext>
                  </a:extLst>
                </a:gridCol>
              </a:tblGrid>
              <a:tr h="0">
                <a:tc gridSpan="2">
                  <a:txBody>
                    <a:bodyPr/>
                    <a:lstStyle/>
                    <a:p>
                      <a:pPr marL="0" indent="0" algn="l">
                        <a:buNone/>
                      </a:pPr>
                      <a:r>
                        <a:rPr lang="en-GB" sz="900" dirty="0"/>
                        <a:t>7.</a:t>
                      </a:r>
                      <a:r>
                        <a:rPr lang="en-GB" sz="900" baseline="0" dirty="0"/>
                        <a:t> As Imperceptibly as Grief by Emily Dickinson</a:t>
                      </a:r>
                      <a:br>
                        <a:rPr lang="en-GB" sz="900" dirty="0"/>
                      </a:br>
                      <a:r>
                        <a:rPr lang="en-GB" sz="900" i="1" dirty="0"/>
                        <a:t>The one where</a:t>
                      </a:r>
                      <a:r>
                        <a:rPr lang="en-GB" sz="900" i="1" baseline="0" dirty="0"/>
                        <a:t> she’s quietly sad about the end of summer or love – </a:t>
                      </a:r>
                    </a:p>
                    <a:p>
                      <a:pPr marL="0" indent="0" algn="l">
                        <a:buNone/>
                      </a:pPr>
                      <a:r>
                        <a:rPr lang="en-GB" sz="900" i="1" baseline="0" dirty="0"/>
                        <a:t>who knows. Your guess is as good as mine!</a:t>
                      </a:r>
                    </a:p>
                    <a:p>
                      <a:pPr marL="171450" indent="-171450" algn="l">
                        <a:buFont typeface="Wingdings" panose="05000000000000000000" pitchFamily="2" charset="2"/>
                        <a:buChar char="q"/>
                      </a:pPr>
                      <a:r>
                        <a:rPr lang="en-GB" sz="900" b="1" i="1" dirty="0"/>
                        <a:t>“As</a:t>
                      </a:r>
                      <a:r>
                        <a:rPr lang="en-GB" sz="900" b="1" i="1" baseline="0" dirty="0"/>
                        <a:t> imperceptibly as Grief/ The summer lapsed away</a:t>
                      </a:r>
                      <a:r>
                        <a:rPr lang="en-GB" sz="900" b="1" i="1" dirty="0"/>
                        <a:t>”</a:t>
                      </a:r>
                    </a:p>
                    <a:p>
                      <a:pPr marL="171450" indent="-171450" algn="l">
                        <a:buFont typeface="Wingdings" panose="05000000000000000000" pitchFamily="2" charset="2"/>
                        <a:buChar char="q"/>
                      </a:pPr>
                      <a:r>
                        <a:rPr lang="en-GB" sz="900" b="1" i="1" dirty="0"/>
                        <a:t>“harrowing</a:t>
                      </a:r>
                      <a:r>
                        <a:rPr lang="en-GB" sz="900" b="1" i="1" baseline="0" dirty="0"/>
                        <a:t> Grace</a:t>
                      </a:r>
                      <a:r>
                        <a:rPr lang="en-GB" sz="900" b="1" i="1" dirty="0"/>
                        <a:t>”</a:t>
                      </a:r>
                    </a:p>
                    <a:p>
                      <a:pPr marL="171450" indent="-171450" algn="l">
                        <a:buFont typeface="Wingdings" panose="05000000000000000000" pitchFamily="2" charset="2"/>
                        <a:buChar char="q"/>
                      </a:pPr>
                      <a:r>
                        <a:rPr lang="en-GB" sz="900" b="1" i="1" dirty="0"/>
                        <a:t>“The</a:t>
                      </a:r>
                      <a:r>
                        <a:rPr lang="en-GB" sz="900" b="1" i="1" baseline="0" dirty="0"/>
                        <a:t> Dusk drew earlier in -/ The morning foreign shone- </a:t>
                      </a:r>
                      <a:r>
                        <a:rPr lang="en-GB" sz="900" b="1" i="1" dirty="0"/>
                        <a:t>”</a:t>
                      </a:r>
                    </a:p>
                    <a:p>
                      <a:pPr marL="171450" indent="-171450" algn="l">
                        <a:buFont typeface="Wingdings" panose="05000000000000000000" pitchFamily="2" charset="2"/>
                        <a:buChar char="q"/>
                      </a:pPr>
                      <a:r>
                        <a:rPr lang="en-GB" sz="900" b="1" i="1" dirty="0"/>
                        <a:t>“Our Summer made her light escape</a:t>
                      </a:r>
                      <a:r>
                        <a:rPr lang="en-GB" sz="900" b="1" i="1" baseline="0" dirty="0"/>
                        <a:t> / Into the Beautiful.”</a:t>
                      </a:r>
                      <a:endParaRPr lang="en-GB" sz="900" b="1" i="1" dirty="0"/>
                    </a:p>
                  </a:txBody>
                  <a:tcPr>
                    <a:solidFill>
                      <a:schemeClr val="accent5">
                        <a:lumMod val="50000"/>
                      </a:schemeClr>
                    </a:solidFill>
                  </a:tcPr>
                </a:tc>
                <a:tc hMerge="1">
                  <a:txBody>
                    <a:bodyPr/>
                    <a:lstStyle/>
                    <a:p>
                      <a:endParaRPr lang="en-GB"/>
                    </a:p>
                  </a:txBody>
                  <a:tcPr/>
                </a:tc>
                <a:tc gridSpan="2">
                  <a:txBody>
                    <a:bodyPr/>
                    <a:lstStyle/>
                    <a:p>
                      <a:r>
                        <a:rPr lang="en-GB" sz="900" dirty="0"/>
                        <a:t>8.</a:t>
                      </a:r>
                      <a:r>
                        <a:rPr lang="en-GB" sz="900" baseline="0" dirty="0"/>
                        <a:t> </a:t>
                      </a:r>
                      <a:r>
                        <a:rPr lang="en-GB" sz="900" baseline="0" dirty="0" err="1"/>
                        <a:t>Cozy</a:t>
                      </a:r>
                      <a:r>
                        <a:rPr lang="en-GB" sz="900" baseline="0" dirty="0"/>
                        <a:t> Apologia by Rita Dove</a:t>
                      </a:r>
                      <a:endParaRPr lang="en-GB" sz="900" dirty="0"/>
                    </a:p>
                    <a:p>
                      <a:r>
                        <a:rPr lang="en-GB" sz="900" i="1" dirty="0"/>
                        <a:t>The one where</a:t>
                      </a:r>
                      <a:r>
                        <a:rPr lang="en-GB" sz="900" i="1" baseline="0" dirty="0"/>
                        <a:t> she apologises for her ordinary love as</a:t>
                      </a:r>
                    </a:p>
                    <a:p>
                      <a:r>
                        <a:rPr lang="en-GB" sz="900" i="1" baseline="0" dirty="0"/>
                        <a:t> a hurricane approaches.</a:t>
                      </a:r>
                      <a:endParaRPr lang="en-GB" sz="900" i="1" dirty="0"/>
                    </a:p>
                    <a:p>
                      <a:pPr marL="171450" indent="-171450">
                        <a:buFont typeface="Wingdings" panose="05000000000000000000" pitchFamily="2" charset="2"/>
                        <a:buChar char="q"/>
                      </a:pPr>
                      <a:r>
                        <a:rPr lang="en-GB" sz="900" i="1" dirty="0"/>
                        <a:t>“I</a:t>
                      </a:r>
                      <a:r>
                        <a:rPr lang="en-GB" sz="900" i="1" baseline="0" dirty="0"/>
                        <a:t> could pick anything and think of you</a:t>
                      </a:r>
                      <a:r>
                        <a:rPr lang="en-GB" sz="900" i="1" dirty="0"/>
                        <a:t>”</a:t>
                      </a:r>
                    </a:p>
                    <a:p>
                      <a:pPr marL="171450" indent="-171450">
                        <a:buFont typeface="Wingdings" panose="05000000000000000000" pitchFamily="2" charset="2"/>
                        <a:buChar char="q"/>
                      </a:pPr>
                      <a:r>
                        <a:rPr lang="en-GB" sz="900" i="1" dirty="0"/>
                        <a:t>“with</a:t>
                      </a:r>
                      <a:r>
                        <a:rPr lang="en-GB" sz="900" i="1" baseline="0" dirty="0"/>
                        <a:t> furrowed brow/ and chain mail glinting</a:t>
                      </a:r>
                      <a:r>
                        <a:rPr lang="en-GB" sz="900" i="1" dirty="0"/>
                        <a:t>”</a:t>
                      </a:r>
                    </a:p>
                    <a:p>
                      <a:pPr marL="171450" indent="-171450">
                        <a:buFont typeface="Wingdings" panose="05000000000000000000" pitchFamily="2" charset="2"/>
                        <a:buChar char="q"/>
                      </a:pPr>
                      <a:r>
                        <a:rPr lang="en-GB" sz="900" i="1" dirty="0"/>
                        <a:t>“thin</a:t>
                      </a:r>
                      <a:r>
                        <a:rPr lang="en-GB" sz="900" i="1" baseline="0" dirty="0"/>
                        <a:t> as liquorice and as chewy”</a:t>
                      </a:r>
                      <a:endParaRPr lang="en-GB" sz="900" i="1" dirty="0"/>
                    </a:p>
                    <a:p>
                      <a:pPr marL="171450" indent="-171450">
                        <a:buFont typeface="Wingdings" panose="05000000000000000000" pitchFamily="2" charset="2"/>
                        <a:buChar char="q"/>
                      </a:pPr>
                      <a:r>
                        <a:rPr lang="en-GB" sz="900" i="1" dirty="0"/>
                        <a:t>“When</a:t>
                      </a:r>
                      <a:r>
                        <a:rPr lang="en-GB" sz="900" i="1" baseline="0" dirty="0"/>
                        <a:t> has the ordinary ever been news?</a:t>
                      </a:r>
                      <a:r>
                        <a:rPr lang="en-GB" sz="900" i="1" dirty="0"/>
                        <a:t>”</a:t>
                      </a:r>
                    </a:p>
                  </a:txBody>
                  <a:tcPr>
                    <a:solidFill>
                      <a:schemeClr val="accent5">
                        <a:lumMod val="50000"/>
                      </a:schemeClr>
                    </a:solidFill>
                  </a:tcPr>
                </a:tc>
                <a:tc hMerge="1">
                  <a:txBody>
                    <a:bodyPr/>
                    <a:lstStyle/>
                    <a:p>
                      <a:endParaRPr lang="en-GB"/>
                    </a:p>
                  </a:txBody>
                  <a:tcPr/>
                </a:tc>
                <a:extLst>
                  <a:ext uri="{0D108BD9-81ED-4DB2-BD59-A6C34878D82A}">
                    <a16:rowId xmlns:a16="http://schemas.microsoft.com/office/drawing/2014/main" val="2292940725"/>
                  </a:ext>
                </a:extLst>
              </a:tr>
              <a:tr h="0">
                <a:tc gridSpan="2">
                  <a:txBody>
                    <a:bodyPr/>
                    <a:lstStyle/>
                    <a:p>
                      <a:r>
                        <a:rPr lang="en-GB" sz="900" b="1" u="sng" dirty="0"/>
                        <a:t>Content: </a:t>
                      </a:r>
                      <a:r>
                        <a:rPr lang="en-GB" sz="900" b="0" u="none" dirty="0"/>
                        <a:t>O</a:t>
                      </a:r>
                      <a:r>
                        <a:rPr lang="en-GB" sz="900" b="0" u="none" baseline="0" dirty="0"/>
                        <a:t>n the surface, the poem describes how summer comes to an end so gradually you don’t notice that is has ended. A bit like how you stop grieving for someone and move on from your loss. Summer and grief end subtly and that can leave you feeling another loss. The poem may be also about the loss of love or “Our Summer” and how love draws to a close and you have to move on into another season of your life that can be both difficult yet beautiful. It is full of </a:t>
                      </a:r>
                      <a:r>
                        <a:rPr lang="en-GB" sz="900" b="1" u="none" baseline="0" dirty="0"/>
                        <a:t>contradictory emotions. </a:t>
                      </a:r>
                      <a:endParaRPr lang="en-GB" sz="850" b="1" u="none" dirty="0"/>
                    </a:p>
                  </a:txBody>
                  <a:tcPr>
                    <a:solidFill>
                      <a:schemeClr val="accent5">
                        <a:lumMod val="20000"/>
                        <a:lumOff val="80000"/>
                      </a:schemeClr>
                    </a:solidFill>
                  </a:tcPr>
                </a:tc>
                <a:tc hMerge="1">
                  <a:txBody>
                    <a:bodyPr/>
                    <a:lstStyle/>
                    <a:p>
                      <a:endParaRPr lang="en-GB"/>
                    </a:p>
                  </a:txBody>
                  <a:tcPr/>
                </a:tc>
                <a:tc gridSpan="2">
                  <a:txBody>
                    <a:bodyPr/>
                    <a:lstStyle/>
                    <a:p>
                      <a:r>
                        <a:rPr lang="en-GB" sz="900" b="1" u="sng" dirty="0"/>
                        <a:t>Content:</a:t>
                      </a:r>
                      <a:r>
                        <a:rPr lang="en-GB" sz="900" b="1" u="none" dirty="0"/>
                        <a:t> </a:t>
                      </a:r>
                      <a:r>
                        <a:rPr lang="en-GB" sz="900" b="0" u="none" dirty="0"/>
                        <a:t>The</a:t>
                      </a:r>
                      <a:r>
                        <a:rPr lang="en-GB" sz="900" b="0" u="none" baseline="0" dirty="0"/>
                        <a:t> persona describes how, as a hurricane approaches, she takes refuge in her study and thinks about her partner. She is reminded of him in the everyday objects around her, but also views him more traditionally as her knight in shining armour. She reflects on how modern life is rushed and emotionless, but she has an opportunity to reflect. She thinks about her past, ‘worthless’ relationships and compares them to the ordinary contentment she feels with her partner. She feels a little guilty about it.</a:t>
                      </a:r>
                      <a:endParaRPr lang="en-GB" sz="900" dirty="0"/>
                    </a:p>
                  </a:txBody>
                  <a:tcPr>
                    <a:solidFill>
                      <a:schemeClr val="accent5">
                        <a:lumMod val="20000"/>
                        <a:lumOff val="80000"/>
                      </a:schemeClr>
                    </a:solidFill>
                  </a:tcPr>
                </a:tc>
                <a:tc hMerge="1">
                  <a:txBody>
                    <a:bodyPr/>
                    <a:lstStyle/>
                    <a:p>
                      <a:endParaRPr lang="en-GB"/>
                    </a:p>
                  </a:txBody>
                  <a:tcPr/>
                </a:tc>
                <a:extLst>
                  <a:ext uri="{0D108BD9-81ED-4DB2-BD59-A6C34878D82A}">
                    <a16:rowId xmlns:a16="http://schemas.microsoft.com/office/drawing/2014/main" val="4031484173"/>
                  </a:ext>
                </a:extLst>
              </a:tr>
              <a:tr h="515414">
                <a:tc gridSpan="2">
                  <a:txBody>
                    <a:bodyPr/>
                    <a:lstStyle/>
                    <a:p>
                      <a:r>
                        <a:rPr lang="en-GB" sz="900" b="1" u="sng" dirty="0"/>
                        <a:t>Context:</a:t>
                      </a:r>
                      <a:r>
                        <a:rPr lang="en-GB" sz="900" b="1" u="sng" baseline="0" dirty="0"/>
                        <a:t> </a:t>
                      </a:r>
                      <a:r>
                        <a:rPr lang="en-GB" sz="900" b="0" u="none" baseline="0" dirty="0"/>
                        <a:t>Emily Dickinson was barely known as a poet in her lifetime and led a very reclusive life. After her death, her sister discovered a box containing volumes of her poetry and now nearly 2000 poems exist. Her writing is often very </a:t>
                      </a:r>
                      <a:r>
                        <a:rPr lang="en-GB" sz="900" b="1" u="none" baseline="0" dirty="0"/>
                        <a:t>unconventional</a:t>
                      </a:r>
                      <a:r>
                        <a:rPr lang="en-GB" sz="900" b="0" u="none" baseline="0" dirty="0"/>
                        <a:t> and the ideas can be very open-ended. One interpretation of the poem is that the loss expressed within it reflects her </a:t>
                      </a:r>
                      <a:r>
                        <a:rPr lang="en-GB" sz="900" b="1" u="none" baseline="0" dirty="0"/>
                        <a:t>unrequited love </a:t>
                      </a:r>
                      <a:r>
                        <a:rPr lang="en-GB" sz="900" b="0" u="none" baseline="0" dirty="0"/>
                        <a:t>for Charles Wadsworth, an older, married preacher. They spent some, short-lived precious time together, but he moved far away and she became a recluse. The loss at the heart of the poem may reflect her sense of betrayal and heartbreak.</a:t>
                      </a:r>
                      <a:endParaRPr lang="en-GB" sz="850" b="0" u="none" dirty="0"/>
                    </a:p>
                  </a:txBody>
                  <a:tcPr/>
                </a:tc>
                <a:tc hMerge="1">
                  <a:txBody>
                    <a:bodyPr/>
                    <a:lstStyle/>
                    <a:p>
                      <a:endParaRPr lang="en-GB"/>
                    </a:p>
                  </a:txBody>
                  <a:tcPr/>
                </a:tc>
                <a:tc gridSpan="2">
                  <a:txBody>
                    <a:bodyPr/>
                    <a:lstStyle/>
                    <a:p>
                      <a:r>
                        <a:rPr lang="en-GB" sz="900" b="1" u="sng" dirty="0"/>
                        <a:t>Context</a:t>
                      </a:r>
                      <a:r>
                        <a:rPr lang="en-GB" sz="900" b="1" dirty="0"/>
                        <a:t>: </a:t>
                      </a:r>
                      <a:r>
                        <a:rPr lang="en-GB" sz="900" b="0" dirty="0"/>
                        <a:t>Set against the arrival of Hurricane Floyd, a powerful storm which hit the east coast of the USA in 1999,</a:t>
                      </a:r>
                      <a:r>
                        <a:rPr lang="en-GB" sz="900" b="0" baseline="0" dirty="0"/>
                        <a:t> t</a:t>
                      </a:r>
                      <a:r>
                        <a:rPr lang="en-GB" sz="900" b="0" dirty="0"/>
                        <a:t>his factual, real-life context supports the idea this is an </a:t>
                      </a:r>
                      <a:r>
                        <a:rPr lang="en-GB" sz="900" b="1" dirty="0"/>
                        <a:t>autobiographical poem</a:t>
                      </a:r>
                      <a:r>
                        <a:rPr lang="en-GB" sz="900" b="1" baseline="0" dirty="0"/>
                        <a:t> </a:t>
                      </a:r>
                      <a:r>
                        <a:rPr lang="en-GB" sz="900" b="0" baseline="0" dirty="0"/>
                        <a:t>and that Dove is talking about her feelings for her husband. It seems to be an affectionate </a:t>
                      </a:r>
                      <a:r>
                        <a:rPr lang="en-GB" sz="900" b="1" baseline="0" dirty="0"/>
                        <a:t>tribute</a:t>
                      </a:r>
                      <a:r>
                        <a:rPr lang="en-GB" sz="900" b="0" baseline="0" dirty="0"/>
                        <a:t> to him. The poem notes details of a couple's domestic life as writers, 'Twin desks, computers, hardwood floors,’ which she is somewhat apologetic for. </a:t>
                      </a:r>
                      <a:r>
                        <a:rPr lang="en-GB" sz="900" b="1" baseline="0" dirty="0"/>
                        <a:t>An apologia </a:t>
                      </a:r>
                      <a:r>
                        <a:rPr lang="en-GB" sz="900" b="0" baseline="0" dirty="0"/>
                        <a:t>is a defence or explanation of something. Her poem seems to be a apology for the domestic comfort and ordinary contentment she feels, as others face danger in the path of the hurricane, but she relishes this moment to be with her husband.</a:t>
                      </a:r>
                      <a:endParaRPr lang="en-GB" sz="900" b="0" dirty="0"/>
                    </a:p>
                  </a:txBody>
                  <a:tcPr/>
                </a:tc>
                <a:tc hMerge="1">
                  <a:txBody>
                    <a:bodyPr/>
                    <a:lstStyle/>
                    <a:p>
                      <a:endParaRPr lang="en-GB"/>
                    </a:p>
                  </a:txBody>
                  <a:tcPr/>
                </a:tc>
                <a:extLst>
                  <a:ext uri="{0D108BD9-81ED-4DB2-BD59-A6C34878D82A}">
                    <a16:rowId xmlns:a16="http://schemas.microsoft.com/office/drawing/2014/main" val="4125734243"/>
                  </a:ext>
                </a:extLst>
              </a:tr>
              <a:tr h="1398976">
                <a:tc>
                  <a:txBody>
                    <a:bodyPr/>
                    <a:lstStyle/>
                    <a:p>
                      <a:r>
                        <a:rPr lang="en-GB" sz="900" b="1" u="sng" dirty="0"/>
                        <a:t>Form:</a:t>
                      </a:r>
                      <a:r>
                        <a:rPr lang="en-GB" sz="900" b="1" u="none" dirty="0"/>
                        <a:t> </a:t>
                      </a:r>
                      <a:r>
                        <a:rPr lang="en-GB" sz="900" b="0" u="none" dirty="0"/>
                        <a:t>Th</a:t>
                      </a:r>
                      <a:r>
                        <a:rPr lang="en-GB" sz="900" b="0" u="none" baseline="0" dirty="0"/>
                        <a:t>e poem is </a:t>
                      </a:r>
                      <a:r>
                        <a:rPr lang="en-GB" sz="900" b="1" u="none" baseline="0" dirty="0"/>
                        <a:t>one stanza of one sentence.</a:t>
                      </a:r>
                      <a:r>
                        <a:rPr lang="en-GB" sz="900" b="0" u="none" baseline="0" dirty="0"/>
                        <a:t> It has </a:t>
                      </a:r>
                      <a:r>
                        <a:rPr lang="en-GB" sz="900" b="1" u="none" baseline="0" dirty="0"/>
                        <a:t>no discernible rhyme </a:t>
                      </a:r>
                      <a:r>
                        <a:rPr lang="en-GB" sz="900" b="0" u="none" baseline="0" dirty="0"/>
                        <a:t>or </a:t>
                      </a:r>
                      <a:r>
                        <a:rPr lang="en-GB" sz="900" b="1" u="none" baseline="0" dirty="0"/>
                        <a:t>rhythm. </a:t>
                      </a:r>
                      <a:r>
                        <a:rPr lang="en-GB" sz="900" b="0" u="none" baseline="0" dirty="0"/>
                        <a:t>The lines are often short and frequently connected by </a:t>
                      </a:r>
                      <a:r>
                        <a:rPr lang="en-GB" sz="900" b="1" u="none" baseline="0" dirty="0"/>
                        <a:t>hyphens, </a:t>
                      </a:r>
                      <a:r>
                        <a:rPr lang="en-GB" sz="900" b="0" u="none" baseline="0" dirty="0"/>
                        <a:t>creating pauses and giving the poem a </a:t>
                      </a:r>
                      <a:r>
                        <a:rPr lang="en-GB" sz="900" b="1" u="none" baseline="0" dirty="0"/>
                        <a:t>tone</a:t>
                      </a:r>
                      <a:r>
                        <a:rPr lang="en-GB" sz="900" b="0" u="none" baseline="0" dirty="0"/>
                        <a:t> of melancholy reflection. The disjointed nature of the poem perhaps reflects her own disjointed thoughts and feelings that she is coming to terms with. As a result, the ideas feel confused and mixed, just like her emotions.</a:t>
                      </a:r>
                      <a:endParaRPr lang="en-GB" sz="850" dirty="0"/>
                    </a:p>
                  </a:txBody>
                  <a:tcPr/>
                </a:tc>
                <a:tc>
                  <a:txBody>
                    <a:bodyPr/>
                    <a:lstStyle/>
                    <a:p>
                      <a:r>
                        <a:rPr lang="en-GB" sz="900" b="1" u="sng" dirty="0"/>
                        <a:t>Structure: </a:t>
                      </a:r>
                      <a:r>
                        <a:rPr lang="en-GB" sz="900" b="0" u="none" dirty="0"/>
                        <a:t>The poem is a </a:t>
                      </a:r>
                      <a:r>
                        <a:rPr lang="en-GB" sz="900" b="1" u="none" dirty="0"/>
                        <a:t>series </a:t>
                      </a:r>
                      <a:r>
                        <a:rPr lang="en-GB" sz="900" b="0" u="none" dirty="0"/>
                        <a:t>of </a:t>
                      </a:r>
                      <a:r>
                        <a:rPr lang="en-GB" sz="900" b="1" u="none" dirty="0"/>
                        <a:t>metaphors</a:t>
                      </a:r>
                      <a:r>
                        <a:rPr lang="en-GB" sz="900" b="1" u="none" baseline="0" dirty="0"/>
                        <a:t> </a:t>
                      </a:r>
                      <a:r>
                        <a:rPr lang="en-GB" sz="900" b="0" u="none" baseline="0" dirty="0"/>
                        <a:t>that  reveal the persona’s feelings about the way summer fades away gradually. She compares it to the end of grief, twilight, a stolen afternoon, dusk, a bird without a wing and a boat without a keel – at the end it is a woman escaping. This is a </a:t>
                      </a:r>
                      <a:r>
                        <a:rPr lang="en-GB" sz="900" b="1" u="none" baseline="0" dirty="0"/>
                        <a:t>mixed metaphor </a:t>
                      </a:r>
                      <a:r>
                        <a:rPr lang="en-GB" sz="900" b="0" u="none" baseline="0" dirty="0"/>
                        <a:t>and perhaps shows how difficult it is to express the feelings of loss she experiences and that no one idea is adequate.</a:t>
                      </a:r>
                      <a:endParaRPr lang="en-GB" sz="850" dirty="0"/>
                    </a:p>
                  </a:txBody>
                  <a:tcPr/>
                </a:tc>
                <a:tc>
                  <a:txBody>
                    <a:bodyPr/>
                    <a:lstStyle/>
                    <a:p>
                      <a:r>
                        <a:rPr lang="en-GB" sz="900" b="1" u="sng" dirty="0"/>
                        <a:t>Form:</a:t>
                      </a:r>
                      <a:r>
                        <a:rPr lang="en-GB" sz="900" b="1" u="none" dirty="0"/>
                        <a:t>  </a:t>
                      </a:r>
                      <a:r>
                        <a:rPr lang="en-GB" sz="850" b="0" u="none" dirty="0"/>
                        <a:t>The</a:t>
                      </a:r>
                      <a:r>
                        <a:rPr lang="en-GB" sz="850" b="0" u="none" baseline="0" dirty="0"/>
                        <a:t> poem is written in </a:t>
                      </a:r>
                      <a:r>
                        <a:rPr lang="en-GB" sz="850" b="1" u="none" baseline="0" dirty="0"/>
                        <a:t>free verse </a:t>
                      </a:r>
                      <a:r>
                        <a:rPr lang="en-GB" sz="850" b="0" u="none" baseline="0" dirty="0"/>
                        <a:t>creating a </a:t>
                      </a:r>
                      <a:r>
                        <a:rPr lang="en-GB" sz="850" b="1" u="none" baseline="0" dirty="0"/>
                        <a:t>conversational tone. </a:t>
                      </a:r>
                      <a:r>
                        <a:rPr lang="en-GB" sz="850" b="0" u="none" baseline="0" dirty="0"/>
                        <a:t>The number of </a:t>
                      </a:r>
                      <a:r>
                        <a:rPr lang="en-GB" sz="850" b="1" u="none" baseline="0" dirty="0"/>
                        <a:t>syllables</a:t>
                      </a:r>
                      <a:r>
                        <a:rPr lang="en-GB" sz="850" b="0" u="none" baseline="0" dirty="0"/>
                        <a:t> in each line varies reflecting the persona’s exploratory train of thought. The </a:t>
                      </a:r>
                      <a:r>
                        <a:rPr lang="en-GB" sz="850" b="1" u="none" baseline="0" dirty="0"/>
                        <a:t>first stanza </a:t>
                      </a:r>
                      <a:r>
                        <a:rPr lang="en-GB" sz="850" b="0" u="none" baseline="0" dirty="0"/>
                        <a:t>uses </a:t>
                      </a:r>
                      <a:r>
                        <a:rPr lang="en-GB" sz="850" b="1" u="none" baseline="0" dirty="0"/>
                        <a:t>regular rhyming couplets </a:t>
                      </a:r>
                      <a:r>
                        <a:rPr lang="en-GB" sz="850" b="0" u="none" baseline="0" dirty="0"/>
                        <a:t>which conforms to the traditional presentation of the their love and intimacy. In the </a:t>
                      </a:r>
                      <a:r>
                        <a:rPr lang="en-GB" sz="850" b="1" u="none" baseline="0" dirty="0"/>
                        <a:t>second stanza</a:t>
                      </a:r>
                      <a:r>
                        <a:rPr lang="en-GB" sz="850" b="0" u="none" baseline="0" dirty="0"/>
                        <a:t>, the </a:t>
                      </a:r>
                      <a:r>
                        <a:rPr lang="en-GB" sz="850" b="1" u="none" baseline="0" dirty="0"/>
                        <a:t>rhyme scheme </a:t>
                      </a:r>
                      <a:r>
                        <a:rPr lang="en-GB" sz="850" b="0" u="none" baseline="0" dirty="0"/>
                        <a:t>is disrupted as she thinks of past relationships she regrets, with a return to an </a:t>
                      </a:r>
                      <a:r>
                        <a:rPr lang="en-GB" sz="850" b="1" u="none" baseline="0" dirty="0"/>
                        <a:t>ABAB rhyme </a:t>
                      </a:r>
                      <a:r>
                        <a:rPr lang="en-GB" sz="850" b="0" u="none" baseline="0" dirty="0"/>
                        <a:t>scheme as domestic harmony is restored.</a:t>
                      </a:r>
                      <a:endParaRPr lang="en-GB" sz="850" b="1" u="sng" dirty="0"/>
                    </a:p>
                  </a:txBody>
                  <a:tcPr/>
                </a:tc>
                <a:tc>
                  <a:txBody>
                    <a:bodyPr/>
                    <a:lstStyle/>
                    <a:p>
                      <a:r>
                        <a:rPr lang="en-GB" sz="900" b="1" u="sng" dirty="0"/>
                        <a:t>Structure:</a:t>
                      </a:r>
                      <a:r>
                        <a:rPr lang="en-GB" sz="900" b="1" u="none" dirty="0"/>
                        <a:t> </a:t>
                      </a:r>
                      <a:r>
                        <a:rPr lang="en-GB" sz="900" b="0" u="none" dirty="0"/>
                        <a:t>The poem begins with a personal, </a:t>
                      </a:r>
                      <a:r>
                        <a:rPr lang="en-GB" sz="900" b="1" u="none" dirty="0"/>
                        <a:t>first person </a:t>
                      </a:r>
                      <a:r>
                        <a:rPr lang="en-GB" sz="900" b="0" u="none" dirty="0"/>
                        <a:t>description of the speaker’s feelings and her partner and is dedicated to him with “ – for Fred.” This stanza is </a:t>
                      </a:r>
                      <a:r>
                        <a:rPr lang="en-GB" sz="900" b="1" u="none" dirty="0"/>
                        <a:t>contrasted</a:t>
                      </a:r>
                      <a:r>
                        <a:rPr lang="en-GB" sz="900" b="0" u="none" dirty="0"/>
                        <a:t> with the following one, in which she reflects on previous, disappointing relationships. The final stanza returns to </a:t>
                      </a:r>
                      <a:r>
                        <a:rPr lang="en-GB" sz="900" b="1" u="none" dirty="0"/>
                        <a:t>the present </a:t>
                      </a:r>
                      <a:r>
                        <a:rPr lang="en-GB" sz="900" b="0" u="none" dirty="0"/>
                        <a:t>where she explores their ordinary, domestic lives that will never make the headlines, but are precious “stolen” moments of intimacy.</a:t>
                      </a:r>
                      <a:endParaRPr lang="en-GB" sz="850" b="1" u="sng" dirty="0"/>
                    </a:p>
                  </a:txBody>
                  <a:tcPr/>
                </a:tc>
                <a:extLst>
                  <a:ext uri="{0D108BD9-81ED-4DB2-BD59-A6C34878D82A}">
                    <a16:rowId xmlns:a16="http://schemas.microsoft.com/office/drawing/2014/main" val="2911155134"/>
                  </a:ext>
                </a:extLst>
              </a:tr>
              <a:tr h="331929">
                <a:tc gridSpan="2">
                  <a:txBody>
                    <a:bodyPr/>
                    <a:lstStyle/>
                    <a:p>
                      <a:r>
                        <a:rPr lang="en-GB" sz="900" b="1" u="sng" dirty="0"/>
                        <a:t>Language Features:</a:t>
                      </a:r>
                    </a:p>
                    <a:p>
                      <a:pPr marL="171450" indent="-171450">
                        <a:buFont typeface="Arial" panose="020B0604020202020204" pitchFamily="34" charset="0"/>
                        <a:buChar char="•"/>
                      </a:pPr>
                      <a:r>
                        <a:rPr lang="en-GB" sz="900" b="1" u="none" baseline="0" dirty="0"/>
                        <a:t> The language of time </a:t>
                      </a:r>
                      <a:r>
                        <a:rPr lang="en-GB" sz="900" b="0" u="none" baseline="0" dirty="0"/>
                        <a:t>is a recurring theme in the poem. The different stages of time might reflect the natural process of grief that eases as time passes.</a:t>
                      </a:r>
                    </a:p>
                    <a:p>
                      <a:pPr marL="171450" indent="-171450">
                        <a:buFont typeface="Arial" panose="020B0604020202020204" pitchFamily="34" charset="0"/>
                        <a:buChar char="•"/>
                      </a:pPr>
                      <a:r>
                        <a:rPr lang="en-GB" sz="900" b="1" u="none" baseline="0" dirty="0"/>
                        <a:t>Contradictory images </a:t>
                      </a:r>
                      <a:r>
                        <a:rPr lang="en-GB" sz="900" b="0" u="none" baseline="0" dirty="0"/>
                        <a:t>(</a:t>
                      </a:r>
                      <a:r>
                        <a:rPr lang="en-GB" sz="900" b="1" u="none" baseline="0" dirty="0"/>
                        <a:t>juxtaposition and </a:t>
                      </a:r>
                      <a:r>
                        <a:rPr lang="en-GB" sz="900" b="1" u="none" baseline="0" dirty="0" err="1"/>
                        <a:t>oxymorons</a:t>
                      </a:r>
                      <a:r>
                        <a:rPr lang="en-GB" sz="900" b="0" u="none" baseline="0" dirty="0"/>
                        <a:t>) abound in the text, such as “harrowing Grace.” The contrasts show the pain of loss versus hope for the future expressed in the final line.</a:t>
                      </a:r>
                    </a:p>
                    <a:p>
                      <a:pPr marL="171450" indent="-171450">
                        <a:buFont typeface="Arial" panose="020B0604020202020204" pitchFamily="34" charset="0"/>
                        <a:buChar char="•"/>
                      </a:pPr>
                      <a:r>
                        <a:rPr lang="en-GB" sz="900" b="1" u="none" baseline="0" dirty="0"/>
                        <a:t>Imagery of light and dark  </a:t>
                      </a:r>
                      <a:r>
                        <a:rPr lang="en-GB" sz="900" b="0" u="none" baseline="0" dirty="0"/>
                        <a:t>conveys the sadness and despair against optimism and joy.</a:t>
                      </a:r>
                    </a:p>
                  </a:txBody>
                  <a:tcPr>
                    <a:solidFill>
                      <a:schemeClr val="accent5">
                        <a:lumMod val="40000"/>
                        <a:lumOff val="60000"/>
                      </a:schemeClr>
                    </a:solidFill>
                  </a:tcPr>
                </a:tc>
                <a:tc hMerge="1">
                  <a:txBody>
                    <a:bodyPr/>
                    <a:lstStyle/>
                    <a:p>
                      <a:endParaRPr lang="en-GB"/>
                    </a:p>
                  </a:txBody>
                  <a:tcPr/>
                </a:tc>
                <a:tc gridSpan="2">
                  <a:txBody>
                    <a:bodyPr/>
                    <a:lstStyle/>
                    <a:p>
                      <a:r>
                        <a:rPr lang="en-GB" sz="900" b="1" u="sng" dirty="0"/>
                        <a:t>Language Features:</a:t>
                      </a:r>
                    </a:p>
                    <a:p>
                      <a:pPr marL="171450" indent="-171450">
                        <a:buFont typeface="Arial" panose="020B0604020202020204" pitchFamily="34" charset="0"/>
                        <a:buChar char="•"/>
                      </a:pPr>
                      <a:r>
                        <a:rPr lang="en-GB" sz="850" b="1" u="none" dirty="0"/>
                        <a:t>Idealised imagery </a:t>
                      </a:r>
                      <a:r>
                        <a:rPr lang="en-GB" sz="850" b="0" u="none" dirty="0"/>
                        <a:t>is used  to present her traditional feelings for her husband through the </a:t>
                      </a:r>
                      <a:r>
                        <a:rPr lang="en-GB" sz="850" b="1" u="none" dirty="0"/>
                        <a:t>metaphor</a:t>
                      </a:r>
                      <a:r>
                        <a:rPr lang="en-GB" sz="850" b="0" u="none" dirty="0"/>
                        <a:t> of the knight. There is a sense of </a:t>
                      </a:r>
                      <a:r>
                        <a:rPr lang="en-GB" sz="850" b="1" u="none" dirty="0"/>
                        <a:t>humorous exaggeration </a:t>
                      </a:r>
                      <a:r>
                        <a:rPr lang="en-GB" sz="850" b="0" u="none" dirty="0"/>
                        <a:t>about her words.</a:t>
                      </a:r>
                    </a:p>
                    <a:p>
                      <a:pPr marL="171450" indent="-171450">
                        <a:buFont typeface="Arial" panose="020B0604020202020204" pitchFamily="34" charset="0"/>
                        <a:buChar char="•"/>
                      </a:pPr>
                      <a:r>
                        <a:rPr lang="en-GB" sz="850" b="1" u="none" dirty="0"/>
                        <a:t>Everyday images </a:t>
                      </a:r>
                      <a:r>
                        <a:rPr lang="en-GB" sz="850" b="0" u="none" dirty="0"/>
                        <a:t>and ordinary language is used throughout to show that despite their love being “short of the Divine,” it’s still precious and comforting to her in the presence of danger. </a:t>
                      </a:r>
                    </a:p>
                    <a:p>
                      <a:pPr marL="171450" indent="-171450">
                        <a:buFont typeface="Arial" panose="020B0604020202020204" pitchFamily="34" charset="0"/>
                        <a:buChar char="•"/>
                      </a:pPr>
                      <a:r>
                        <a:rPr lang="en-GB" sz="850" b="1" u="none" dirty="0"/>
                        <a:t>Negative imagery </a:t>
                      </a:r>
                      <a:r>
                        <a:rPr lang="en-GB" sz="850" b="0" u="none" dirty="0"/>
                        <a:t>is used specifically in the second stanza to highlight the worthlessness of her earlier relationships in contrast to the meaningfulness of her present one.</a:t>
                      </a:r>
                      <a:endParaRPr lang="en-GB" sz="850" b="1" u="none" dirty="0"/>
                    </a:p>
                  </a:txBody>
                  <a:tcPr>
                    <a:solidFill>
                      <a:schemeClr val="accent5">
                        <a:lumMod val="40000"/>
                        <a:lumOff val="60000"/>
                      </a:schemeClr>
                    </a:solidFill>
                  </a:tcPr>
                </a:tc>
                <a:tc hMerge="1">
                  <a:txBody>
                    <a:bodyPr/>
                    <a:lstStyle/>
                    <a:p>
                      <a:endParaRPr lang="en-GB"/>
                    </a:p>
                  </a:txBody>
                  <a:tcPr/>
                </a:tc>
                <a:extLst>
                  <a:ext uri="{0D108BD9-81ED-4DB2-BD59-A6C34878D82A}">
                    <a16:rowId xmlns:a16="http://schemas.microsoft.com/office/drawing/2014/main" val="2396377848"/>
                  </a:ext>
                </a:extLst>
              </a:tr>
              <a:tr h="458601">
                <a:tc>
                  <a:txBody>
                    <a:bodyPr/>
                    <a:lstStyle/>
                    <a:p>
                      <a:r>
                        <a:rPr lang="en-GB" sz="900" b="1" u="sng" dirty="0"/>
                        <a:t>Key Themes:</a:t>
                      </a:r>
                    </a:p>
                    <a:p>
                      <a:pPr marL="171450" indent="-171450">
                        <a:buFont typeface="Wingdings" panose="05000000000000000000" pitchFamily="2" charset="2"/>
                        <a:buChar char="q"/>
                      </a:pPr>
                      <a:r>
                        <a:rPr lang="en-GB" sz="900" b="1" u="none" dirty="0"/>
                        <a:t>Death and loss / pain and</a:t>
                      </a:r>
                      <a:r>
                        <a:rPr lang="en-GB" sz="900" b="1" u="none" baseline="0" dirty="0"/>
                        <a:t> suffering</a:t>
                      </a:r>
                      <a:endParaRPr lang="en-GB" sz="900" b="1" u="none" dirty="0"/>
                    </a:p>
                    <a:p>
                      <a:pPr marL="171450" indent="-171450">
                        <a:buFont typeface="Wingdings" panose="05000000000000000000" pitchFamily="2" charset="2"/>
                        <a:buChar char="q"/>
                      </a:pPr>
                      <a:r>
                        <a:rPr lang="en-GB" sz="900" b="1" u="none" dirty="0"/>
                        <a:t>Passage</a:t>
                      </a:r>
                      <a:r>
                        <a:rPr lang="en-GB" sz="900" b="1" u="none" baseline="0" dirty="0"/>
                        <a:t> of time</a:t>
                      </a:r>
                      <a:r>
                        <a:rPr lang="en-GB" sz="900" b="1" u="none" dirty="0"/>
                        <a:t> </a:t>
                      </a:r>
                    </a:p>
                    <a:p>
                      <a:pPr marL="171450" indent="-171450">
                        <a:buFont typeface="Wingdings" panose="05000000000000000000" pitchFamily="2" charset="2"/>
                        <a:buChar char="q"/>
                      </a:pPr>
                      <a:r>
                        <a:rPr lang="en-GB" sz="900" b="1" u="none" dirty="0"/>
                        <a:t>Nature</a:t>
                      </a:r>
                      <a:r>
                        <a:rPr lang="en-GB" sz="900" b="1" u="none" baseline="0" dirty="0"/>
                        <a:t> and change</a:t>
                      </a:r>
                      <a:r>
                        <a:rPr lang="en-GB" sz="900" b="1" u="none" dirty="0"/>
                        <a:t> </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indent="-171450">
                        <a:buFont typeface="Wingdings" panose="05000000000000000000" pitchFamily="2" charset="2"/>
                        <a:buChar char="q"/>
                      </a:pPr>
                      <a:r>
                        <a:rPr lang="en-GB" sz="900" b="0" u="none" dirty="0"/>
                        <a:t>The Soldier, A Wife in London</a:t>
                      </a:r>
                    </a:p>
                    <a:p>
                      <a:pPr marL="171450" indent="-171450">
                        <a:buFont typeface="Wingdings" panose="05000000000000000000" pitchFamily="2" charset="2"/>
                        <a:buChar char="q"/>
                      </a:pPr>
                      <a:r>
                        <a:rPr lang="en-GB" sz="900" b="0" u="none" dirty="0"/>
                        <a:t>Afternoons</a:t>
                      </a:r>
                    </a:p>
                    <a:p>
                      <a:pPr marL="171450" indent="-171450">
                        <a:buFont typeface="Wingdings" panose="05000000000000000000" pitchFamily="2" charset="2"/>
                        <a:buChar char="q"/>
                      </a:pPr>
                      <a:r>
                        <a:rPr lang="en-GB" sz="900" b="0" u="none" dirty="0"/>
                        <a:t>To Autumn </a:t>
                      </a:r>
                    </a:p>
                    <a:p>
                      <a:pPr marL="0" indent="0">
                        <a:buFont typeface="Wingdings" panose="05000000000000000000" pitchFamily="2" charset="2"/>
                        <a:buNone/>
                      </a:pPr>
                      <a:endParaRPr lang="en-GB" sz="900" b="0" u="none" dirty="0"/>
                    </a:p>
                  </a:txBody>
                  <a:tcPr>
                    <a:solidFill>
                      <a:schemeClr val="accent5">
                        <a:lumMod val="60000"/>
                        <a:lumOff val="40000"/>
                      </a:schemeClr>
                    </a:solidFill>
                  </a:tcPr>
                </a:tc>
                <a:tc>
                  <a:txBody>
                    <a:bodyPr/>
                    <a:lstStyle/>
                    <a:p>
                      <a:r>
                        <a:rPr lang="en-GB" sz="900" b="1" u="sng" dirty="0"/>
                        <a:t>Key Themes:</a:t>
                      </a:r>
                    </a:p>
                    <a:p>
                      <a:pPr marL="171450" indent="-171450">
                        <a:buFont typeface="Wingdings" panose="05000000000000000000" pitchFamily="2" charset="2"/>
                        <a:buChar char="q"/>
                      </a:pPr>
                      <a:r>
                        <a:rPr lang="en-GB" sz="900" b="1" u="none" dirty="0"/>
                        <a:t>Love and relationships</a:t>
                      </a:r>
                    </a:p>
                    <a:p>
                      <a:pPr marL="171450" indent="-171450">
                        <a:buFont typeface="Wingdings" panose="05000000000000000000" pitchFamily="2" charset="2"/>
                        <a:buChar char="q"/>
                      </a:pPr>
                      <a:r>
                        <a:rPr lang="en-GB" sz="900" b="1" u="none" dirty="0"/>
                        <a:t>Adoration of a person</a:t>
                      </a:r>
                    </a:p>
                    <a:p>
                      <a:pPr marL="171450" indent="-171450">
                        <a:buFont typeface="Wingdings" panose="05000000000000000000" pitchFamily="2" charset="2"/>
                        <a:buChar char="q"/>
                      </a:pPr>
                      <a:r>
                        <a:rPr lang="en-GB" sz="900" b="1" u="none" dirty="0"/>
                        <a:t>Sense of place and belonging with someone</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indent="-171450">
                        <a:buFont typeface="Wingdings" panose="05000000000000000000" pitchFamily="2" charset="2"/>
                        <a:buChar char="q"/>
                      </a:pPr>
                      <a:r>
                        <a:rPr lang="en-GB" sz="900" b="0" u="none" dirty="0"/>
                        <a:t>Valentine, She Walks in Beauty, Sonnet 43</a:t>
                      </a:r>
                    </a:p>
                    <a:p>
                      <a:pPr marL="171450" indent="-171450">
                        <a:buFont typeface="Wingdings" panose="05000000000000000000" pitchFamily="2" charset="2"/>
                        <a:buChar char="q"/>
                      </a:pPr>
                      <a:r>
                        <a:rPr lang="en-GB" sz="900" b="0" u="none" dirty="0"/>
                        <a:t>Afternoons </a:t>
                      </a:r>
                    </a:p>
                    <a:p>
                      <a:pPr marL="171450" indent="-171450">
                        <a:buFont typeface="Wingdings" panose="05000000000000000000" pitchFamily="2" charset="2"/>
                        <a:buChar char="q"/>
                      </a:pPr>
                      <a:r>
                        <a:rPr lang="en-GB" sz="900" b="0" u="none" dirty="0"/>
                        <a:t>The Manhunt </a:t>
                      </a:r>
                    </a:p>
                  </a:txBody>
                  <a:tcPr>
                    <a:solidFill>
                      <a:schemeClr val="accent5">
                        <a:lumMod val="60000"/>
                        <a:lumOff val="40000"/>
                      </a:schemeClr>
                    </a:solidFill>
                  </a:tcPr>
                </a:tc>
                <a:extLst>
                  <a:ext uri="{0D108BD9-81ED-4DB2-BD59-A6C34878D82A}">
                    <a16:rowId xmlns:a16="http://schemas.microsoft.com/office/drawing/2014/main" val="3592013475"/>
                  </a:ext>
                </a:extLst>
              </a:tr>
            </a:tbl>
          </a:graphicData>
        </a:graphic>
      </p:graphicFrame>
      <p:pic>
        <p:nvPicPr>
          <p:cNvPr id="1026" name="Picture 2" descr="Summer Sunset Ultra HD Desktop Background Wallpaper for 4K UHD TV ...">
            <a:hlinkClick r:id="rId3"/>
            <a:extLst>
              <a:ext uri="{FF2B5EF4-FFF2-40B4-BE49-F238E27FC236}">
                <a16:creationId xmlns:a16="http://schemas.microsoft.com/office/drawing/2014/main" id="{6C45D14E-5419-43A3-9BAA-C71B5AA22D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188640"/>
            <a:ext cx="1021109" cy="7658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E2ABE9B-389D-4BDA-9E04-931C6E5D42E8}"/>
              </a:ext>
            </a:extLst>
          </p:cNvPr>
          <p:cNvPicPr>
            <a:picLocks noChangeAspect="1"/>
          </p:cNvPicPr>
          <p:nvPr/>
        </p:nvPicPr>
        <p:blipFill>
          <a:blip r:embed="rId5"/>
          <a:stretch>
            <a:fillRect/>
          </a:stretch>
        </p:blipFill>
        <p:spPr>
          <a:xfrm>
            <a:off x="7668344" y="127787"/>
            <a:ext cx="1331640" cy="887538"/>
          </a:xfrm>
          <a:prstGeom prst="rect">
            <a:avLst/>
          </a:prstGeom>
        </p:spPr>
      </p:pic>
      <p:sp>
        <p:nvSpPr>
          <p:cNvPr id="6" name="TextBox 5">
            <a:extLst>
              <a:ext uri="{FF2B5EF4-FFF2-40B4-BE49-F238E27FC236}">
                <a16:creationId xmlns:a16="http://schemas.microsoft.com/office/drawing/2014/main" id="{760A1DD9-5E94-4086-BB5D-AFD9A9882D76}"/>
              </a:ext>
            </a:extLst>
          </p:cNvPr>
          <p:cNvSpPr txBox="1"/>
          <p:nvPr/>
        </p:nvSpPr>
        <p:spPr>
          <a:xfrm>
            <a:off x="8820472" y="6396335"/>
            <a:ext cx="323528" cy="461665"/>
          </a:xfrm>
          <a:prstGeom prst="rect">
            <a:avLst/>
          </a:prstGeom>
          <a:noFill/>
        </p:spPr>
        <p:txBody>
          <a:bodyPr wrap="square" rtlCol="0">
            <a:spAutoFit/>
          </a:bodyPr>
          <a:lstStyle/>
          <a:p>
            <a:r>
              <a:rPr lang="en-GB" sz="2400" dirty="0"/>
              <a:t>5</a:t>
            </a:r>
          </a:p>
        </p:txBody>
      </p:sp>
    </p:spTree>
    <p:extLst>
      <p:ext uri="{BB962C8B-B14F-4D97-AF65-F5344CB8AC3E}">
        <p14:creationId xmlns:p14="http://schemas.microsoft.com/office/powerpoint/2010/main" val="711939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6200000">
            <a:off x="-2312182" y="3148895"/>
            <a:ext cx="5024475" cy="400110"/>
          </a:xfrm>
          <a:prstGeom prst="rect">
            <a:avLst/>
          </a:prstGeom>
          <a:noFill/>
        </p:spPr>
        <p:txBody>
          <a:bodyPr wrap="square" lIns="91440" tIns="45720" rIns="91440" bIns="45720">
            <a:spAutoFit/>
          </a:bodyPr>
          <a:lstStyle/>
          <a:p>
            <a:pPr algn="ct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English</a:t>
            </a:r>
            <a:r>
              <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Literature Paper 1: Poetry Anthology</a:t>
            </a:r>
            <a:endPar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0" name="Table 20">
            <a:extLst>
              <a:ext uri="{FF2B5EF4-FFF2-40B4-BE49-F238E27FC236}">
                <a16:creationId xmlns:a16="http://schemas.microsoft.com/office/drawing/2014/main" id="{156212D5-0357-4593-BD7F-84BE8978BCD7}"/>
              </a:ext>
            </a:extLst>
          </p:cNvPr>
          <p:cNvGraphicFramePr>
            <a:graphicFrameLocks noGrp="1"/>
          </p:cNvGraphicFramePr>
          <p:nvPr>
            <p:extLst>
              <p:ext uri="{D42A27DB-BD31-4B8C-83A1-F6EECF244321}">
                <p14:modId xmlns:p14="http://schemas.microsoft.com/office/powerpoint/2010/main" val="3889943095"/>
              </p:ext>
            </p:extLst>
          </p:nvPr>
        </p:nvGraphicFramePr>
        <p:xfrm>
          <a:off x="383762" y="38130"/>
          <a:ext cx="8743892" cy="6781740"/>
        </p:xfrm>
        <a:graphic>
          <a:graphicData uri="http://schemas.openxmlformats.org/drawingml/2006/table">
            <a:tbl>
              <a:tblPr firstRow="1" bandRow="1">
                <a:tableStyleId>{5C22544A-7EE6-4342-B048-85BDC9FD1C3A}</a:tableStyleId>
              </a:tblPr>
              <a:tblGrid>
                <a:gridCol w="2185973">
                  <a:extLst>
                    <a:ext uri="{9D8B030D-6E8A-4147-A177-3AD203B41FA5}">
                      <a16:colId xmlns:a16="http://schemas.microsoft.com/office/drawing/2014/main" val="3993502878"/>
                    </a:ext>
                  </a:extLst>
                </a:gridCol>
                <a:gridCol w="2185973">
                  <a:extLst>
                    <a:ext uri="{9D8B030D-6E8A-4147-A177-3AD203B41FA5}">
                      <a16:colId xmlns:a16="http://schemas.microsoft.com/office/drawing/2014/main" val="3137353353"/>
                    </a:ext>
                  </a:extLst>
                </a:gridCol>
                <a:gridCol w="2185973">
                  <a:extLst>
                    <a:ext uri="{9D8B030D-6E8A-4147-A177-3AD203B41FA5}">
                      <a16:colId xmlns:a16="http://schemas.microsoft.com/office/drawing/2014/main" val="4216362174"/>
                    </a:ext>
                  </a:extLst>
                </a:gridCol>
                <a:gridCol w="2185973">
                  <a:extLst>
                    <a:ext uri="{9D8B030D-6E8A-4147-A177-3AD203B41FA5}">
                      <a16:colId xmlns:a16="http://schemas.microsoft.com/office/drawing/2014/main" val="1875610040"/>
                    </a:ext>
                  </a:extLst>
                </a:gridCol>
              </a:tblGrid>
              <a:tr h="893901">
                <a:tc gridSpan="2">
                  <a:txBody>
                    <a:bodyPr/>
                    <a:lstStyle/>
                    <a:p>
                      <a:pPr marL="0" indent="0" algn="l">
                        <a:buNone/>
                      </a:pPr>
                      <a:r>
                        <a:rPr lang="en-GB" sz="900" baseline="0" dirty="0"/>
                        <a:t>9. Valentine by Carol Ann Duffy</a:t>
                      </a:r>
                      <a:br>
                        <a:rPr lang="en-GB" sz="900" dirty="0"/>
                      </a:br>
                      <a:r>
                        <a:rPr lang="en-GB" sz="900" i="1" dirty="0"/>
                        <a:t>The one where</a:t>
                      </a:r>
                      <a:r>
                        <a:rPr lang="en-GB" sz="900" i="1" baseline="0" dirty="0"/>
                        <a:t> she gives him an onion! Honestly.</a:t>
                      </a:r>
                    </a:p>
                    <a:p>
                      <a:pPr marL="171450" indent="-171450" algn="l">
                        <a:buFont typeface="Wingdings" panose="05000000000000000000" pitchFamily="2" charset="2"/>
                        <a:buChar char="q"/>
                      </a:pPr>
                      <a:r>
                        <a:rPr lang="en-GB" sz="900" b="1" i="1" dirty="0"/>
                        <a:t>“It is a moon wrapped in brown paper”</a:t>
                      </a:r>
                    </a:p>
                    <a:p>
                      <a:pPr marL="171450" indent="-171450" algn="l">
                        <a:buFont typeface="Wingdings" panose="05000000000000000000" pitchFamily="2" charset="2"/>
                        <a:buChar char="q"/>
                      </a:pPr>
                      <a:r>
                        <a:rPr lang="en-GB" sz="900" b="1" i="1" dirty="0"/>
                        <a:t>“It will blind you with tears”</a:t>
                      </a:r>
                    </a:p>
                    <a:p>
                      <a:pPr marL="171450" indent="-171450" algn="l">
                        <a:buFont typeface="Wingdings" panose="05000000000000000000" pitchFamily="2" charset="2"/>
                        <a:buChar char="q"/>
                      </a:pPr>
                      <a:r>
                        <a:rPr lang="en-GB" sz="900" b="1" i="1" dirty="0"/>
                        <a:t>“Its fierce kiss will stay on your lips”</a:t>
                      </a:r>
                    </a:p>
                    <a:p>
                      <a:pPr marL="171450" indent="-171450" algn="l">
                        <a:buFont typeface="Wingdings" panose="05000000000000000000" pitchFamily="2" charset="2"/>
                        <a:buChar char="q"/>
                      </a:pPr>
                      <a:r>
                        <a:rPr lang="en-GB" sz="900" b="1" i="1" dirty="0"/>
                        <a:t>“cling to your fingers, / Cling to your knife.”</a:t>
                      </a:r>
                      <a:endParaRPr lang="en-GB" sz="900" b="1" dirty="0"/>
                    </a:p>
                  </a:txBody>
                  <a:tcPr>
                    <a:solidFill>
                      <a:schemeClr val="accent5">
                        <a:lumMod val="50000"/>
                      </a:schemeClr>
                    </a:solidFill>
                  </a:tcPr>
                </a:tc>
                <a:tc hMerge="1">
                  <a:txBody>
                    <a:bodyPr/>
                    <a:lstStyle/>
                    <a:p>
                      <a:endParaRPr lang="en-GB"/>
                    </a:p>
                  </a:txBody>
                  <a:tcPr/>
                </a:tc>
                <a:tc gridSpan="2">
                  <a:txBody>
                    <a:bodyPr/>
                    <a:lstStyle/>
                    <a:p>
                      <a:r>
                        <a:rPr lang="en-GB" sz="900" baseline="0" dirty="0"/>
                        <a:t>10. A Wife in London by Thomas Hardy</a:t>
                      </a:r>
                      <a:endParaRPr lang="en-GB" sz="900" dirty="0"/>
                    </a:p>
                    <a:p>
                      <a:r>
                        <a:rPr lang="en-GB" sz="900" i="1" dirty="0"/>
                        <a:t>The one with the tragic telegram and the ironic letter.</a:t>
                      </a:r>
                    </a:p>
                    <a:p>
                      <a:pPr marL="171450" indent="-171450">
                        <a:buFont typeface="Wingdings" panose="05000000000000000000" pitchFamily="2" charset="2"/>
                        <a:buChar char="q"/>
                      </a:pPr>
                      <a:r>
                        <a:rPr lang="en-GB" sz="900" i="1" dirty="0"/>
                        <a:t>“She sits in tawny vapour”</a:t>
                      </a:r>
                    </a:p>
                    <a:p>
                      <a:pPr marL="171450" indent="-171450">
                        <a:buFont typeface="Wingdings" panose="05000000000000000000" pitchFamily="2" charset="2"/>
                        <a:buChar char="q"/>
                      </a:pPr>
                      <a:r>
                        <a:rPr lang="en-GB" sz="900" i="1" dirty="0"/>
                        <a:t>“The street lamp glimmers cold”</a:t>
                      </a:r>
                    </a:p>
                    <a:p>
                      <a:pPr marL="171450" indent="-171450">
                        <a:buFont typeface="Wingdings" panose="05000000000000000000" pitchFamily="2" charset="2"/>
                        <a:buChar char="q"/>
                      </a:pPr>
                      <a:r>
                        <a:rPr lang="en-GB" sz="900" i="1" dirty="0"/>
                        <a:t>“He –has fallen  - in the far South Land…”</a:t>
                      </a:r>
                    </a:p>
                    <a:p>
                      <a:pPr marL="171450" indent="-171450">
                        <a:buFont typeface="Wingdings" panose="05000000000000000000" pitchFamily="2" charset="2"/>
                        <a:buChar char="q"/>
                      </a:pPr>
                      <a:r>
                        <a:rPr lang="en-GB" sz="900" i="1" dirty="0"/>
                        <a:t>“His hand, whom the worm now knows”</a:t>
                      </a:r>
                    </a:p>
                  </a:txBody>
                  <a:tcPr>
                    <a:solidFill>
                      <a:schemeClr val="accent5">
                        <a:lumMod val="50000"/>
                      </a:schemeClr>
                    </a:solidFill>
                  </a:tcPr>
                </a:tc>
                <a:tc hMerge="1">
                  <a:txBody>
                    <a:bodyPr/>
                    <a:lstStyle/>
                    <a:p>
                      <a:endParaRPr lang="en-GB"/>
                    </a:p>
                  </a:txBody>
                  <a:tcPr/>
                </a:tc>
                <a:extLst>
                  <a:ext uri="{0D108BD9-81ED-4DB2-BD59-A6C34878D82A}">
                    <a16:rowId xmlns:a16="http://schemas.microsoft.com/office/drawing/2014/main" val="2292940725"/>
                  </a:ext>
                </a:extLst>
              </a:tr>
              <a:tr h="1125652">
                <a:tc gridSpan="2">
                  <a:txBody>
                    <a:bodyPr/>
                    <a:lstStyle/>
                    <a:p>
                      <a:r>
                        <a:rPr lang="en-GB" sz="900" b="1" u="sng" dirty="0"/>
                        <a:t>Content:</a:t>
                      </a:r>
                      <a:r>
                        <a:rPr lang="en-GB" sz="900" b="0" u="none" dirty="0"/>
                        <a:t> The persona in the poem gives their lover an </a:t>
                      </a:r>
                      <a:r>
                        <a:rPr lang="en-GB" sz="900" b="1" u="none" dirty="0"/>
                        <a:t>unconventional</a:t>
                      </a:r>
                      <a:r>
                        <a:rPr lang="en-GB" sz="900" b="0" u="none" dirty="0"/>
                        <a:t> Valentine’s Day gift of an onion, rejecting the </a:t>
                      </a:r>
                      <a:r>
                        <a:rPr lang="en-GB" sz="900" b="1" u="none" dirty="0"/>
                        <a:t>clichés</a:t>
                      </a:r>
                      <a:r>
                        <a:rPr lang="en-GB" sz="900" b="0" u="none" dirty="0"/>
                        <a:t> normally associated with the day such as red roses. They explore why the onion is a more suitable and realistic expression of their love: it is </a:t>
                      </a:r>
                      <a:r>
                        <a:rPr lang="en-GB" sz="900" b="0" u="none" dirty="0" err="1"/>
                        <a:t>amoon</a:t>
                      </a:r>
                      <a:r>
                        <a:rPr lang="en-GB" sz="900" b="0" u="none" dirty="0"/>
                        <a:t>, it is promises light and hope, it can make you cry, it is powerful and intense and its scent can linger on you indefinitely. Ultimately, it highlights the negative as well as the positive effects of a deep and loving relationship. The forceful presentation of this gift, and the final word choice, also suggests this is a relationship which is cruel, domineering and menacing. </a:t>
                      </a:r>
                      <a:endParaRPr lang="en-GB" sz="850" b="1" u="none" dirty="0"/>
                    </a:p>
                  </a:txBody>
                  <a:tcPr>
                    <a:solidFill>
                      <a:schemeClr val="accent5">
                        <a:lumMod val="20000"/>
                        <a:lumOff val="80000"/>
                      </a:schemeClr>
                    </a:solidFill>
                  </a:tcPr>
                </a:tc>
                <a:tc hMerge="1">
                  <a:txBody>
                    <a:bodyPr/>
                    <a:lstStyle/>
                    <a:p>
                      <a:endParaRPr lang="en-GB"/>
                    </a:p>
                  </a:txBody>
                  <a:tcPr/>
                </a:tc>
                <a:tc gridSpan="2">
                  <a:txBody>
                    <a:bodyPr/>
                    <a:lstStyle/>
                    <a:p>
                      <a:r>
                        <a:rPr lang="en-GB" sz="900" b="1" u="sng" dirty="0"/>
                        <a:t>Content:</a:t>
                      </a:r>
                      <a:r>
                        <a:rPr lang="en-GB" sz="900" b="1" u="none" dirty="0"/>
                        <a:t> </a:t>
                      </a:r>
                      <a:r>
                        <a:rPr lang="en-GB" sz="900" b="0" u="none" dirty="0"/>
                        <a:t>The poem opens with a description of a wife sitting at home alone in London, against the backdrop of fog and misery which enfolds her. A sharp knock at the door brings her to her senses, and a messenger delivers a telegram with the tragic news that her husband, who is at war in a distant country, has been killed. The poem moves to the following day. Here a letter is delivered to her from her husband who wrote it before he died. He talks with enthusiasm of his hopes for coming home and their future together. The joy and optimism with which he speaks serves to emphasise the terrible waste of his life and the wife’s desolation and sadness.</a:t>
                      </a:r>
                      <a:endParaRPr lang="en-GB" sz="900" dirty="0"/>
                    </a:p>
                  </a:txBody>
                  <a:tcPr>
                    <a:solidFill>
                      <a:schemeClr val="accent5">
                        <a:lumMod val="20000"/>
                        <a:lumOff val="80000"/>
                      </a:schemeClr>
                    </a:solidFill>
                  </a:tcPr>
                </a:tc>
                <a:tc hMerge="1">
                  <a:txBody>
                    <a:bodyPr/>
                    <a:lstStyle/>
                    <a:p>
                      <a:endParaRPr lang="en-GB"/>
                    </a:p>
                  </a:txBody>
                  <a:tcPr/>
                </a:tc>
                <a:extLst>
                  <a:ext uri="{0D108BD9-81ED-4DB2-BD59-A6C34878D82A}">
                    <a16:rowId xmlns:a16="http://schemas.microsoft.com/office/drawing/2014/main" val="4031484173"/>
                  </a:ext>
                </a:extLst>
              </a:tr>
              <a:tr h="1109926">
                <a:tc gridSpan="2">
                  <a:txBody>
                    <a:bodyPr/>
                    <a:lstStyle/>
                    <a:p>
                      <a:r>
                        <a:rPr lang="en-GB" sz="900" b="1" u="sng" dirty="0"/>
                        <a:t>Context:</a:t>
                      </a:r>
                      <a:r>
                        <a:rPr lang="en-GB" sz="900" b="0" u="none" dirty="0"/>
                        <a:t> Duffy wrote the poem in response to a challenge from a radio presenter who asked her to write an</a:t>
                      </a:r>
                      <a:r>
                        <a:rPr lang="en-GB" sz="900" b="1" u="none" dirty="0"/>
                        <a:t> original </a:t>
                      </a:r>
                      <a:r>
                        <a:rPr lang="en-GB" sz="900" b="0" u="none" dirty="0"/>
                        <a:t>poem for Valentine’s Day. The poem challenges the </a:t>
                      </a:r>
                      <a:r>
                        <a:rPr lang="en-GB" sz="900" b="1" u="none" dirty="0"/>
                        <a:t>stereotypical</a:t>
                      </a:r>
                      <a:r>
                        <a:rPr lang="en-GB" sz="900" b="0" u="none" dirty="0"/>
                        <a:t> view of a Valentine’s gift when the speaker presents their lover with the </a:t>
                      </a:r>
                      <a:r>
                        <a:rPr lang="en-GB" sz="900" b="1" u="none" dirty="0"/>
                        <a:t>metaphorical</a:t>
                      </a:r>
                      <a:r>
                        <a:rPr lang="en-GB" sz="900" b="0" u="none" dirty="0"/>
                        <a:t> onion. This is called a </a:t>
                      </a:r>
                      <a:r>
                        <a:rPr lang="en-GB" sz="900" b="1" u="none" dirty="0"/>
                        <a:t>conceit</a:t>
                      </a:r>
                      <a:r>
                        <a:rPr lang="en-GB" sz="900" b="0" u="none" dirty="0"/>
                        <a:t> and is reminiscent of metaphysical poets like John Donne, who used unusual or ordinary objects to explore ideas about love. Duffy’s own love life was fairly unconventional. At a young age,</a:t>
                      </a:r>
                      <a:r>
                        <a:rPr lang="en-GB" sz="900" b="0" u="none" baseline="0" dirty="0"/>
                        <a:t> </a:t>
                      </a:r>
                      <a:r>
                        <a:rPr lang="en-GB" sz="900" b="0" u="none" dirty="0"/>
                        <a:t>she embarked on a torrid love affair with the poet Adrian Henri many years her senior. Her poem clearly captures the deterioration of love over time and the challenges, complexities and disappointments lovers can face.</a:t>
                      </a:r>
                    </a:p>
                  </a:txBody>
                  <a:tcPr/>
                </a:tc>
                <a:tc hMerge="1">
                  <a:txBody>
                    <a:bodyPr/>
                    <a:lstStyle/>
                    <a:p>
                      <a:endParaRPr lang="en-GB"/>
                    </a:p>
                  </a:txBody>
                  <a:tcPr/>
                </a:tc>
                <a:tc gridSpan="2">
                  <a:txBody>
                    <a:bodyPr/>
                    <a:lstStyle/>
                    <a:p>
                      <a:r>
                        <a:rPr lang="en-GB" sz="900" b="1" u="sng" dirty="0"/>
                        <a:t>Context</a:t>
                      </a:r>
                      <a:r>
                        <a:rPr lang="en-GB" sz="900" b="1" dirty="0"/>
                        <a:t>: </a:t>
                      </a:r>
                      <a:r>
                        <a:rPr lang="en-GB" sz="900" b="0" dirty="0"/>
                        <a:t>In the poem,</a:t>
                      </a:r>
                      <a:r>
                        <a:rPr lang="en-GB" sz="900" b="0" baseline="0" dirty="0"/>
                        <a:t> </a:t>
                      </a:r>
                      <a:r>
                        <a:rPr lang="en-GB" sz="900" b="0" dirty="0"/>
                        <a:t>Hardy speaks as an</a:t>
                      </a:r>
                      <a:r>
                        <a:rPr lang="en-GB" sz="900" b="1" dirty="0"/>
                        <a:t> observer </a:t>
                      </a:r>
                      <a:r>
                        <a:rPr lang="en-GB" sz="900" b="0" dirty="0"/>
                        <a:t>and chooses to focus on those left behind at home at times of war. The war he is speaking about is </a:t>
                      </a:r>
                      <a:r>
                        <a:rPr lang="en-GB" sz="900" b="1" dirty="0"/>
                        <a:t>the Boer War </a:t>
                      </a:r>
                      <a:r>
                        <a:rPr lang="en-GB" sz="900" b="0" dirty="0"/>
                        <a:t>– a series of campaigns fought against the Boers (or Dutch) over territory in the </a:t>
                      </a:r>
                      <a:r>
                        <a:rPr lang="en-GB" sz="900" b="1" dirty="0"/>
                        <a:t>south of Africa</a:t>
                      </a:r>
                      <a:r>
                        <a:rPr lang="en-GB" sz="900" b="0" dirty="0"/>
                        <a:t>. The war was a </a:t>
                      </a:r>
                      <a:r>
                        <a:rPr lang="en-GB" sz="900" b="1" dirty="0"/>
                        <a:t>distant one </a:t>
                      </a:r>
                      <a:r>
                        <a:rPr lang="en-GB" sz="900" b="0" dirty="0"/>
                        <a:t>and one many thought was unnecessary and wasteful of life, as many men died needlessly of diseases like enteric fever. He uses the isolation of the wife to emphasise her helplessness in the face of her separation from her husband – she could be any one of any number of wives left behind – and employs the letter “page full” of hope to show the futility of war and how many died in their prime.</a:t>
                      </a:r>
                    </a:p>
                  </a:txBody>
                  <a:tcPr/>
                </a:tc>
                <a:tc hMerge="1">
                  <a:txBody>
                    <a:bodyPr/>
                    <a:lstStyle/>
                    <a:p>
                      <a:endParaRPr lang="en-GB"/>
                    </a:p>
                  </a:txBody>
                  <a:tcPr/>
                </a:tc>
                <a:extLst>
                  <a:ext uri="{0D108BD9-81ED-4DB2-BD59-A6C34878D82A}">
                    <a16:rowId xmlns:a16="http://schemas.microsoft.com/office/drawing/2014/main" val="4125734243"/>
                  </a:ext>
                </a:extLst>
              </a:tr>
              <a:tr h="1430241">
                <a:tc>
                  <a:txBody>
                    <a:bodyPr/>
                    <a:lstStyle/>
                    <a:p>
                      <a:r>
                        <a:rPr lang="en-GB" sz="900" b="1" u="sng" dirty="0"/>
                        <a:t>Form:</a:t>
                      </a:r>
                      <a:r>
                        <a:rPr lang="en-GB" sz="900" b="1" u="none" dirty="0"/>
                        <a:t> </a:t>
                      </a:r>
                      <a:r>
                        <a:rPr lang="en-GB" sz="900" b="0" u="none" dirty="0"/>
                        <a:t> Duffy’s poem is marked by it deliberate </a:t>
                      </a:r>
                      <a:r>
                        <a:rPr lang="en-GB" sz="900" b="1" u="none" dirty="0"/>
                        <a:t>rejection</a:t>
                      </a:r>
                      <a:r>
                        <a:rPr lang="en-GB" sz="900" b="0" u="none" dirty="0"/>
                        <a:t> of traditional love poetry forms such as the </a:t>
                      </a:r>
                      <a:r>
                        <a:rPr lang="en-GB" sz="900" b="1" u="none" dirty="0"/>
                        <a:t>sonnet. </a:t>
                      </a:r>
                      <a:r>
                        <a:rPr lang="en-GB" sz="900" b="0" u="none" dirty="0"/>
                        <a:t>It is written in </a:t>
                      </a:r>
                      <a:r>
                        <a:rPr lang="en-GB" sz="900" b="1" u="none" dirty="0"/>
                        <a:t>the first person</a:t>
                      </a:r>
                      <a:r>
                        <a:rPr lang="en-GB" sz="900" b="0" u="none" dirty="0"/>
                        <a:t>, in stanzas of </a:t>
                      </a:r>
                      <a:r>
                        <a:rPr lang="en-GB" sz="900" b="1" u="none" dirty="0"/>
                        <a:t>irregular length</a:t>
                      </a:r>
                      <a:r>
                        <a:rPr lang="en-GB" sz="900" b="0" u="none" dirty="0"/>
                        <a:t>, some of which are just one line. The poem </a:t>
                      </a:r>
                      <a:r>
                        <a:rPr lang="en-GB" sz="900" b="1" u="none" dirty="0"/>
                        <a:t>lacks rhyme </a:t>
                      </a:r>
                      <a:r>
                        <a:rPr lang="en-GB" sz="900" b="0" u="none" dirty="0"/>
                        <a:t>and </a:t>
                      </a:r>
                      <a:r>
                        <a:rPr lang="en-GB" sz="900" b="1" u="none" dirty="0"/>
                        <a:t>rhythm</a:t>
                      </a:r>
                      <a:r>
                        <a:rPr lang="en-GB" sz="900" b="0" u="none" dirty="0"/>
                        <a:t> and has a very disjointed feel to it. The </a:t>
                      </a:r>
                      <a:r>
                        <a:rPr lang="en-GB" sz="900" b="1" u="none" dirty="0"/>
                        <a:t>single word lines </a:t>
                      </a:r>
                      <a:r>
                        <a:rPr lang="en-GB" sz="900" b="0" u="none" dirty="0"/>
                        <a:t>make it seem forceful and aggressive in tone.</a:t>
                      </a:r>
                      <a:endParaRPr lang="en-GB" sz="850" dirty="0"/>
                    </a:p>
                  </a:txBody>
                  <a:tcPr/>
                </a:tc>
                <a:tc>
                  <a:txBody>
                    <a:bodyPr/>
                    <a:lstStyle/>
                    <a:p>
                      <a:r>
                        <a:rPr lang="en-GB" sz="900" b="1" u="sng" dirty="0"/>
                        <a:t>Structure:</a:t>
                      </a:r>
                      <a:r>
                        <a:rPr lang="en-GB" sz="900" b="1" u="none" dirty="0"/>
                        <a:t> </a:t>
                      </a:r>
                      <a:r>
                        <a:rPr lang="en-GB" sz="900" b="0" u="none" dirty="0"/>
                        <a:t> The poem is a</a:t>
                      </a:r>
                      <a:r>
                        <a:rPr lang="en-GB" sz="900" b="1" u="none" dirty="0"/>
                        <a:t> list </a:t>
                      </a:r>
                      <a:r>
                        <a:rPr lang="en-GB" sz="900" b="0" u="none" dirty="0"/>
                        <a:t>of the ways that the onion represents love. This is an </a:t>
                      </a:r>
                      <a:r>
                        <a:rPr lang="en-GB" sz="900" b="1" u="none" dirty="0"/>
                        <a:t>extended metaphor </a:t>
                      </a:r>
                      <a:r>
                        <a:rPr lang="en-GB" sz="900" b="0" u="none" dirty="0"/>
                        <a:t>that gradually reveals the deterioration of love over time from something hopeful to something threatening. The</a:t>
                      </a:r>
                      <a:r>
                        <a:rPr lang="en-GB" sz="900" b="1" u="none" dirty="0"/>
                        <a:t> tone </a:t>
                      </a:r>
                      <a:r>
                        <a:rPr lang="en-GB" sz="900" b="0" u="none" dirty="0"/>
                        <a:t>starts playful and optimistic, becoming forceful and hostile at the end. </a:t>
                      </a:r>
                      <a:r>
                        <a:rPr lang="en-GB" sz="900" b="1" u="none" dirty="0"/>
                        <a:t>Single word lines </a:t>
                      </a:r>
                      <a:r>
                        <a:rPr lang="en-GB" sz="900" b="0" u="none" dirty="0"/>
                        <a:t>such as “Lethal” emphasise this. </a:t>
                      </a:r>
                      <a:r>
                        <a:rPr lang="en-GB" sz="900" b="1" u="none" dirty="0"/>
                        <a:t>Repetition </a:t>
                      </a:r>
                      <a:r>
                        <a:rPr lang="en-GB" sz="900" b="0" u="none" dirty="0"/>
                        <a:t> throughout adds an element of coercion.</a:t>
                      </a:r>
                      <a:endParaRPr lang="en-GB" sz="850" dirty="0"/>
                    </a:p>
                  </a:txBody>
                  <a:tcPr/>
                </a:tc>
                <a:tc>
                  <a:txBody>
                    <a:bodyPr/>
                    <a:lstStyle/>
                    <a:p>
                      <a:r>
                        <a:rPr lang="en-GB" sz="900" b="1" u="sng" dirty="0"/>
                        <a:t>Form:</a:t>
                      </a:r>
                      <a:r>
                        <a:rPr lang="en-GB" sz="900" b="0" u="none" dirty="0"/>
                        <a:t> The</a:t>
                      </a:r>
                      <a:r>
                        <a:rPr lang="en-GB" sz="900" b="1" u="none" dirty="0"/>
                        <a:t> persona </a:t>
                      </a:r>
                      <a:r>
                        <a:rPr lang="en-GB" sz="900" b="0" u="none" dirty="0"/>
                        <a:t>in the poem is an observer who watches in a detached manner contributing to he helpless and melancholy tone. </a:t>
                      </a:r>
                      <a:r>
                        <a:rPr lang="en-GB" sz="900" b="1" u="none" dirty="0"/>
                        <a:t>The irregular rhythm </a:t>
                      </a:r>
                      <a:r>
                        <a:rPr lang="en-GB" sz="900" b="0" u="none" dirty="0"/>
                        <a:t>and dashes create pauses and reflect the disbelief of the wife at the news. There is an </a:t>
                      </a:r>
                      <a:r>
                        <a:rPr lang="en-GB" sz="900" b="1" u="none" dirty="0"/>
                        <a:t>asymmetrical rhyme scheme (ABBAB</a:t>
                      </a:r>
                      <a:r>
                        <a:rPr lang="en-GB" sz="900" b="0" u="none" dirty="0"/>
                        <a:t>) which is broken once in the half rhyme of “smartly” and “shortly” – reflecting the wife’s struggle to absorb the news.</a:t>
                      </a:r>
                      <a:endParaRPr lang="en-GB" sz="850" b="1" u="sng" dirty="0"/>
                    </a:p>
                  </a:txBody>
                  <a:tcPr/>
                </a:tc>
                <a:tc>
                  <a:txBody>
                    <a:bodyPr/>
                    <a:lstStyle/>
                    <a:p>
                      <a:r>
                        <a:rPr lang="en-GB" sz="900" b="1" u="sng" dirty="0"/>
                        <a:t>Structure:</a:t>
                      </a:r>
                      <a:r>
                        <a:rPr lang="en-GB" sz="900" b="0" u="none" dirty="0"/>
                        <a:t> Hardy </a:t>
                      </a:r>
                      <a:r>
                        <a:rPr lang="en-GB" sz="900" b="1" u="none" dirty="0"/>
                        <a:t>deliberately divides </a:t>
                      </a:r>
                      <a:r>
                        <a:rPr lang="en-GB" sz="900" b="0" u="none" dirty="0"/>
                        <a:t>the poem into two opposing halves </a:t>
                      </a:r>
                      <a:r>
                        <a:rPr lang="en-GB" sz="900" b="1" u="none" dirty="0"/>
                        <a:t>– The Tragedy and The Irony</a:t>
                      </a:r>
                      <a:r>
                        <a:rPr lang="en-GB" sz="900" b="0" u="none" dirty="0"/>
                        <a:t>. The </a:t>
                      </a:r>
                      <a:r>
                        <a:rPr lang="en-GB" sz="900" b="1" u="none" dirty="0"/>
                        <a:t>first 2 stanzas </a:t>
                      </a:r>
                      <a:r>
                        <a:rPr lang="en-GB" sz="900" b="0" u="none" dirty="0"/>
                        <a:t>accentuate the wife’s loneliness trapped in the web of London’s fog and build to climax of anticipation with the tragic news. The second 2 stanzas j</a:t>
                      </a:r>
                      <a:r>
                        <a:rPr lang="en-GB" sz="900" b="1" u="none" dirty="0"/>
                        <a:t>uxtapose </a:t>
                      </a:r>
                      <a:r>
                        <a:rPr lang="en-GB" sz="900" b="0" u="none" dirty="0"/>
                        <a:t>the news of the husband’s death with his joyful prose, fresh and firm. Hardy does this to show how war can crush hope and joy.</a:t>
                      </a:r>
                      <a:endParaRPr lang="en-GB" sz="850" b="1" u="sng" dirty="0"/>
                    </a:p>
                  </a:txBody>
                  <a:tcPr/>
                </a:tc>
                <a:extLst>
                  <a:ext uri="{0D108BD9-81ED-4DB2-BD59-A6C34878D82A}">
                    <a16:rowId xmlns:a16="http://schemas.microsoft.com/office/drawing/2014/main" val="2911155134"/>
                  </a:ext>
                </a:extLst>
              </a:tr>
              <a:tr h="1162071">
                <a:tc gridSpan="2">
                  <a:txBody>
                    <a:bodyPr/>
                    <a:lstStyle/>
                    <a:p>
                      <a:r>
                        <a:rPr lang="en-GB" sz="900" b="1" u="sng" dirty="0"/>
                        <a:t>Language Features:</a:t>
                      </a:r>
                    </a:p>
                    <a:p>
                      <a:pPr marL="171450" indent="-171450">
                        <a:buFont typeface="Arial" panose="020B0604020202020204" pitchFamily="34" charset="0"/>
                        <a:buChar char="•"/>
                      </a:pPr>
                      <a:r>
                        <a:rPr lang="en-GB" sz="900" b="0" u="none" baseline="0" dirty="0"/>
                        <a:t>The </a:t>
                      </a:r>
                      <a:r>
                        <a:rPr lang="en-GB" sz="900" b="1" u="none" baseline="0" dirty="0"/>
                        <a:t>extended metaphor </a:t>
                      </a:r>
                      <a:r>
                        <a:rPr lang="en-GB" sz="900" b="0" u="none" baseline="0" dirty="0"/>
                        <a:t>of the onion explore the layers of love from the first intimate days through to a more negative end.</a:t>
                      </a:r>
                    </a:p>
                    <a:p>
                      <a:pPr marL="171450" indent="-171450">
                        <a:buFont typeface="Arial" panose="020B0604020202020204" pitchFamily="34" charset="0"/>
                        <a:buChar char="•"/>
                      </a:pPr>
                      <a:r>
                        <a:rPr lang="en-GB" sz="900" b="1" u="none" baseline="0" dirty="0"/>
                        <a:t>Direct address </a:t>
                      </a:r>
                      <a:r>
                        <a:rPr lang="en-GB" sz="900" b="0" u="none" baseline="0" dirty="0"/>
                        <a:t>is used repeatedly in the poem. At times, this creates an honest personal tone, but through the use of </a:t>
                      </a:r>
                      <a:r>
                        <a:rPr lang="en-GB" sz="900" b="1" u="none" baseline="0" dirty="0"/>
                        <a:t>imperative verbs </a:t>
                      </a:r>
                      <a:r>
                        <a:rPr lang="en-GB" sz="900" b="0" u="none" baseline="0" dirty="0"/>
                        <a:t>is also commanding and forceful.</a:t>
                      </a:r>
                    </a:p>
                    <a:p>
                      <a:pPr marL="171450" indent="-171450">
                        <a:buFont typeface="Arial" panose="020B0604020202020204" pitchFamily="34" charset="0"/>
                        <a:buChar char="•"/>
                      </a:pPr>
                      <a:r>
                        <a:rPr lang="en-GB" sz="900" b="1" u="none" baseline="0" dirty="0"/>
                        <a:t>Negative/ threatening language</a:t>
                      </a:r>
                      <a:r>
                        <a:rPr lang="en-GB" sz="900" b="0" u="none" baseline="0" dirty="0"/>
                        <a:t>, which is unusual for a love poem, creates a dark undertone, hinting at the possessive and dangerous side to love.</a:t>
                      </a:r>
                      <a:endParaRPr lang="en-GB" sz="900" b="1" u="sng" dirty="0"/>
                    </a:p>
                  </a:txBody>
                  <a:tcPr>
                    <a:solidFill>
                      <a:schemeClr val="accent5">
                        <a:lumMod val="40000"/>
                        <a:lumOff val="60000"/>
                      </a:schemeClr>
                    </a:solidFill>
                  </a:tcPr>
                </a:tc>
                <a:tc hMerge="1">
                  <a:txBody>
                    <a:bodyPr/>
                    <a:lstStyle/>
                    <a:p>
                      <a:endParaRPr lang="en-GB"/>
                    </a:p>
                  </a:txBody>
                  <a:tcPr/>
                </a:tc>
                <a:tc gridSpan="2">
                  <a:txBody>
                    <a:bodyPr/>
                    <a:lstStyle/>
                    <a:p>
                      <a:r>
                        <a:rPr lang="en-GB" sz="900" b="1" u="sng" dirty="0"/>
                        <a:t>Language Features:</a:t>
                      </a:r>
                    </a:p>
                    <a:p>
                      <a:pPr marL="171450" indent="-171450">
                        <a:buFont typeface="Arial" panose="020B0604020202020204" pitchFamily="34" charset="0"/>
                        <a:buChar char="•"/>
                      </a:pPr>
                      <a:r>
                        <a:rPr lang="en-GB" sz="900" b="0" u="none" dirty="0"/>
                        <a:t>Hardy uses </a:t>
                      </a:r>
                      <a:r>
                        <a:rPr lang="en-GB" sz="900" b="1" u="none" dirty="0"/>
                        <a:t>visual imagery </a:t>
                      </a:r>
                      <a:r>
                        <a:rPr lang="en-GB" sz="900" b="0" u="none" dirty="0"/>
                        <a:t>and the </a:t>
                      </a:r>
                      <a:r>
                        <a:rPr lang="en-GB" sz="900" b="1" u="none" dirty="0"/>
                        <a:t>pathetic fallacy </a:t>
                      </a:r>
                      <a:r>
                        <a:rPr lang="en-GB" sz="900" b="0" u="none" dirty="0"/>
                        <a:t>of the fog to distil the wife’s isolation and grief. The fog encloses her and foreshadows the grip of death into which she will fall, and </a:t>
                      </a:r>
                      <a:r>
                        <a:rPr lang="en-GB" sz="900" b="1" u="none" dirty="0"/>
                        <a:t>imagery of light </a:t>
                      </a:r>
                      <a:r>
                        <a:rPr lang="en-GB" sz="900" b="0" u="none" dirty="0"/>
                        <a:t>offers no warmth, hope or consolation.</a:t>
                      </a:r>
                    </a:p>
                    <a:p>
                      <a:pPr marL="171450" indent="-171450">
                        <a:buFont typeface="Arial" panose="020B0604020202020204" pitchFamily="34" charset="0"/>
                        <a:buChar char="•"/>
                      </a:pPr>
                      <a:r>
                        <a:rPr lang="en-GB" sz="900" b="1" u="none" dirty="0"/>
                        <a:t>The contrast </a:t>
                      </a:r>
                      <a:r>
                        <a:rPr lang="en-GB" sz="900" b="0" u="none" dirty="0"/>
                        <a:t>of the </a:t>
                      </a:r>
                      <a:r>
                        <a:rPr lang="en-GB" sz="900" b="1" u="none" dirty="0"/>
                        <a:t>opening imagery </a:t>
                      </a:r>
                      <a:r>
                        <a:rPr lang="en-GB" sz="900" b="0" u="none" dirty="0"/>
                        <a:t>with the husband’s joyful language, punctuated by powerful </a:t>
                      </a:r>
                      <a:r>
                        <a:rPr lang="en-GB" sz="900" b="1" u="none" dirty="0"/>
                        <a:t>alliteration, </a:t>
                      </a:r>
                      <a:r>
                        <a:rPr lang="en-GB" sz="900" b="0" u="none" dirty="0"/>
                        <a:t>creates a deep sense of irony and loss.</a:t>
                      </a:r>
                    </a:p>
                    <a:p>
                      <a:pPr marL="171450" indent="-171450">
                        <a:buFont typeface="Arial" panose="020B0604020202020204" pitchFamily="34" charset="0"/>
                        <a:buChar char="•"/>
                      </a:pPr>
                      <a:r>
                        <a:rPr lang="en-GB" sz="900" b="1" u="none" dirty="0"/>
                        <a:t>The graphic imagery </a:t>
                      </a:r>
                      <a:r>
                        <a:rPr lang="en-GB" sz="900" b="0" u="none" dirty="0"/>
                        <a:t>of his “hand” once “fresh” and “firm” now intimately acquainted with the worm focuses on his physical decay and the horror of war.</a:t>
                      </a:r>
                    </a:p>
                  </a:txBody>
                  <a:tcPr>
                    <a:solidFill>
                      <a:schemeClr val="accent5">
                        <a:lumMod val="40000"/>
                        <a:lumOff val="60000"/>
                      </a:schemeClr>
                    </a:solidFill>
                  </a:tcPr>
                </a:tc>
                <a:tc hMerge="1">
                  <a:txBody>
                    <a:bodyPr/>
                    <a:lstStyle/>
                    <a:p>
                      <a:endParaRPr lang="en-GB"/>
                    </a:p>
                  </a:txBody>
                  <a:tcPr/>
                </a:tc>
                <a:extLst>
                  <a:ext uri="{0D108BD9-81ED-4DB2-BD59-A6C34878D82A}">
                    <a16:rowId xmlns:a16="http://schemas.microsoft.com/office/drawing/2014/main" val="2396377848"/>
                  </a:ext>
                </a:extLst>
              </a:tr>
              <a:tr h="700980">
                <a:tc>
                  <a:txBody>
                    <a:bodyPr/>
                    <a:lstStyle/>
                    <a:p>
                      <a:r>
                        <a:rPr lang="en-GB" sz="900" b="1" u="sng" dirty="0"/>
                        <a:t>Key Themes:</a:t>
                      </a:r>
                    </a:p>
                    <a:p>
                      <a:pPr marL="171450" indent="-171450">
                        <a:buFont typeface="Wingdings" panose="05000000000000000000" pitchFamily="2" charset="2"/>
                        <a:buChar char="q"/>
                      </a:pPr>
                      <a:r>
                        <a:rPr lang="en-GB" sz="900" b="1" u="none" dirty="0"/>
                        <a:t>Love and relationships </a:t>
                      </a:r>
                    </a:p>
                    <a:p>
                      <a:pPr marL="171450" indent="-171450">
                        <a:buFont typeface="Wingdings" panose="05000000000000000000" pitchFamily="2" charset="2"/>
                        <a:buChar char="q"/>
                      </a:pPr>
                      <a:r>
                        <a:rPr lang="en-GB" sz="900" b="1" u="none" dirty="0"/>
                        <a:t>Negative emotions</a:t>
                      </a:r>
                    </a:p>
                    <a:p>
                      <a:pPr marL="171450" indent="-171450">
                        <a:buFont typeface="Wingdings" panose="05000000000000000000" pitchFamily="2" charset="2"/>
                        <a:buChar char="q"/>
                      </a:pPr>
                      <a:r>
                        <a:rPr lang="en-GB" sz="900" b="1" u="none" dirty="0"/>
                        <a:t>Obsessive feelings</a:t>
                      </a:r>
                    </a:p>
                  </a:txBody>
                  <a:tcPr>
                    <a:solidFill>
                      <a:schemeClr val="accent5">
                        <a:lumMod val="60000"/>
                        <a:lumOff val="40000"/>
                      </a:schemeClr>
                    </a:solidFill>
                  </a:tcPr>
                </a:tc>
                <a:tc>
                  <a:txBody>
                    <a:bodyPr/>
                    <a:lstStyle/>
                    <a:p>
                      <a:pPr marL="0" indent="0">
                        <a:buFont typeface="Wingdings" panose="05000000000000000000" pitchFamily="2" charset="2"/>
                        <a:buNone/>
                      </a:pPr>
                      <a:r>
                        <a:rPr lang="en-GB" sz="900" b="1" u="sng" dirty="0"/>
                        <a:t>Good to compare with:</a:t>
                      </a:r>
                    </a:p>
                    <a:p>
                      <a:pPr marL="171450" indent="-171450">
                        <a:buFont typeface="Wingdings" panose="05000000000000000000" pitchFamily="2" charset="2"/>
                        <a:buChar char="q"/>
                      </a:pPr>
                      <a:r>
                        <a:rPr lang="en-GB" sz="900" b="0" u="none" dirty="0"/>
                        <a:t>Sonnet 43/ </a:t>
                      </a:r>
                      <a:r>
                        <a:rPr lang="en-GB" sz="900" b="0" u="none" dirty="0" err="1"/>
                        <a:t>Cozy</a:t>
                      </a:r>
                      <a:r>
                        <a:rPr lang="en-GB" sz="900" b="0" u="none" dirty="0"/>
                        <a:t> Apologia/ Afternoons</a:t>
                      </a:r>
                    </a:p>
                    <a:p>
                      <a:pPr marL="171450" indent="-171450">
                        <a:buFont typeface="Wingdings" panose="05000000000000000000" pitchFamily="2" charset="2"/>
                        <a:buChar char="q"/>
                      </a:pPr>
                      <a:r>
                        <a:rPr lang="en-GB" sz="900" b="0" u="none" dirty="0"/>
                        <a:t>London and Dulce</a:t>
                      </a:r>
                    </a:p>
                    <a:p>
                      <a:pPr marL="171450" indent="-171450">
                        <a:buFont typeface="Wingdings" panose="05000000000000000000" pitchFamily="2" charset="2"/>
                        <a:buChar char="q"/>
                      </a:pPr>
                      <a:r>
                        <a:rPr lang="en-GB" sz="900" b="0" u="none" dirty="0"/>
                        <a:t>She Walks in Beauty</a:t>
                      </a:r>
                    </a:p>
                  </a:txBody>
                  <a:tcPr>
                    <a:solidFill>
                      <a:schemeClr val="accent5">
                        <a:lumMod val="60000"/>
                        <a:lumOff val="40000"/>
                      </a:schemeClr>
                    </a:solidFill>
                  </a:tcPr>
                </a:tc>
                <a:tc>
                  <a:txBody>
                    <a:bodyPr/>
                    <a:lstStyle/>
                    <a:p>
                      <a:r>
                        <a:rPr lang="en-GB" sz="900" b="1" u="sng" dirty="0"/>
                        <a:t>Key Themes:</a:t>
                      </a:r>
                    </a:p>
                    <a:p>
                      <a:pPr marL="171450" indent="-171450">
                        <a:buFont typeface="Wingdings" panose="05000000000000000000" pitchFamily="2" charset="2"/>
                        <a:buChar char="q"/>
                      </a:pPr>
                      <a:r>
                        <a:rPr lang="en-GB" sz="900" b="1" u="none" dirty="0"/>
                        <a:t>Love and relationships</a:t>
                      </a:r>
                    </a:p>
                    <a:p>
                      <a:pPr marL="171450" indent="-171450">
                        <a:buFont typeface="Wingdings" panose="05000000000000000000" pitchFamily="2" charset="2"/>
                        <a:buChar char="q"/>
                      </a:pPr>
                      <a:r>
                        <a:rPr lang="en-GB" sz="900" b="1" u="none" dirty="0"/>
                        <a:t>Pain and suffering – Death and Loss</a:t>
                      </a:r>
                    </a:p>
                    <a:p>
                      <a:pPr marL="171450" indent="-171450">
                        <a:buFont typeface="Wingdings" panose="05000000000000000000" pitchFamily="2" charset="2"/>
                        <a:buChar char="q"/>
                      </a:pPr>
                      <a:r>
                        <a:rPr lang="en-GB" sz="900" b="1" u="none" dirty="0"/>
                        <a:t>The impact of war on the individual</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indent="-171450">
                        <a:buFont typeface="Wingdings" panose="05000000000000000000" pitchFamily="2" charset="2"/>
                        <a:buChar char="q"/>
                      </a:pPr>
                      <a:r>
                        <a:rPr lang="en-GB" sz="900" b="0" u="none" dirty="0"/>
                        <a:t>The Manhunt</a:t>
                      </a:r>
                    </a:p>
                    <a:p>
                      <a:pPr marL="171450" indent="-171450">
                        <a:buFont typeface="Wingdings" panose="05000000000000000000" pitchFamily="2" charset="2"/>
                        <a:buChar char="q"/>
                      </a:pPr>
                      <a:r>
                        <a:rPr lang="en-GB" sz="900" b="0" u="none" dirty="0"/>
                        <a:t>As Imperceptibly as Grief</a:t>
                      </a:r>
                    </a:p>
                    <a:p>
                      <a:pPr marL="171450" indent="-171450">
                        <a:buFont typeface="Wingdings" panose="05000000000000000000" pitchFamily="2" charset="2"/>
                        <a:buChar char="q"/>
                      </a:pPr>
                      <a:r>
                        <a:rPr lang="en-GB" sz="900" b="0" u="none" dirty="0"/>
                        <a:t>Dulce/ Mametz Wood</a:t>
                      </a:r>
                    </a:p>
                  </a:txBody>
                  <a:tcPr>
                    <a:solidFill>
                      <a:schemeClr val="accent5">
                        <a:lumMod val="60000"/>
                        <a:lumOff val="40000"/>
                      </a:schemeClr>
                    </a:solidFill>
                  </a:tcPr>
                </a:tc>
                <a:extLst>
                  <a:ext uri="{0D108BD9-81ED-4DB2-BD59-A6C34878D82A}">
                    <a16:rowId xmlns:a16="http://schemas.microsoft.com/office/drawing/2014/main" val="3592013475"/>
                  </a:ext>
                </a:extLst>
              </a:tr>
            </a:tbl>
          </a:graphicData>
        </a:graphic>
      </p:graphicFrame>
      <p:pic>
        <p:nvPicPr>
          <p:cNvPr id="8" name="Picture 7" descr="A group of people sitting in front of a window&#10;&#10;Description automatically generated">
            <a:extLst>
              <a:ext uri="{FF2B5EF4-FFF2-40B4-BE49-F238E27FC236}">
                <a16:creationId xmlns:a16="http://schemas.microsoft.com/office/drawing/2014/main" id="{DC44501B-DCEB-4D29-94F9-07B9179529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861" r="3" b="17687"/>
          <a:stretch/>
        </p:blipFill>
        <p:spPr>
          <a:xfrm>
            <a:off x="8100392" y="96264"/>
            <a:ext cx="877563" cy="740447"/>
          </a:xfrm>
          <a:prstGeom prst="rect">
            <a:avLst/>
          </a:prstGeom>
        </p:spPr>
      </p:pic>
      <p:pic>
        <p:nvPicPr>
          <p:cNvPr id="3" name="Picture 2">
            <a:extLst>
              <a:ext uri="{FF2B5EF4-FFF2-40B4-BE49-F238E27FC236}">
                <a16:creationId xmlns:a16="http://schemas.microsoft.com/office/drawing/2014/main" id="{E34E46E7-3A1C-4C3B-A9A9-12779C356E6C}"/>
              </a:ext>
            </a:extLst>
          </p:cNvPr>
          <p:cNvPicPr>
            <a:picLocks noChangeAspect="1"/>
          </p:cNvPicPr>
          <p:nvPr/>
        </p:nvPicPr>
        <p:blipFill>
          <a:blip r:embed="rId4"/>
          <a:stretch>
            <a:fillRect/>
          </a:stretch>
        </p:blipFill>
        <p:spPr>
          <a:xfrm>
            <a:off x="3695422" y="96265"/>
            <a:ext cx="877563" cy="740447"/>
          </a:xfrm>
          <a:prstGeom prst="rect">
            <a:avLst/>
          </a:prstGeom>
        </p:spPr>
      </p:pic>
      <p:sp>
        <p:nvSpPr>
          <p:cNvPr id="6" name="TextBox 5">
            <a:extLst>
              <a:ext uri="{FF2B5EF4-FFF2-40B4-BE49-F238E27FC236}">
                <a16:creationId xmlns:a16="http://schemas.microsoft.com/office/drawing/2014/main" id="{622B294A-C6BF-4D62-BACD-23598AD25392}"/>
              </a:ext>
            </a:extLst>
          </p:cNvPr>
          <p:cNvSpPr txBox="1"/>
          <p:nvPr/>
        </p:nvSpPr>
        <p:spPr>
          <a:xfrm>
            <a:off x="8820472" y="6396335"/>
            <a:ext cx="323528" cy="461665"/>
          </a:xfrm>
          <a:prstGeom prst="rect">
            <a:avLst/>
          </a:prstGeom>
          <a:noFill/>
        </p:spPr>
        <p:txBody>
          <a:bodyPr wrap="square" rtlCol="0">
            <a:spAutoFit/>
          </a:bodyPr>
          <a:lstStyle/>
          <a:p>
            <a:r>
              <a:rPr lang="en-GB" sz="2400" dirty="0"/>
              <a:t>6</a:t>
            </a:r>
          </a:p>
        </p:txBody>
      </p:sp>
    </p:spTree>
    <p:extLst>
      <p:ext uri="{BB962C8B-B14F-4D97-AF65-F5344CB8AC3E}">
        <p14:creationId xmlns:p14="http://schemas.microsoft.com/office/powerpoint/2010/main" val="3050048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6200000">
            <a:off x="-2312182" y="3148895"/>
            <a:ext cx="5024475" cy="400110"/>
          </a:xfrm>
          <a:prstGeom prst="rect">
            <a:avLst/>
          </a:prstGeom>
          <a:noFill/>
        </p:spPr>
        <p:txBody>
          <a:bodyPr wrap="square" lIns="91440" tIns="45720" rIns="91440" bIns="45720">
            <a:spAutoFit/>
          </a:bodyPr>
          <a:lstStyle/>
          <a:p>
            <a:pPr algn="ct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English</a:t>
            </a:r>
            <a:r>
              <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Literature Paper 1: Poetry Anthology</a:t>
            </a:r>
            <a:endPar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0" name="Table 20">
            <a:extLst>
              <a:ext uri="{FF2B5EF4-FFF2-40B4-BE49-F238E27FC236}">
                <a16:creationId xmlns:a16="http://schemas.microsoft.com/office/drawing/2014/main" id="{156212D5-0357-4593-BD7F-84BE8978BCD7}"/>
              </a:ext>
            </a:extLst>
          </p:cNvPr>
          <p:cNvGraphicFramePr>
            <a:graphicFrameLocks noGrp="1"/>
          </p:cNvGraphicFramePr>
          <p:nvPr>
            <p:extLst>
              <p:ext uri="{D42A27DB-BD31-4B8C-83A1-F6EECF244321}">
                <p14:modId xmlns:p14="http://schemas.microsoft.com/office/powerpoint/2010/main" val="1381143975"/>
              </p:ext>
            </p:extLst>
          </p:nvPr>
        </p:nvGraphicFramePr>
        <p:xfrm>
          <a:off x="394004" y="60960"/>
          <a:ext cx="8714500" cy="6736080"/>
        </p:xfrm>
        <a:graphic>
          <a:graphicData uri="http://schemas.openxmlformats.org/drawingml/2006/table">
            <a:tbl>
              <a:tblPr firstRow="1" bandRow="1">
                <a:tableStyleId>{5C22544A-7EE6-4342-B048-85BDC9FD1C3A}</a:tableStyleId>
              </a:tblPr>
              <a:tblGrid>
                <a:gridCol w="2178625">
                  <a:extLst>
                    <a:ext uri="{9D8B030D-6E8A-4147-A177-3AD203B41FA5}">
                      <a16:colId xmlns:a16="http://schemas.microsoft.com/office/drawing/2014/main" val="3993502878"/>
                    </a:ext>
                  </a:extLst>
                </a:gridCol>
                <a:gridCol w="2178625">
                  <a:extLst>
                    <a:ext uri="{9D8B030D-6E8A-4147-A177-3AD203B41FA5}">
                      <a16:colId xmlns:a16="http://schemas.microsoft.com/office/drawing/2014/main" val="3137353353"/>
                    </a:ext>
                  </a:extLst>
                </a:gridCol>
                <a:gridCol w="2178625">
                  <a:extLst>
                    <a:ext uri="{9D8B030D-6E8A-4147-A177-3AD203B41FA5}">
                      <a16:colId xmlns:a16="http://schemas.microsoft.com/office/drawing/2014/main" val="4216362174"/>
                    </a:ext>
                  </a:extLst>
                </a:gridCol>
                <a:gridCol w="2178625">
                  <a:extLst>
                    <a:ext uri="{9D8B030D-6E8A-4147-A177-3AD203B41FA5}">
                      <a16:colId xmlns:a16="http://schemas.microsoft.com/office/drawing/2014/main" val="1875610040"/>
                    </a:ext>
                  </a:extLst>
                </a:gridCol>
              </a:tblGrid>
              <a:tr h="149384">
                <a:tc gridSpan="2">
                  <a:txBody>
                    <a:bodyPr/>
                    <a:lstStyle/>
                    <a:p>
                      <a:pPr marL="0" indent="0" algn="l">
                        <a:buNone/>
                      </a:pPr>
                      <a:r>
                        <a:rPr lang="en-GB" sz="900" baseline="0" dirty="0"/>
                        <a:t>11. Death of a Naturalist By Seamus Heaney</a:t>
                      </a:r>
                      <a:br>
                        <a:rPr lang="en-GB" sz="900" dirty="0"/>
                      </a:br>
                      <a:r>
                        <a:rPr lang="en-GB" sz="900" i="1" dirty="0"/>
                        <a:t>The one with the sticky frogspawn.</a:t>
                      </a:r>
                    </a:p>
                    <a:p>
                      <a:pPr marL="171450" indent="-171450" algn="l">
                        <a:buFont typeface="Wingdings" panose="05000000000000000000" pitchFamily="2" charset="2"/>
                        <a:buChar char="q"/>
                      </a:pPr>
                      <a:r>
                        <a:rPr lang="en-GB" sz="900" b="1" i="1" baseline="0" dirty="0"/>
                        <a:t>“Bubbles gargled delicately”</a:t>
                      </a:r>
                    </a:p>
                    <a:p>
                      <a:pPr marL="171450" indent="-171450" algn="l">
                        <a:buFont typeface="Wingdings" panose="05000000000000000000" pitchFamily="2" charset="2"/>
                        <a:buChar char="q"/>
                      </a:pPr>
                      <a:r>
                        <a:rPr lang="en-GB" sz="900" b="1" i="1" baseline="0" dirty="0"/>
                        <a:t>“warm thick slobber of frogspawn that grew like clotted water”</a:t>
                      </a:r>
                    </a:p>
                    <a:p>
                      <a:pPr marL="171450" indent="-171450" algn="l">
                        <a:buFont typeface="Wingdings" panose="05000000000000000000" pitchFamily="2" charset="2"/>
                        <a:buChar char="q"/>
                      </a:pPr>
                      <a:r>
                        <a:rPr lang="en-GB" sz="900" b="1" i="1" baseline="0" dirty="0"/>
                        <a:t>“The air was thick with a bass chorus”</a:t>
                      </a:r>
                    </a:p>
                    <a:p>
                      <a:pPr marL="171450" indent="-171450" algn="l">
                        <a:buFont typeface="Wingdings" panose="05000000000000000000" pitchFamily="2" charset="2"/>
                        <a:buChar char="q"/>
                      </a:pPr>
                      <a:r>
                        <a:rPr lang="en-GB" sz="900" b="1" i="1" baseline="0" dirty="0"/>
                        <a:t>“Poised like mud grenades… the great slime kings”</a:t>
                      </a:r>
                      <a:endParaRPr lang="en-GB" sz="900" b="1" dirty="0"/>
                    </a:p>
                  </a:txBody>
                  <a:tcPr>
                    <a:solidFill>
                      <a:schemeClr val="accent5">
                        <a:lumMod val="50000"/>
                      </a:schemeClr>
                    </a:solidFill>
                  </a:tcPr>
                </a:tc>
                <a:tc hMerge="1">
                  <a:txBody>
                    <a:bodyPr/>
                    <a:lstStyle/>
                    <a:p>
                      <a:endParaRPr lang="en-GB"/>
                    </a:p>
                  </a:txBody>
                  <a:tcPr/>
                </a:tc>
                <a:tc gridSpan="2">
                  <a:txBody>
                    <a:bodyPr/>
                    <a:lstStyle/>
                    <a:p>
                      <a:r>
                        <a:rPr lang="en-GB" sz="900" baseline="0" dirty="0"/>
                        <a:t>12. Hawk Roosting by Ted Hughes</a:t>
                      </a:r>
                      <a:endParaRPr lang="en-GB" sz="900" dirty="0"/>
                    </a:p>
                    <a:p>
                      <a:r>
                        <a:rPr lang="en-GB" sz="900" i="1" dirty="0"/>
                        <a:t>The one with the hawk (that might not be a hawk) in a tree.</a:t>
                      </a:r>
                    </a:p>
                    <a:p>
                      <a:pPr marL="171450" indent="-171450">
                        <a:buFont typeface="Wingdings" panose="05000000000000000000" pitchFamily="2" charset="2"/>
                        <a:buChar char="q"/>
                      </a:pPr>
                      <a:r>
                        <a:rPr lang="en-GB" sz="900" i="1" dirty="0"/>
                        <a:t>“in sleep rehearse perfect kills”</a:t>
                      </a:r>
                    </a:p>
                    <a:p>
                      <a:pPr marL="171450" indent="-171450">
                        <a:buFont typeface="Wingdings" panose="05000000000000000000" pitchFamily="2" charset="2"/>
                        <a:buChar char="q"/>
                      </a:pPr>
                      <a:r>
                        <a:rPr lang="en-GB" sz="900" i="1" dirty="0"/>
                        <a:t>“I hold Creation in my foot”</a:t>
                      </a:r>
                    </a:p>
                    <a:p>
                      <a:pPr marL="171450" indent="-171450">
                        <a:buFont typeface="Wingdings" panose="05000000000000000000" pitchFamily="2" charset="2"/>
                        <a:buChar char="q"/>
                      </a:pPr>
                      <a:r>
                        <a:rPr lang="en-GB" sz="900" i="1" dirty="0"/>
                        <a:t>“I kill where I please because it is all mine”</a:t>
                      </a:r>
                    </a:p>
                    <a:p>
                      <a:pPr marL="171450" indent="-171450">
                        <a:buFont typeface="Wingdings" panose="05000000000000000000" pitchFamily="2" charset="2"/>
                        <a:buChar char="q"/>
                      </a:pPr>
                      <a:r>
                        <a:rPr lang="en-GB" sz="900" i="1" dirty="0"/>
                        <a:t>“My eye has permitted no change”</a:t>
                      </a:r>
                    </a:p>
                  </a:txBody>
                  <a:tcPr>
                    <a:solidFill>
                      <a:schemeClr val="accent5">
                        <a:lumMod val="50000"/>
                      </a:schemeClr>
                    </a:solidFill>
                  </a:tcPr>
                </a:tc>
                <a:tc hMerge="1">
                  <a:txBody>
                    <a:bodyPr/>
                    <a:lstStyle/>
                    <a:p>
                      <a:endParaRPr lang="en-GB"/>
                    </a:p>
                  </a:txBody>
                  <a:tcPr/>
                </a:tc>
                <a:extLst>
                  <a:ext uri="{0D108BD9-81ED-4DB2-BD59-A6C34878D82A}">
                    <a16:rowId xmlns:a16="http://schemas.microsoft.com/office/drawing/2014/main" val="2292940725"/>
                  </a:ext>
                </a:extLst>
              </a:tr>
              <a:tr h="0">
                <a:tc gridSpan="2">
                  <a:txBody>
                    <a:bodyPr/>
                    <a:lstStyle/>
                    <a:p>
                      <a:r>
                        <a:rPr lang="en-GB" sz="900" b="1" u="sng" dirty="0"/>
                        <a:t>Content:</a:t>
                      </a:r>
                      <a:r>
                        <a:rPr lang="en-GB" sz="900" b="0" u="none" dirty="0"/>
                        <a:t> The opening </a:t>
                      </a:r>
                      <a:r>
                        <a:rPr lang="en-GB" sz="900" b="1" u="none" dirty="0"/>
                        <a:t>stanza </a:t>
                      </a:r>
                      <a:r>
                        <a:rPr lang="en-GB" sz="900" b="0" u="none" dirty="0"/>
                        <a:t>focuses on the persona’s memory of collecting frog spawn as a child from a flax dam. It fascinated him and he writes about his childhood wonderment at the “warm slick slobber” and how he filled jam jars with it, took it home and took it to school where his teacher taught the class about frogs. In the second stanza the </a:t>
                      </a:r>
                      <a:r>
                        <a:rPr lang="en-GB" sz="900" b="1" u="none" dirty="0"/>
                        <a:t>tone</a:t>
                      </a:r>
                      <a:r>
                        <a:rPr lang="en-GB" sz="900" b="0" u="none" dirty="0"/>
                        <a:t> changes, and the persona describes how “one hot day” the dam was invaded by angry frogs whose croaking filled the air. This frightened and sickened him so much that he ran away in fear.</a:t>
                      </a:r>
                      <a:endParaRPr lang="en-GB" sz="850" b="1" u="none" dirty="0"/>
                    </a:p>
                  </a:txBody>
                  <a:tcPr>
                    <a:solidFill>
                      <a:schemeClr val="accent5">
                        <a:lumMod val="20000"/>
                        <a:lumOff val="80000"/>
                      </a:schemeClr>
                    </a:solidFill>
                  </a:tcPr>
                </a:tc>
                <a:tc hMerge="1">
                  <a:txBody>
                    <a:bodyPr/>
                    <a:lstStyle/>
                    <a:p>
                      <a:endParaRPr lang="en-GB"/>
                    </a:p>
                  </a:txBody>
                  <a:tcPr/>
                </a:tc>
                <a:tc gridSpan="2">
                  <a:txBody>
                    <a:bodyPr/>
                    <a:lstStyle/>
                    <a:p>
                      <a:r>
                        <a:rPr lang="en-GB" sz="900" b="1" u="sng" dirty="0"/>
                        <a:t>Content:</a:t>
                      </a:r>
                      <a:r>
                        <a:rPr lang="en-GB" sz="900" b="1" u="none" baseline="0" dirty="0"/>
                        <a:t> </a:t>
                      </a:r>
                      <a:r>
                        <a:rPr lang="en-GB" sz="900" b="0" u="none" dirty="0"/>
                        <a:t>The persona in the poem is the voice of a hawk that boasts of its power and perfection in a God like manner. It describes how the hawk relishes and admires its own ability to kill, and feels like it holds dominion over its environment – even challenging the power of its creator. The hawk rejects the rule of society and refuses to debate or question its own actions. It allows nothing to change and rules through brutality and fear. </a:t>
                      </a:r>
                      <a:endParaRPr lang="en-GB" sz="900" b="1" u="sng" dirty="0"/>
                    </a:p>
                  </a:txBody>
                  <a:tcPr>
                    <a:solidFill>
                      <a:schemeClr val="accent5">
                        <a:lumMod val="20000"/>
                        <a:lumOff val="80000"/>
                      </a:schemeClr>
                    </a:solidFill>
                  </a:tcPr>
                </a:tc>
                <a:tc hMerge="1">
                  <a:txBody>
                    <a:bodyPr/>
                    <a:lstStyle/>
                    <a:p>
                      <a:endParaRPr lang="en-GB"/>
                    </a:p>
                  </a:txBody>
                  <a:tcPr/>
                </a:tc>
                <a:extLst>
                  <a:ext uri="{0D108BD9-81ED-4DB2-BD59-A6C34878D82A}">
                    <a16:rowId xmlns:a16="http://schemas.microsoft.com/office/drawing/2014/main" val="4031484173"/>
                  </a:ext>
                </a:extLst>
              </a:tr>
              <a:tr h="515414">
                <a:tc gridSpan="2">
                  <a:txBody>
                    <a:bodyPr/>
                    <a:lstStyle/>
                    <a:p>
                      <a:r>
                        <a:rPr lang="en-GB" sz="900" b="1" u="sng" dirty="0"/>
                        <a:t>Context:</a:t>
                      </a:r>
                      <a:r>
                        <a:rPr lang="en-GB" sz="900" b="1" u="none" dirty="0"/>
                        <a:t> </a:t>
                      </a:r>
                      <a:r>
                        <a:rPr lang="en-GB" sz="900" b="0" u="none" dirty="0"/>
                        <a:t> </a:t>
                      </a:r>
                      <a:r>
                        <a:rPr lang="en-GB" sz="800" b="0" u="none" dirty="0"/>
                        <a:t>Seamus Heaney was a famous Irish poet and much of his work was heavily influenced by observations of the natural world as he came from a farming community. In this poem, he follows the subject matter of many </a:t>
                      </a:r>
                      <a:r>
                        <a:rPr lang="en-GB" sz="800" b="1" u="none" dirty="0"/>
                        <a:t>Romantic</a:t>
                      </a:r>
                      <a:r>
                        <a:rPr lang="en-GB" sz="800" b="0" u="none" dirty="0"/>
                        <a:t> poets like Wordsworth who use nature to show the transition from childhood innocence to adulthood and experience. The </a:t>
                      </a:r>
                      <a:r>
                        <a:rPr lang="en-GB" sz="800" b="1" u="none" dirty="0"/>
                        <a:t>first stanza </a:t>
                      </a:r>
                      <a:r>
                        <a:rPr lang="en-GB" sz="800" b="0" u="none" dirty="0"/>
                        <a:t>shows the wonder of nature, whereas the second demonstrates a more adult perspective that is alert to the danger and darkness within the natural world. Heaney’s strong </a:t>
                      </a:r>
                      <a:r>
                        <a:rPr lang="en-GB" sz="800" b="1" u="none" dirty="0"/>
                        <a:t>Roman Catholic upbringing</a:t>
                      </a:r>
                      <a:r>
                        <a:rPr lang="en-GB" sz="800" b="0" u="none" dirty="0"/>
                        <a:t>, might imply that the poem is also about sexual maturity, with the initial naïve description of the mammy and daddy frogs, contrasted with the repulsive images later, inherently reflecting the Church’s taboo attitude to sex and reproduction, and the guilt associated with it.</a:t>
                      </a:r>
                    </a:p>
                  </a:txBody>
                  <a:tcPr/>
                </a:tc>
                <a:tc hMerge="1">
                  <a:txBody>
                    <a:bodyPr/>
                    <a:lstStyle/>
                    <a:p>
                      <a:endParaRPr lang="en-GB"/>
                    </a:p>
                  </a:txBody>
                  <a:tcPr/>
                </a:tc>
                <a:tc gridSpan="2">
                  <a:txBody>
                    <a:bodyPr/>
                    <a:lstStyle/>
                    <a:p>
                      <a:r>
                        <a:rPr lang="en-GB" sz="900" b="1" u="sng" dirty="0"/>
                        <a:t>Context</a:t>
                      </a:r>
                      <a:r>
                        <a:rPr lang="en-GB" sz="900" b="1" dirty="0"/>
                        <a:t>: </a:t>
                      </a:r>
                      <a:r>
                        <a:rPr lang="en-GB" sz="900" b="0" dirty="0"/>
                        <a:t>Ted Hughes was a British born poet who made his name as a nature poet, especially poetry about animals. In this poem, he presents nature </a:t>
                      </a:r>
                      <a:r>
                        <a:rPr lang="en-GB" sz="900" b="1" dirty="0"/>
                        <a:t>red in tooth and claw </a:t>
                      </a:r>
                      <a:r>
                        <a:rPr lang="en-GB" sz="900" b="0" dirty="0"/>
                        <a:t>– the hawk is violently murderous, brutal and sees itself as the pinnacle of creation, top of the food chain. It has a visceral, predatory efficiency and doesn’t see the need to compromise on this. However, some critics interpreted the poem as an</a:t>
                      </a:r>
                      <a:r>
                        <a:rPr lang="en-GB" sz="900" b="1" dirty="0"/>
                        <a:t> allegory </a:t>
                      </a:r>
                      <a:r>
                        <a:rPr lang="en-GB" sz="900" b="0" dirty="0"/>
                        <a:t>for human nature and argue that the hawk </a:t>
                      </a:r>
                      <a:r>
                        <a:rPr lang="en-GB" sz="900" b="1" dirty="0"/>
                        <a:t>symbolises</a:t>
                      </a:r>
                      <a:r>
                        <a:rPr lang="en-GB" sz="900" b="0" dirty="0"/>
                        <a:t> a murderous tyrant who rules through violence and fear. It represents the dictator’s extreme arrogance or </a:t>
                      </a:r>
                      <a:r>
                        <a:rPr lang="en-GB" sz="900" b="1" dirty="0"/>
                        <a:t>hubris </a:t>
                      </a:r>
                      <a:r>
                        <a:rPr lang="en-GB" sz="900" b="0" dirty="0"/>
                        <a:t>and the innate savagery of man. Hughes denied this interpretation.</a:t>
                      </a:r>
                    </a:p>
                  </a:txBody>
                  <a:tcPr/>
                </a:tc>
                <a:tc hMerge="1">
                  <a:txBody>
                    <a:bodyPr/>
                    <a:lstStyle/>
                    <a:p>
                      <a:endParaRPr lang="en-GB"/>
                    </a:p>
                  </a:txBody>
                  <a:tcPr/>
                </a:tc>
                <a:extLst>
                  <a:ext uri="{0D108BD9-81ED-4DB2-BD59-A6C34878D82A}">
                    <a16:rowId xmlns:a16="http://schemas.microsoft.com/office/drawing/2014/main" val="4125734243"/>
                  </a:ext>
                </a:extLst>
              </a:tr>
              <a:tr h="1398976">
                <a:tc>
                  <a:txBody>
                    <a:bodyPr/>
                    <a:lstStyle/>
                    <a:p>
                      <a:r>
                        <a:rPr lang="en-GB" sz="900" b="1" u="sng" dirty="0"/>
                        <a:t>Form:</a:t>
                      </a:r>
                      <a:r>
                        <a:rPr lang="en-GB" sz="900" b="0" u="none" dirty="0"/>
                        <a:t> The poem is written in the </a:t>
                      </a:r>
                      <a:r>
                        <a:rPr lang="en-GB" sz="900" b="1" u="none" dirty="0"/>
                        <a:t>first person and blank verse </a:t>
                      </a:r>
                      <a:r>
                        <a:rPr lang="en-GB" sz="900" b="0" u="none" dirty="0"/>
                        <a:t>(no rhyme) which makes it sound conversational and personal. The </a:t>
                      </a:r>
                      <a:r>
                        <a:rPr lang="en-GB" sz="900" b="1" u="none" dirty="0"/>
                        <a:t>iambic pentameter </a:t>
                      </a:r>
                      <a:r>
                        <a:rPr lang="en-GB" sz="900" b="0" u="none" dirty="0"/>
                        <a:t>is not always secure with it often over-spilling into </a:t>
                      </a:r>
                      <a:r>
                        <a:rPr lang="en-GB" sz="900" b="1" u="none" dirty="0"/>
                        <a:t>11 syllables</a:t>
                      </a:r>
                      <a:r>
                        <a:rPr lang="en-GB" sz="900" b="0" u="none" dirty="0"/>
                        <a:t>, perhaps reflecting the richness of nature and unpredictability of change. Many of lines run into one another (</a:t>
                      </a:r>
                      <a:r>
                        <a:rPr lang="en-GB" sz="900" b="1" u="none" dirty="0"/>
                        <a:t>enjambment</a:t>
                      </a:r>
                      <a:r>
                        <a:rPr lang="en-GB" sz="900" b="0" u="none" dirty="0"/>
                        <a:t>) conveying the persona’s enthusiasm and nature’s inability to be constrained. </a:t>
                      </a:r>
                      <a:endParaRPr lang="en-GB" sz="850" dirty="0"/>
                    </a:p>
                  </a:txBody>
                  <a:tcPr/>
                </a:tc>
                <a:tc>
                  <a:txBody>
                    <a:bodyPr/>
                    <a:lstStyle/>
                    <a:p>
                      <a:r>
                        <a:rPr lang="en-GB" sz="900" b="1" u="sng" dirty="0"/>
                        <a:t>Structure:</a:t>
                      </a:r>
                      <a:r>
                        <a:rPr lang="en-GB" sz="900" b="1" u="none" dirty="0"/>
                        <a:t> </a:t>
                      </a:r>
                      <a:r>
                        <a:rPr lang="en-GB" sz="900" b="0" u="none" dirty="0"/>
                        <a:t>The poem is </a:t>
                      </a:r>
                      <a:r>
                        <a:rPr lang="en-GB" sz="900" b="1" u="none" dirty="0"/>
                        <a:t>split deliberately into two stanza</a:t>
                      </a:r>
                      <a:r>
                        <a:rPr lang="en-GB" sz="900" b="0" u="none" dirty="0"/>
                        <a:t>s that recall </a:t>
                      </a:r>
                      <a:r>
                        <a:rPr lang="en-GB" sz="900" b="1" u="none" dirty="0"/>
                        <a:t>contrasting</a:t>
                      </a:r>
                      <a:r>
                        <a:rPr lang="en-GB" sz="900" b="0" u="none" dirty="0"/>
                        <a:t> incidents. The </a:t>
                      </a:r>
                      <a:r>
                        <a:rPr lang="en-GB" sz="900" b="1" u="none" dirty="0"/>
                        <a:t>first stanza </a:t>
                      </a:r>
                      <a:r>
                        <a:rPr lang="en-GB" sz="900" b="0" u="none" dirty="0"/>
                        <a:t>focuses mainly on the persona’s childish wonderment and secure relationship with nature. At times, there is some negative language which </a:t>
                      </a:r>
                      <a:r>
                        <a:rPr lang="en-GB" sz="900" b="1" u="none" dirty="0"/>
                        <a:t>foreshadows</a:t>
                      </a:r>
                      <a:r>
                        <a:rPr lang="en-GB" sz="900" b="0" u="none" dirty="0"/>
                        <a:t> the change at the end. The </a:t>
                      </a:r>
                      <a:r>
                        <a:rPr lang="en-GB" sz="900" b="1" u="none" dirty="0"/>
                        <a:t>second stanza shifts in tone </a:t>
                      </a:r>
                      <a:r>
                        <a:rPr lang="en-GB" sz="900" b="0" u="none" dirty="0"/>
                        <a:t>and shows a fractured relationship with nature. It feels like a sudden shift or</a:t>
                      </a:r>
                      <a:r>
                        <a:rPr lang="en-GB" sz="900" b="1" u="none" dirty="0"/>
                        <a:t> </a:t>
                      </a:r>
                      <a:r>
                        <a:rPr lang="en-GB" sz="900" b="1" u="none" dirty="0" err="1"/>
                        <a:t>volta</a:t>
                      </a:r>
                      <a:r>
                        <a:rPr lang="en-GB" sz="900" b="1" u="none" dirty="0"/>
                        <a:t> </a:t>
                      </a:r>
                      <a:r>
                        <a:rPr lang="en-GB" sz="900" b="0" u="none" dirty="0"/>
                        <a:t>from before, and nature is now unfamiliar and threatening.</a:t>
                      </a:r>
                      <a:endParaRPr lang="en-GB" sz="850" b="0" dirty="0"/>
                    </a:p>
                  </a:txBody>
                  <a:tcPr/>
                </a:tc>
                <a:tc>
                  <a:txBody>
                    <a:bodyPr/>
                    <a:lstStyle/>
                    <a:p>
                      <a:r>
                        <a:rPr lang="en-GB" sz="900" b="1" u="sng" dirty="0"/>
                        <a:t>Form:</a:t>
                      </a:r>
                      <a:r>
                        <a:rPr lang="en-GB" sz="900" b="1" u="none" dirty="0"/>
                        <a:t> </a:t>
                      </a:r>
                      <a:r>
                        <a:rPr lang="en-GB" sz="900" b="0" u="none" dirty="0"/>
                        <a:t>The poem is a </a:t>
                      </a:r>
                      <a:r>
                        <a:rPr lang="en-GB" sz="900" b="1" u="none" dirty="0"/>
                        <a:t>dramatic monologue </a:t>
                      </a:r>
                      <a:r>
                        <a:rPr lang="en-GB" sz="900" b="0" u="none" dirty="0"/>
                        <a:t>from the </a:t>
                      </a:r>
                      <a:r>
                        <a:rPr lang="en-GB" sz="900" b="1" u="none" dirty="0"/>
                        <a:t>perspective</a:t>
                      </a:r>
                      <a:r>
                        <a:rPr lang="en-GB" sz="900" b="0" u="none" dirty="0"/>
                        <a:t> of the hawk. The audience is silent and the poet neither celebrates nor condemns the hawk’s action in the poem. The </a:t>
                      </a:r>
                      <a:r>
                        <a:rPr lang="en-GB" sz="900" b="1" u="none" dirty="0"/>
                        <a:t>first person </a:t>
                      </a:r>
                      <a:r>
                        <a:rPr lang="en-GB" sz="900" b="0" u="none" dirty="0"/>
                        <a:t>voice gives the hawk authority and it commands the poem without debate or interruption. There is </a:t>
                      </a:r>
                      <a:r>
                        <a:rPr lang="en-GB" sz="900" b="1" u="none" dirty="0"/>
                        <a:t>no rhyme </a:t>
                      </a:r>
                      <a:r>
                        <a:rPr lang="en-GB" sz="900" b="0" u="none" dirty="0"/>
                        <a:t>in the poem so it has no lyrical quality – it is cold, harsh and blunt. Each stanza always has four lines (</a:t>
                      </a:r>
                      <a:r>
                        <a:rPr lang="en-GB" sz="900" b="1" u="none" dirty="0"/>
                        <a:t>a quatrain</a:t>
                      </a:r>
                      <a:r>
                        <a:rPr lang="en-GB" sz="900" b="0" u="none" dirty="0"/>
                        <a:t>), reflecting the decisive, controlling nature of the hawk.</a:t>
                      </a:r>
                      <a:endParaRPr lang="en-GB" sz="850" b="1" u="sng" dirty="0"/>
                    </a:p>
                  </a:txBody>
                  <a:tcPr/>
                </a:tc>
                <a:tc>
                  <a:txBody>
                    <a:bodyPr/>
                    <a:lstStyle/>
                    <a:p>
                      <a:r>
                        <a:rPr lang="en-GB" sz="900" b="1" u="sng" dirty="0"/>
                        <a:t>Structure:</a:t>
                      </a:r>
                      <a:r>
                        <a:rPr lang="en-GB" sz="900" b="0" u="none" dirty="0"/>
                        <a:t>. T</a:t>
                      </a:r>
                      <a:r>
                        <a:rPr lang="en-GB" sz="850" b="0" u="none" dirty="0"/>
                        <a:t>he poem</a:t>
                      </a:r>
                      <a:r>
                        <a:rPr lang="en-GB" sz="850" b="1" u="none" dirty="0"/>
                        <a:t> begins </a:t>
                      </a:r>
                      <a:r>
                        <a:rPr lang="en-GB" sz="850" b="0" u="none" dirty="0"/>
                        <a:t>with the hawk perched high in the tree, untroubled and considering its position in the animal hierarchy. It is relaxed and sure of its position of power and rehearses killing in its sleeps. It</a:t>
                      </a:r>
                      <a:r>
                        <a:rPr lang="en-GB" sz="850" b="1" u="none" dirty="0"/>
                        <a:t> develops </a:t>
                      </a:r>
                      <a:r>
                        <a:rPr lang="en-GB" sz="850" b="0" u="none" dirty="0"/>
                        <a:t>to consider it own perfection and how it one foot took the whole of creation to make and now it holds Creation or God in its foot. It is supremely confident and asserts that its rights are beyond debate. It </a:t>
                      </a:r>
                      <a:r>
                        <a:rPr lang="en-GB" sz="850" b="1" u="none" dirty="0"/>
                        <a:t>ends</a:t>
                      </a:r>
                      <a:r>
                        <a:rPr lang="en-GB" sz="850" b="0" u="none" dirty="0"/>
                        <a:t> on an assured statement of complete future control.</a:t>
                      </a:r>
                      <a:endParaRPr lang="en-GB" sz="850" b="1" u="sng" dirty="0"/>
                    </a:p>
                  </a:txBody>
                  <a:tcPr/>
                </a:tc>
                <a:extLst>
                  <a:ext uri="{0D108BD9-81ED-4DB2-BD59-A6C34878D82A}">
                    <a16:rowId xmlns:a16="http://schemas.microsoft.com/office/drawing/2014/main" val="2911155134"/>
                  </a:ext>
                </a:extLst>
              </a:tr>
              <a:tr h="331929">
                <a:tc gridSpan="2">
                  <a:txBody>
                    <a:bodyPr/>
                    <a:lstStyle/>
                    <a:p>
                      <a:r>
                        <a:rPr lang="en-GB" sz="900" b="1" u="sng" dirty="0"/>
                        <a:t>Language Features:</a:t>
                      </a:r>
                    </a:p>
                    <a:p>
                      <a:pPr marL="171450" indent="-171450">
                        <a:buFont typeface="Arial" panose="020B0604020202020204" pitchFamily="34" charset="0"/>
                        <a:buChar char="•"/>
                      </a:pPr>
                      <a:r>
                        <a:rPr lang="en-GB" sz="900" b="0" u="none" baseline="0" dirty="0"/>
                        <a:t>Heaney uses</a:t>
                      </a:r>
                      <a:r>
                        <a:rPr lang="en-GB" sz="900" b="1" u="none" baseline="0" dirty="0"/>
                        <a:t> synaesthesia </a:t>
                      </a:r>
                      <a:r>
                        <a:rPr lang="en-GB" sz="900" b="0" u="none" baseline="0" dirty="0"/>
                        <a:t>– this is combing all 5 senses at once. The wealth of sensory imagery conveys the richness and abundance of nature.</a:t>
                      </a:r>
                    </a:p>
                    <a:p>
                      <a:pPr marL="171450" indent="-171450">
                        <a:buFont typeface="Arial" panose="020B0604020202020204" pitchFamily="34" charset="0"/>
                        <a:buChar char="•"/>
                      </a:pPr>
                      <a:r>
                        <a:rPr lang="en-GB" sz="900" b="1" u="none" baseline="0" dirty="0"/>
                        <a:t>Contrast</a:t>
                      </a:r>
                      <a:r>
                        <a:rPr lang="en-GB" sz="900" b="0" u="none" baseline="0" dirty="0"/>
                        <a:t> is used to reveal the troubled relationship that develops with nature. </a:t>
                      </a:r>
                      <a:r>
                        <a:rPr lang="en-GB" sz="900" b="1" u="none" baseline="0" dirty="0"/>
                        <a:t>Imagery</a:t>
                      </a:r>
                      <a:r>
                        <a:rPr lang="en-GB" sz="900" b="0" u="none" baseline="0" dirty="0"/>
                        <a:t> of life and beauty contrasts with i</a:t>
                      </a:r>
                      <a:r>
                        <a:rPr lang="en-GB" sz="900" b="1" u="none" baseline="0" dirty="0"/>
                        <a:t>magery</a:t>
                      </a:r>
                      <a:r>
                        <a:rPr lang="en-GB" sz="900" b="0" u="none" baseline="0" dirty="0"/>
                        <a:t> of decay, repulsion and death to show this change.</a:t>
                      </a:r>
                    </a:p>
                    <a:p>
                      <a:pPr marL="171450" indent="-171450">
                        <a:buFont typeface="Arial" panose="020B0604020202020204" pitchFamily="34" charset="0"/>
                        <a:buChar char="•"/>
                      </a:pPr>
                      <a:r>
                        <a:rPr lang="en-GB" sz="900" b="1" u="none" baseline="0" dirty="0"/>
                        <a:t>Military imagery and personification </a:t>
                      </a:r>
                      <a:r>
                        <a:rPr lang="en-GB" sz="900" b="0" u="none" baseline="0" dirty="0"/>
                        <a:t>weaponise the frogs, contributing the threatening and harmful presentation of the natural world.</a:t>
                      </a:r>
                    </a:p>
                  </a:txBody>
                  <a:tcPr>
                    <a:solidFill>
                      <a:schemeClr val="accent5">
                        <a:lumMod val="40000"/>
                        <a:lumOff val="60000"/>
                      </a:schemeClr>
                    </a:solidFill>
                  </a:tcPr>
                </a:tc>
                <a:tc hMerge="1">
                  <a:txBody>
                    <a:bodyPr/>
                    <a:lstStyle/>
                    <a:p>
                      <a:endParaRPr lang="en-GB"/>
                    </a:p>
                  </a:txBody>
                  <a:tcPr/>
                </a:tc>
                <a:tc gridSpan="2">
                  <a:txBody>
                    <a:bodyPr/>
                    <a:lstStyle/>
                    <a:p>
                      <a:r>
                        <a:rPr lang="en-GB" sz="900" b="1" u="sng" dirty="0"/>
                        <a:t>Language Features:</a:t>
                      </a:r>
                    </a:p>
                    <a:p>
                      <a:pPr marL="171450" indent="-171450">
                        <a:buFont typeface="Arial" panose="020B0604020202020204" pitchFamily="34" charset="0"/>
                        <a:buChar char="•"/>
                      </a:pPr>
                      <a:r>
                        <a:rPr lang="en-GB" sz="900" b="1" u="none" dirty="0"/>
                        <a:t>Brutal and violent imagery </a:t>
                      </a:r>
                      <a:r>
                        <a:rPr lang="en-GB" sz="900" b="0" u="none" dirty="0"/>
                        <a:t>dominates the poem and conveys the destructive power of the hawk. It rejects subtly or duplicity and favours direct and violent tactics emphasising the darkly predatorial side of nature/humankind.</a:t>
                      </a:r>
                    </a:p>
                    <a:p>
                      <a:pPr marL="171450" indent="-171450">
                        <a:buFont typeface="Arial" panose="020B0604020202020204" pitchFamily="34" charset="0"/>
                        <a:buChar char="•"/>
                      </a:pPr>
                      <a:r>
                        <a:rPr lang="en-GB" sz="900" b="1" u="none" dirty="0"/>
                        <a:t>The language of power </a:t>
                      </a:r>
                      <a:r>
                        <a:rPr lang="en-GB" sz="900" b="0" u="none" dirty="0"/>
                        <a:t>is present in the use of the </a:t>
                      </a:r>
                      <a:r>
                        <a:rPr lang="en-GB" sz="900" b="1" u="none" dirty="0"/>
                        <a:t>first person pronouns </a:t>
                      </a:r>
                      <a:r>
                        <a:rPr lang="en-GB" sz="900" b="0" u="none" dirty="0"/>
                        <a:t>“I” conveying the hawks egotism and sense of possession in the</a:t>
                      </a:r>
                      <a:r>
                        <a:rPr lang="en-GB" sz="900" b="1" u="none" dirty="0"/>
                        <a:t> repetition </a:t>
                      </a:r>
                      <a:r>
                        <a:rPr lang="en-GB" sz="900" b="0" u="none" dirty="0"/>
                        <a:t>of “my.” The language it uses is </a:t>
                      </a:r>
                      <a:r>
                        <a:rPr lang="en-GB" sz="900" b="1" u="none" dirty="0"/>
                        <a:t>formal and complex</a:t>
                      </a:r>
                      <a:r>
                        <a:rPr lang="en-GB" sz="900" b="0" u="none" dirty="0"/>
                        <a:t>, presenting it as coldly intelligent and defiant of society’s morals. The </a:t>
                      </a:r>
                      <a:r>
                        <a:rPr lang="en-GB" sz="900" b="1" u="none" dirty="0"/>
                        <a:t>end-stopped lines </a:t>
                      </a:r>
                      <a:r>
                        <a:rPr lang="en-GB" sz="900" b="0" u="none" dirty="0"/>
                        <a:t>contribute to its uncompromising nature.</a:t>
                      </a:r>
                    </a:p>
                  </a:txBody>
                  <a:tcPr>
                    <a:solidFill>
                      <a:schemeClr val="accent5">
                        <a:lumMod val="40000"/>
                        <a:lumOff val="60000"/>
                      </a:schemeClr>
                    </a:solidFill>
                  </a:tcPr>
                </a:tc>
                <a:tc hMerge="1">
                  <a:txBody>
                    <a:bodyPr/>
                    <a:lstStyle/>
                    <a:p>
                      <a:endParaRPr lang="en-GB"/>
                    </a:p>
                  </a:txBody>
                  <a:tcPr/>
                </a:tc>
                <a:extLst>
                  <a:ext uri="{0D108BD9-81ED-4DB2-BD59-A6C34878D82A}">
                    <a16:rowId xmlns:a16="http://schemas.microsoft.com/office/drawing/2014/main" val="2396377848"/>
                  </a:ext>
                </a:extLst>
              </a:tr>
              <a:tr h="458601">
                <a:tc>
                  <a:txBody>
                    <a:bodyPr/>
                    <a:lstStyle/>
                    <a:p>
                      <a:r>
                        <a:rPr lang="en-GB" sz="900" b="1" u="sng" dirty="0"/>
                        <a:t>Key Themes:</a:t>
                      </a:r>
                    </a:p>
                    <a:p>
                      <a:pPr marL="171450" indent="-171450">
                        <a:buFont typeface="Wingdings" panose="05000000000000000000" pitchFamily="2" charset="2"/>
                        <a:buChar char="q"/>
                      </a:pPr>
                      <a:r>
                        <a:rPr lang="en-GB" sz="900" b="1" u="none" dirty="0"/>
                        <a:t>Nature</a:t>
                      </a:r>
                    </a:p>
                    <a:p>
                      <a:pPr marL="171450" indent="-171450">
                        <a:buFont typeface="Wingdings" panose="05000000000000000000" pitchFamily="2" charset="2"/>
                        <a:buChar char="q"/>
                      </a:pPr>
                      <a:r>
                        <a:rPr lang="en-GB" sz="900" b="1" u="none" dirty="0"/>
                        <a:t>Change and transformation</a:t>
                      </a:r>
                    </a:p>
                    <a:p>
                      <a:pPr marL="171450" indent="-171450">
                        <a:buFont typeface="Wingdings" panose="05000000000000000000" pitchFamily="2" charset="2"/>
                        <a:buChar char="q"/>
                      </a:pPr>
                      <a:r>
                        <a:rPr lang="en-GB" sz="900" b="1" u="none" dirty="0"/>
                        <a:t>Death and decay</a:t>
                      </a:r>
                    </a:p>
                  </a:txBody>
                  <a:tcPr>
                    <a:solidFill>
                      <a:schemeClr val="accent5">
                        <a:lumMod val="60000"/>
                        <a:lumOff val="40000"/>
                      </a:schemeClr>
                    </a:solidFill>
                  </a:tcPr>
                </a:tc>
                <a:tc>
                  <a:txBody>
                    <a:bodyPr/>
                    <a:lstStyle/>
                    <a:p>
                      <a:pPr marL="0" indent="0">
                        <a:buFont typeface="Wingdings" panose="05000000000000000000" pitchFamily="2" charset="2"/>
                        <a:buNone/>
                      </a:pPr>
                      <a:r>
                        <a:rPr lang="en-GB" sz="900" b="1" u="sng" dirty="0"/>
                        <a:t>Good to compare with:</a:t>
                      </a:r>
                    </a:p>
                    <a:p>
                      <a:pPr marL="171450" indent="-171450">
                        <a:buFont typeface="Wingdings" panose="05000000000000000000" pitchFamily="2" charset="2"/>
                        <a:buChar char="q"/>
                      </a:pPr>
                      <a:r>
                        <a:rPr lang="en-GB" sz="900" b="0" u="none" dirty="0"/>
                        <a:t>To Autumn/ Hawk Roosting</a:t>
                      </a:r>
                    </a:p>
                    <a:p>
                      <a:pPr marL="171450" indent="-171450">
                        <a:buFont typeface="Wingdings" panose="05000000000000000000" pitchFamily="2" charset="2"/>
                        <a:buChar char="q"/>
                      </a:pPr>
                      <a:r>
                        <a:rPr lang="en-GB" sz="900" b="0" u="none" dirty="0"/>
                        <a:t>The Prelude/ Afternoons</a:t>
                      </a:r>
                    </a:p>
                    <a:p>
                      <a:pPr marL="171450" indent="-171450">
                        <a:buFont typeface="Wingdings" panose="05000000000000000000" pitchFamily="2" charset="2"/>
                        <a:buChar char="q"/>
                      </a:pPr>
                      <a:r>
                        <a:rPr lang="en-GB" sz="900" b="0" u="none" dirty="0"/>
                        <a:t>Dulce and Mametz Wood</a:t>
                      </a:r>
                    </a:p>
                  </a:txBody>
                  <a:tcPr>
                    <a:solidFill>
                      <a:schemeClr val="accent5">
                        <a:lumMod val="60000"/>
                        <a:lumOff val="40000"/>
                      </a:schemeClr>
                    </a:solidFill>
                  </a:tcPr>
                </a:tc>
                <a:tc>
                  <a:txBody>
                    <a:bodyPr/>
                    <a:lstStyle/>
                    <a:p>
                      <a:r>
                        <a:rPr lang="en-GB" sz="900" b="1" u="sng" dirty="0"/>
                        <a:t>Key Themes:</a:t>
                      </a:r>
                      <a:endParaRPr lang="en-GB" sz="900" b="0" u="sng" dirty="0"/>
                    </a:p>
                    <a:p>
                      <a:pPr marL="171450" indent="-171450">
                        <a:buFont typeface="Wingdings" panose="05000000000000000000" pitchFamily="2" charset="2"/>
                        <a:buChar char="q"/>
                      </a:pPr>
                      <a:r>
                        <a:rPr lang="en-GB" sz="900" b="1" u="none" dirty="0"/>
                        <a:t>Nature</a:t>
                      </a:r>
                    </a:p>
                    <a:p>
                      <a:pPr marL="171450" indent="-171450">
                        <a:buFont typeface="Wingdings" panose="05000000000000000000" pitchFamily="2" charset="2"/>
                        <a:buChar char="q"/>
                      </a:pPr>
                      <a:r>
                        <a:rPr lang="en-GB" sz="900" b="1" u="none" dirty="0"/>
                        <a:t>Power and authority </a:t>
                      </a:r>
                    </a:p>
                    <a:p>
                      <a:pPr marL="171450" indent="-171450">
                        <a:buFont typeface="Wingdings" panose="05000000000000000000" pitchFamily="2" charset="2"/>
                        <a:buChar char="q"/>
                      </a:pPr>
                      <a:r>
                        <a:rPr lang="en-GB" sz="900" b="1" u="none" dirty="0"/>
                        <a:t>Death and violence</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indent="-171450">
                        <a:buFont typeface="Wingdings" panose="05000000000000000000" pitchFamily="2" charset="2"/>
                        <a:buChar char="q"/>
                      </a:pPr>
                      <a:r>
                        <a:rPr lang="en-GB" sz="900" b="0" u="none" dirty="0"/>
                        <a:t>Death of a Naturalist/ The Prelude</a:t>
                      </a:r>
                    </a:p>
                    <a:p>
                      <a:pPr marL="171450" indent="-171450">
                        <a:buFont typeface="Wingdings" panose="05000000000000000000" pitchFamily="2" charset="2"/>
                        <a:buChar char="q"/>
                      </a:pPr>
                      <a:r>
                        <a:rPr lang="en-GB" sz="900" b="0" u="none" dirty="0"/>
                        <a:t>Ozymandias</a:t>
                      </a:r>
                    </a:p>
                    <a:p>
                      <a:pPr marL="171450" indent="-171450">
                        <a:buFont typeface="Wingdings" panose="05000000000000000000" pitchFamily="2" charset="2"/>
                        <a:buChar char="q"/>
                      </a:pPr>
                      <a:r>
                        <a:rPr lang="en-GB" sz="900" b="0" u="none" dirty="0"/>
                        <a:t>Dulce</a:t>
                      </a:r>
                    </a:p>
                  </a:txBody>
                  <a:tcPr>
                    <a:solidFill>
                      <a:schemeClr val="accent5">
                        <a:lumMod val="60000"/>
                        <a:lumOff val="40000"/>
                      </a:schemeClr>
                    </a:solidFill>
                  </a:tcPr>
                </a:tc>
                <a:extLst>
                  <a:ext uri="{0D108BD9-81ED-4DB2-BD59-A6C34878D82A}">
                    <a16:rowId xmlns:a16="http://schemas.microsoft.com/office/drawing/2014/main" val="3592013475"/>
                  </a:ext>
                </a:extLst>
              </a:tr>
            </a:tbl>
          </a:graphicData>
        </a:graphic>
      </p:graphicFrame>
      <p:pic>
        <p:nvPicPr>
          <p:cNvPr id="4" name="Picture 3">
            <a:extLst>
              <a:ext uri="{FF2B5EF4-FFF2-40B4-BE49-F238E27FC236}">
                <a16:creationId xmlns:a16="http://schemas.microsoft.com/office/drawing/2014/main" id="{545FDE5F-8EA2-4EA8-81B9-5FBDE581FD6F}"/>
              </a:ext>
            </a:extLst>
          </p:cNvPr>
          <p:cNvPicPr>
            <a:picLocks noChangeAspect="1"/>
          </p:cNvPicPr>
          <p:nvPr/>
        </p:nvPicPr>
        <p:blipFill>
          <a:blip r:embed="rId3"/>
          <a:stretch>
            <a:fillRect/>
          </a:stretch>
        </p:blipFill>
        <p:spPr>
          <a:xfrm>
            <a:off x="3698318" y="149821"/>
            <a:ext cx="953744" cy="686891"/>
          </a:xfrm>
          <a:prstGeom prst="rect">
            <a:avLst/>
          </a:prstGeom>
        </p:spPr>
      </p:pic>
      <p:pic>
        <p:nvPicPr>
          <p:cNvPr id="5" name="Picture 4">
            <a:extLst>
              <a:ext uri="{FF2B5EF4-FFF2-40B4-BE49-F238E27FC236}">
                <a16:creationId xmlns:a16="http://schemas.microsoft.com/office/drawing/2014/main" id="{BE467327-D4D0-4A1C-9A31-576DC5D3C0E2}"/>
              </a:ext>
            </a:extLst>
          </p:cNvPr>
          <p:cNvPicPr>
            <a:picLocks noChangeAspect="1"/>
          </p:cNvPicPr>
          <p:nvPr/>
        </p:nvPicPr>
        <p:blipFill>
          <a:blip r:embed="rId4"/>
          <a:stretch>
            <a:fillRect/>
          </a:stretch>
        </p:blipFill>
        <p:spPr>
          <a:xfrm>
            <a:off x="7984806" y="116877"/>
            <a:ext cx="974819" cy="752777"/>
          </a:xfrm>
          <a:prstGeom prst="rect">
            <a:avLst/>
          </a:prstGeom>
        </p:spPr>
      </p:pic>
      <p:sp>
        <p:nvSpPr>
          <p:cNvPr id="6" name="TextBox 5">
            <a:extLst>
              <a:ext uri="{FF2B5EF4-FFF2-40B4-BE49-F238E27FC236}">
                <a16:creationId xmlns:a16="http://schemas.microsoft.com/office/drawing/2014/main" id="{4993410C-0448-4FF3-B0CC-1DB039037DAF}"/>
              </a:ext>
            </a:extLst>
          </p:cNvPr>
          <p:cNvSpPr txBox="1"/>
          <p:nvPr/>
        </p:nvSpPr>
        <p:spPr>
          <a:xfrm>
            <a:off x="8820472" y="6396335"/>
            <a:ext cx="323528" cy="461665"/>
          </a:xfrm>
          <a:prstGeom prst="rect">
            <a:avLst/>
          </a:prstGeom>
          <a:noFill/>
        </p:spPr>
        <p:txBody>
          <a:bodyPr wrap="square" rtlCol="0">
            <a:spAutoFit/>
          </a:bodyPr>
          <a:lstStyle/>
          <a:p>
            <a:r>
              <a:rPr lang="en-GB" sz="2400" dirty="0"/>
              <a:t>7</a:t>
            </a:r>
          </a:p>
        </p:txBody>
      </p:sp>
    </p:spTree>
    <p:extLst>
      <p:ext uri="{BB962C8B-B14F-4D97-AF65-F5344CB8AC3E}">
        <p14:creationId xmlns:p14="http://schemas.microsoft.com/office/powerpoint/2010/main" val="790033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6200000">
            <a:off x="-2312182" y="3148895"/>
            <a:ext cx="5024475" cy="400110"/>
          </a:xfrm>
          <a:prstGeom prst="rect">
            <a:avLst/>
          </a:prstGeom>
          <a:noFill/>
        </p:spPr>
        <p:txBody>
          <a:bodyPr wrap="square" lIns="91440" tIns="45720" rIns="91440" bIns="45720">
            <a:spAutoFit/>
          </a:bodyPr>
          <a:lstStyle/>
          <a:p>
            <a:pPr algn="ct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English</a:t>
            </a:r>
            <a:r>
              <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Literature Paper 1: Poetry Anthology</a:t>
            </a:r>
            <a:endParaRPr lang="en-U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0" name="Table 20">
            <a:extLst>
              <a:ext uri="{FF2B5EF4-FFF2-40B4-BE49-F238E27FC236}">
                <a16:creationId xmlns:a16="http://schemas.microsoft.com/office/drawing/2014/main" id="{156212D5-0357-4593-BD7F-84BE8978BCD7}"/>
              </a:ext>
            </a:extLst>
          </p:cNvPr>
          <p:cNvGraphicFramePr>
            <a:graphicFrameLocks noGrp="1"/>
          </p:cNvGraphicFramePr>
          <p:nvPr>
            <p:extLst>
              <p:ext uri="{D42A27DB-BD31-4B8C-83A1-F6EECF244321}">
                <p14:modId xmlns:p14="http://schemas.microsoft.com/office/powerpoint/2010/main" val="2987944454"/>
              </p:ext>
            </p:extLst>
          </p:nvPr>
        </p:nvGraphicFramePr>
        <p:xfrm>
          <a:off x="379377" y="48971"/>
          <a:ext cx="8751788" cy="6760057"/>
        </p:xfrm>
        <a:graphic>
          <a:graphicData uri="http://schemas.openxmlformats.org/drawingml/2006/table">
            <a:tbl>
              <a:tblPr firstRow="1" bandRow="1">
                <a:tableStyleId>{5C22544A-7EE6-4342-B048-85BDC9FD1C3A}</a:tableStyleId>
              </a:tblPr>
              <a:tblGrid>
                <a:gridCol w="2187947">
                  <a:extLst>
                    <a:ext uri="{9D8B030D-6E8A-4147-A177-3AD203B41FA5}">
                      <a16:colId xmlns:a16="http://schemas.microsoft.com/office/drawing/2014/main" val="3993502878"/>
                    </a:ext>
                  </a:extLst>
                </a:gridCol>
                <a:gridCol w="2187947">
                  <a:extLst>
                    <a:ext uri="{9D8B030D-6E8A-4147-A177-3AD203B41FA5}">
                      <a16:colId xmlns:a16="http://schemas.microsoft.com/office/drawing/2014/main" val="3137353353"/>
                    </a:ext>
                  </a:extLst>
                </a:gridCol>
                <a:gridCol w="2187947">
                  <a:extLst>
                    <a:ext uri="{9D8B030D-6E8A-4147-A177-3AD203B41FA5}">
                      <a16:colId xmlns:a16="http://schemas.microsoft.com/office/drawing/2014/main" val="4216362174"/>
                    </a:ext>
                  </a:extLst>
                </a:gridCol>
                <a:gridCol w="2187947">
                  <a:extLst>
                    <a:ext uri="{9D8B030D-6E8A-4147-A177-3AD203B41FA5}">
                      <a16:colId xmlns:a16="http://schemas.microsoft.com/office/drawing/2014/main" val="1875610040"/>
                    </a:ext>
                  </a:extLst>
                </a:gridCol>
              </a:tblGrid>
              <a:tr h="946566">
                <a:tc gridSpan="2">
                  <a:txBody>
                    <a:bodyPr/>
                    <a:lstStyle/>
                    <a:p>
                      <a:pPr marL="0" indent="0" algn="l">
                        <a:buNone/>
                      </a:pPr>
                      <a:r>
                        <a:rPr lang="en-GB" sz="900" baseline="0" dirty="0"/>
                        <a:t>13. To Autumn by John Keats</a:t>
                      </a:r>
                    </a:p>
                    <a:p>
                      <a:pPr marL="0" indent="0" algn="l">
                        <a:buNone/>
                      </a:pPr>
                      <a:r>
                        <a:rPr lang="en-GB" sz="900" i="1" baseline="0" dirty="0"/>
                        <a:t>The one that personifies the season of Autumn as a goddess.</a:t>
                      </a:r>
                    </a:p>
                    <a:p>
                      <a:pPr marL="171450" indent="-171450" algn="l">
                        <a:buFont typeface="Wingdings" panose="05000000000000000000" pitchFamily="2" charset="2"/>
                        <a:buChar char="q"/>
                      </a:pPr>
                      <a:r>
                        <a:rPr lang="en-GB" sz="900" baseline="0" dirty="0"/>
                        <a:t>“Seasons of mists and mellow fruitfulness”</a:t>
                      </a:r>
                    </a:p>
                    <a:p>
                      <a:pPr marL="171450" indent="-171450" algn="l">
                        <a:buFont typeface="Wingdings" panose="05000000000000000000" pitchFamily="2" charset="2"/>
                        <a:buChar char="q"/>
                      </a:pPr>
                      <a:r>
                        <a:rPr lang="en-GB" sz="900" baseline="0" dirty="0"/>
                        <a:t>“fill all fruit with ripeness to the core”</a:t>
                      </a:r>
                    </a:p>
                    <a:p>
                      <a:pPr marL="171450" indent="-171450" algn="l">
                        <a:buFont typeface="Wingdings" panose="05000000000000000000" pitchFamily="2" charset="2"/>
                        <a:buChar char="q"/>
                      </a:pPr>
                      <a:r>
                        <a:rPr lang="en-GB" sz="900" baseline="0" dirty="0"/>
                        <a:t>“Thou </a:t>
                      </a:r>
                      <a:r>
                        <a:rPr lang="en-GB" sz="900" baseline="0" dirty="0" err="1"/>
                        <a:t>watchest</a:t>
                      </a:r>
                      <a:r>
                        <a:rPr lang="en-GB" sz="900" baseline="0" dirty="0"/>
                        <a:t> the last </a:t>
                      </a:r>
                      <a:r>
                        <a:rPr lang="en-GB" sz="900" baseline="0" dirty="0" err="1"/>
                        <a:t>oozings</a:t>
                      </a:r>
                      <a:r>
                        <a:rPr lang="en-GB" sz="900" baseline="0" dirty="0"/>
                        <a:t> hours by hours,”</a:t>
                      </a:r>
                    </a:p>
                    <a:p>
                      <a:pPr marL="171450" indent="-171450" algn="l">
                        <a:buFont typeface="Wingdings" panose="05000000000000000000" pitchFamily="2" charset="2"/>
                        <a:buChar char="q"/>
                      </a:pPr>
                      <a:r>
                        <a:rPr lang="en-GB" sz="900" baseline="0" dirty="0"/>
                        <a:t>“gathering swallows twitter in the skies.”</a:t>
                      </a:r>
                    </a:p>
                  </a:txBody>
                  <a:tcPr>
                    <a:solidFill>
                      <a:schemeClr val="accent5">
                        <a:lumMod val="50000"/>
                      </a:schemeClr>
                    </a:solidFill>
                  </a:tcPr>
                </a:tc>
                <a:tc hMerge="1">
                  <a:txBody>
                    <a:bodyPr/>
                    <a:lstStyle/>
                    <a:p>
                      <a:endParaRPr lang="en-GB"/>
                    </a:p>
                  </a:txBody>
                  <a:tcPr/>
                </a:tc>
                <a:tc gridSpan="2">
                  <a:txBody>
                    <a:bodyPr/>
                    <a:lstStyle/>
                    <a:p>
                      <a:pPr marL="228600" indent="-228600">
                        <a:buAutoNum type="arabicPeriod" startAt="14"/>
                      </a:pPr>
                      <a:r>
                        <a:rPr lang="en-GB" sz="900" i="0" dirty="0"/>
                        <a:t>Afternoons by Phillip Larkin</a:t>
                      </a:r>
                    </a:p>
                    <a:p>
                      <a:pPr marL="0" indent="0">
                        <a:buNone/>
                      </a:pPr>
                      <a:r>
                        <a:rPr lang="en-GB" sz="900" i="1" dirty="0"/>
                        <a:t>The one with the estate, playground and unhappy mothers.</a:t>
                      </a:r>
                    </a:p>
                    <a:p>
                      <a:pPr marL="171450" indent="-171450">
                        <a:buFont typeface="Wingdings" panose="05000000000000000000" pitchFamily="2" charset="2"/>
                        <a:buChar char="q"/>
                      </a:pPr>
                      <a:r>
                        <a:rPr lang="en-GB" sz="900" i="1" dirty="0"/>
                        <a:t>“Summer is fading”</a:t>
                      </a:r>
                    </a:p>
                    <a:p>
                      <a:pPr marL="171450" indent="-171450">
                        <a:buFont typeface="Wingdings" panose="05000000000000000000" pitchFamily="2" charset="2"/>
                        <a:buChar char="q"/>
                      </a:pPr>
                      <a:r>
                        <a:rPr lang="en-GB" sz="900" i="1" dirty="0"/>
                        <a:t>“hollows of afternoons”</a:t>
                      </a:r>
                    </a:p>
                    <a:p>
                      <a:pPr marL="171450" indent="-171450">
                        <a:buFont typeface="Wingdings" panose="05000000000000000000" pitchFamily="2" charset="2"/>
                        <a:buChar char="q"/>
                      </a:pPr>
                      <a:r>
                        <a:rPr lang="en-GB" sz="900" i="1" dirty="0"/>
                        <a:t>“An </a:t>
                      </a:r>
                      <a:r>
                        <a:rPr lang="en-GB" sz="900" i="1" dirty="0" err="1"/>
                        <a:t>estateful</a:t>
                      </a:r>
                      <a:r>
                        <a:rPr lang="en-GB" sz="900" i="1" dirty="0"/>
                        <a:t> of  washing”</a:t>
                      </a:r>
                    </a:p>
                    <a:p>
                      <a:pPr marL="171450" indent="-171450">
                        <a:buFont typeface="Wingdings" panose="05000000000000000000" pitchFamily="2" charset="2"/>
                        <a:buChar char="q"/>
                      </a:pPr>
                      <a:r>
                        <a:rPr lang="en-GB" sz="900" i="1" dirty="0"/>
                        <a:t>“pushing them to the side of their own lives”</a:t>
                      </a:r>
                    </a:p>
                  </a:txBody>
                  <a:tcPr>
                    <a:solidFill>
                      <a:schemeClr val="accent5">
                        <a:lumMod val="50000"/>
                      </a:schemeClr>
                    </a:solidFill>
                  </a:tcPr>
                </a:tc>
                <a:tc hMerge="1">
                  <a:txBody>
                    <a:bodyPr/>
                    <a:lstStyle/>
                    <a:p>
                      <a:endParaRPr lang="en-GB"/>
                    </a:p>
                  </a:txBody>
                  <a:tcPr/>
                </a:tc>
                <a:extLst>
                  <a:ext uri="{0D108BD9-81ED-4DB2-BD59-A6C34878D82A}">
                    <a16:rowId xmlns:a16="http://schemas.microsoft.com/office/drawing/2014/main" val="2292940725"/>
                  </a:ext>
                </a:extLst>
              </a:tr>
              <a:tr h="946566">
                <a:tc gridSpan="2">
                  <a:txBody>
                    <a:bodyPr/>
                    <a:lstStyle/>
                    <a:p>
                      <a:r>
                        <a:rPr lang="en-GB" sz="900" b="1" u="sng" dirty="0"/>
                        <a:t>Content:</a:t>
                      </a:r>
                      <a:r>
                        <a:rPr lang="en-GB" sz="900" b="1" u="none" dirty="0"/>
                        <a:t> </a:t>
                      </a:r>
                      <a:r>
                        <a:rPr lang="en-GB" sz="900" b="0" u="none" dirty="0"/>
                        <a:t>The persona in the poem directly addresses Autumn as if it were a person. It begins by describing the plentiful nature of Autumn as everything ripens for harvest and the warm days seem endless. They then imagine Autumn as a goddess, who can be found around where the farm labourers are working – often watchful or drowsily sleepy. Finally, they comment on the sounds of Autumn, and how the season draws to a close and the swallows gather to leave for a warmer climate and are replaced in winter by the robin.</a:t>
                      </a:r>
                      <a:endParaRPr lang="en-GB" sz="850" b="1" u="none" dirty="0"/>
                    </a:p>
                  </a:txBody>
                  <a:tcPr>
                    <a:solidFill>
                      <a:schemeClr val="accent5">
                        <a:lumMod val="20000"/>
                        <a:lumOff val="80000"/>
                      </a:schemeClr>
                    </a:solidFill>
                  </a:tcPr>
                </a:tc>
                <a:tc hMerge="1">
                  <a:txBody>
                    <a:bodyPr/>
                    <a:lstStyle/>
                    <a:p>
                      <a:endParaRPr lang="en-GB"/>
                    </a:p>
                  </a:txBody>
                  <a:tcPr/>
                </a:tc>
                <a:tc gridSpan="2">
                  <a:txBody>
                    <a:bodyPr/>
                    <a:lstStyle/>
                    <a:p>
                      <a:r>
                        <a:rPr lang="en-GB" sz="900" b="1" u="sng" dirty="0"/>
                        <a:t>Content:</a:t>
                      </a:r>
                      <a:r>
                        <a:rPr lang="en-GB" sz="900" b="1" u="none" dirty="0"/>
                        <a:t> </a:t>
                      </a:r>
                      <a:r>
                        <a:rPr lang="en-GB" sz="900" b="0" u="none" dirty="0"/>
                        <a:t>The poem in observational. The persona describes an ordinary, everyday scene that could be anywhere, as children are sent out to play and the mothers watch. Their husbands are mentioned, but it is ambiguous as to whether they are actually present. The observer paints a picture of the mothers’ routine and static life  and how their lives have changed with domestication and their children's expectations of them. Their identity has been pushed aside, and it seems that their children will fall into the same cycle.</a:t>
                      </a:r>
                      <a:endParaRPr lang="en-GB" sz="900" dirty="0"/>
                    </a:p>
                  </a:txBody>
                  <a:tcPr>
                    <a:solidFill>
                      <a:schemeClr val="accent5">
                        <a:lumMod val="20000"/>
                        <a:lumOff val="80000"/>
                      </a:schemeClr>
                    </a:solidFill>
                  </a:tcPr>
                </a:tc>
                <a:tc hMerge="1">
                  <a:txBody>
                    <a:bodyPr/>
                    <a:lstStyle/>
                    <a:p>
                      <a:endParaRPr lang="en-GB"/>
                    </a:p>
                  </a:txBody>
                  <a:tcPr/>
                </a:tc>
                <a:extLst>
                  <a:ext uri="{0D108BD9-81ED-4DB2-BD59-A6C34878D82A}">
                    <a16:rowId xmlns:a16="http://schemas.microsoft.com/office/drawing/2014/main" val="4031484173"/>
                  </a:ext>
                </a:extLst>
              </a:tr>
              <a:tr h="1175319">
                <a:tc gridSpan="2">
                  <a:txBody>
                    <a:bodyPr/>
                    <a:lstStyle/>
                    <a:p>
                      <a:r>
                        <a:rPr lang="en-GB" sz="900" b="1" u="sng" dirty="0"/>
                        <a:t>Context:</a:t>
                      </a:r>
                      <a:r>
                        <a:rPr lang="en-GB" sz="900" b="1" u="none" dirty="0"/>
                        <a:t> </a:t>
                      </a:r>
                      <a:r>
                        <a:rPr lang="en-GB" sz="850" b="0" u="none" dirty="0"/>
                        <a:t>As a late </a:t>
                      </a:r>
                      <a:r>
                        <a:rPr lang="en-GB" sz="850" b="1" u="none" dirty="0"/>
                        <a:t>Romantic </a:t>
                      </a:r>
                      <a:r>
                        <a:rPr lang="en-GB" sz="850" b="0" u="none" dirty="0"/>
                        <a:t>poet, Keats relished the beauty of nature and uses this poem to express nature’s bounty in sight, sound and smell. Keats was a </a:t>
                      </a:r>
                      <a:r>
                        <a:rPr lang="en-GB" sz="850" b="1" u="none" dirty="0"/>
                        <a:t>liberal in his political beliefs </a:t>
                      </a:r>
                      <a:r>
                        <a:rPr lang="en-GB" sz="850" b="0" u="none" dirty="0"/>
                        <a:t>and rejected urban sophistication, the wealthy and the upper classes. He presents nature as free to us all and even the goddess he describes in an ordinary peasant woman not a powerful deity. He was also very ill. He had nursed his brother, Tom, through consumption and watched him die, and now had the same disease. He was a trained doctor and knew he was dying. The poem captures this </a:t>
                      </a:r>
                      <a:r>
                        <a:rPr lang="en-GB" sz="850" b="1" u="none" dirty="0"/>
                        <a:t>presentiment of death </a:t>
                      </a:r>
                      <a:r>
                        <a:rPr lang="en-GB" sz="850" b="0" u="none" dirty="0"/>
                        <a:t>and Keats’ hope for an easy passing in the last stanza. He died at the age of 25.</a:t>
                      </a:r>
                    </a:p>
                  </a:txBody>
                  <a:tcPr/>
                </a:tc>
                <a:tc hMerge="1">
                  <a:txBody>
                    <a:bodyPr/>
                    <a:lstStyle/>
                    <a:p>
                      <a:endParaRPr lang="en-GB"/>
                    </a:p>
                  </a:txBody>
                  <a:tcPr/>
                </a:tc>
                <a:tc gridSpan="2">
                  <a:txBody>
                    <a:bodyPr/>
                    <a:lstStyle/>
                    <a:p>
                      <a:r>
                        <a:rPr lang="en-GB" sz="900" b="1" u="sng" dirty="0"/>
                        <a:t>Context</a:t>
                      </a:r>
                      <a:r>
                        <a:rPr lang="en-GB" sz="900" b="1" dirty="0"/>
                        <a:t>: </a:t>
                      </a:r>
                      <a:r>
                        <a:rPr lang="en-GB" sz="850" b="0" dirty="0"/>
                        <a:t>Larkin was a </a:t>
                      </a:r>
                      <a:r>
                        <a:rPr lang="en-GB" sz="850" b="1" dirty="0"/>
                        <a:t>post- War poet </a:t>
                      </a:r>
                      <a:r>
                        <a:rPr lang="en-GB" sz="850" b="0" dirty="0"/>
                        <a:t>and a foremost member of </a:t>
                      </a:r>
                      <a:r>
                        <a:rPr lang="en-GB" sz="850" b="1" dirty="0"/>
                        <a:t>The Movement </a:t>
                      </a:r>
                      <a:r>
                        <a:rPr lang="en-GB" sz="850" b="0" dirty="0"/>
                        <a:t>poets, who wrote with</a:t>
                      </a:r>
                      <a:r>
                        <a:rPr lang="en-GB" sz="850" b="1" dirty="0"/>
                        <a:t> irony </a:t>
                      </a:r>
                      <a:r>
                        <a:rPr lang="en-GB" sz="850" b="0" dirty="0"/>
                        <a:t>and honesty about a society shadowed by WWII and the austerity that followed it. Larkin spoke bleak truths about life – this isn’t feel good poetry. </a:t>
                      </a:r>
                      <a:r>
                        <a:rPr lang="en-GB" sz="850" b="0" i="1" dirty="0"/>
                        <a:t>Afternoons </a:t>
                      </a:r>
                      <a:r>
                        <a:rPr lang="en-GB" sz="850" b="0" i="0" dirty="0"/>
                        <a:t>looks at the emptiness of modern life in the big estates that had sprung up in Britain in the post war years. He empathises with the young mothers who have a lack of control and agency in their lives. Their summer has faded, they have become mothers a young age, their life is dominated by domestic chores and they can only watch as the same cycle starts for their children – pretty </a:t>
                      </a:r>
                      <a:r>
                        <a:rPr lang="en-GB" sz="850" b="1" i="0" dirty="0"/>
                        <a:t>pessimistic </a:t>
                      </a:r>
                      <a:r>
                        <a:rPr lang="en-GB" sz="850" b="0" i="0" dirty="0"/>
                        <a:t>stuff.</a:t>
                      </a:r>
                      <a:endParaRPr lang="en-GB" sz="850" b="0" i="1" dirty="0"/>
                    </a:p>
                  </a:txBody>
                  <a:tcPr/>
                </a:tc>
                <a:tc hMerge="1">
                  <a:txBody>
                    <a:bodyPr/>
                    <a:lstStyle/>
                    <a:p>
                      <a:endParaRPr lang="en-GB"/>
                    </a:p>
                  </a:txBody>
                  <a:tcPr/>
                </a:tc>
                <a:extLst>
                  <a:ext uri="{0D108BD9-81ED-4DB2-BD59-A6C34878D82A}">
                    <a16:rowId xmlns:a16="http://schemas.microsoft.com/office/drawing/2014/main" val="4125734243"/>
                  </a:ext>
                </a:extLst>
              </a:tr>
              <a:tr h="1656490">
                <a:tc>
                  <a:txBody>
                    <a:bodyPr/>
                    <a:lstStyle/>
                    <a:p>
                      <a:r>
                        <a:rPr lang="en-GB" sz="900" b="1" u="sng" dirty="0"/>
                        <a:t>Form</a:t>
                      </a:r>
                      <a:r>
                        <a:rPr lang="en-GB" sz="900" b="1" u="none" dirty="0"/>
                        <a:t>: </a:t>
                      </a:r>
                      <a:r>
                        <a:rPr lang="en-GB" sz="900" b="0" u="none" dirty="0"/>
                        <a:t>To Autumn is an </a:t>
                      </a:r>
                      <a:r>
                        <a:rPr lang="en-GB" sz="900" b="1" u="none" dirty="0"/>
                        <a:t>ode</a:t>
                      </a:r>
                      <a:r>
                        <a:rPr lang="en-GB" sz="900" b="0" u="none" dirty="0"/>
                        <a:t> – an poem written in praise of something. It directly addresses Autumn with the term “thou” or you, which we call an </a:t>
                      </a:r>
                      <a:r>
                        <a:rPr lang="en-GB" sz="900" b="1" u="none" dirty="0"/>
                        <a:t>apostrophe</a:t>
                      </a:r>
                      <a:r>
                        <a:rPr lang="en-GB" sz="900" b="0" u="none" dirty="0"/>
                        <a:t>. It is written in </a:t>
                      </a:r>
                      <a:r>
                        <a:rPr lang="en-GB" sz="900" b="1" u="none" dirty="0"/>
                        <a:t>iambic pentameter </a:t>
                      </a:r>
                      <a:r>
                        <a:rPr lang="en-GB" sz="900" b="0" u="none" dirty="0"/>
                        <a:t>and each stanza initially has an </a:t>
                      </a:r>
                      <a:r>
                        <a:rPr lang="en-GB" sz="900" b="1" u="none" dirty="0"/>
                        <a:t>ABAB</a:t>
                      </a:r>
                      <a:r>
                        <a:rPr lang="en-GB" sz="900" b="0" u="none" dirty="0"/>
                        <a:t> rhyme scheme, but then this varies, perhaps reflecting the variety in nature. Keats mainly wrote Odes with </a:t>
                      </a:r>
                      <a:r>
                        <a:rPr lang="en-GB" sz="900" b="1" u="none" dirty="0"/>
                        <a:t>10 lines </a:t>
                      </a:r>
                      <a:r>
                        <a:rPr lang="en-GB" sz="900" b="0" u="none" dirty="0"/>
                        <a:t>per stanza; this one has </a:t>
                      </a:r>
                      <a:r>
                        <a:rPr lang="en-GB" sz="900" b="1" u="none" dirty="0"/>
                        <a:t>11</a:t>
                      </a:r>
                      <a:r>
                        <a:rPr lang="en-GB" sz="900" b="0" u="none" dirty="0"/>
                        <a:t> reinforcing the abundance of nature. </a:t>
                      </a:r>
                      <a:endParaRPr lang="en-GB" sz="850" dirty="0"/>
                    </a:p>
                  </a:txBody>
                  <a:tcPr/>
                </a:tc>
                <a:tc>
                  <a:txBody>
                    <a:bodyPr/>
                    <a:lstStyle/>
                    <a:p>
                      <a:r>
                        <a:rPr lang="en-GB" sz="900" b="1" u="sng" dirty="0"/>
                        <a:t>Structure:</a:t>
                      </a:r>
                      <a:r>
                        <a:rPr lang="en-GB" sz="900" b="1" u="none" dirty="0"/>
                        <a:t> </a:t>
                      </a:r>
                      <a:r>
                        <a:rPr lang="en-GB" sz="900" b="0" u="none" dirty="0"/>
                        <a:t>In each stanza Keats introduces an aspect of nature then expands on it. The </a:t>
                      </a:r>
                      <a:r>
                        <a:rPr lang="en-GB" sz="900" b="1" u="none" dirty="0"/>
                        <a:t>first stanza </a:t>
                      </a:r>
                      <a:r>
                        <a:rPr lang="en-GB" sz="900" b="0" u="none" dirty="0"/>
                        <a:t>seems to start on a misty </a:t>
                      </a:r>
                      <a:r>
                        <a:rPr lang="en-GB" sz="900" b="1" u="none" dirty="0"/>
                        <a:t>morning</a:t>
                      </a:r>
                      <a:r>
                        <a:rPr lang="en-GB" sz="900" b="0" u="none" dirty="0"/>
                        <a:t> and focuses on the ripeness of Autumn. The </a:t>
                      </a:r>
                      <a:r>
                        <a:rPr lang="en-GB" sz="900" b="1" u="none" dirty="0"/>
                        <a:t>second stanza </a:t>
                      </a:r>
                      <a:r>
                        <a:rPr lang="en-GB" sz="900" b="0" u="none" dirty="0"/>
                        <a:t>seems to progress to a sleepy</a:t>
                      </a:r>
                      <a:r>
                        <a:rPr lang="en-GB" sz="900" b="1" u="none" dirty="0"/>
                        <a:t> afternoon </a:t>
                      </a:r>
                      <a:r>
                        <a:rPr lang="en-GB" sz="900" b="0" u="none" dirty="0"/>
                        <a:t>as the season begins to wane and draw to a close. The </a:t>
                      </a:r>
                      <a:r>
                        <a:rPr lang="en-GB" sz="900" b="1" u="none" dirty="0"/>
                        <a:t>final stanza </a:t>
                      </a:r>
                      <a:r>
                        <a:rPr lang="en-GB" sz="900" b="0" u="none" dirty="0"/>
                        <a:t>refers to the </a:t>
                      </a:r>
                      <a:r>
                        <a:rPr lang="en-GB" sz="900" b="1" u="none" dirty="0"/>
                        <a:t>evening</a:t>
                      </a:r>
                      <a:r>
                        <a:rPr lang="en-GB" sz="900" b="0" u="none" dirty="0"/>
                        <a:t> and the dying of the season as winter approaches. It captures the passage of time and journey towards death.</a:t>
                      </a:r>
                      <a:endParaRPr lang="en-GB" sz="850" dirty="0"/>
                    </a:p>
                  </a:txBody>
                  <a:tcPr/>
                </a:tc>
                <a:tc>
                  <a:txBody>
                    <a:bodyPr/>
                    <a:lstStyle/>
                    <a:p>
                      <a:r>
                        <a:rPr lang="en-GB" sz="900" b="1" u="sng" dirty="0"/>
                        <a:t>Form:</a:t>
                      </a:r>
                      <a:r>
                        <a:rPr lang="en-GB" sz="900" b="1" u="none" dirty="0"/>
                        <a:t> </a:t>
                      </a:r>
                      <a:r>
                        <a:rPr lang="en-GB" sz="900" b="0" u="none" dirty="0"/>
                        <a:t>The poem in split into </a:t>
                      </a:r>
                      <a:r>
                        <a:rPr lang="en-GB" sz="900" b="1" u="none" dirty="0"/>
                        <a:t>three stanzas </a:t>
                      </a:r>
                      <a:r>
                        <a:rPr lang="en-GB" sz="900" b="0" u="none" dirty="0"/>
                        <a:t>of equal length perhaps implying the routine/ constricted life they lead. There is </a:t>
                      </a:r>
                      <a:r>
                        <a:rPr lang="en-GB" sz="900" b="1" u="none" dirty="0"/>
                        <a:t>no rhythm </a:t>
                      </a:r>
                      <a:r>
                        <a:rPr lang="en-GB" sz="900" b="0" u="none" dirty="0"/>
                        <a:t>to the poem, so it has no life or energy as there is no pulse to keep the lines ticking over. This emphasises how static and sterile their life has become. </a:t>
                      </a:r>
                      <a:r>
                        <a:rPr lang="en-GB" sz="900" b="1" u="none" dirty="0"/>
                        <a:t>End-stopped lines </a:t>
                      </a:r>
                      <a:r>
                        <a:rPr lang="en-GB" sz="900" b="0" u="none" dirty="0"/>
                        <a:t>such as, “Their beauty has thickened.” or “Summer is fading:” give a sense of inevitability that their lives have come to stop with motherhood.</a:t>
                      </a:r>
                      <a:endParaRPr lang="en-GB" sz="850" b="1" u="sng" dirty="0"/>
                    </a:p>
                  </a:txBody>
                  <a:tcPr/>
                </a:tc>
                <a:tc>
                  <a:txBody>
                    <a:bodyPr/>
                    <a:lstStyle/>
                    <a:p>
                      <a:r>
                        <a:rPr lang="en-GB" sz="900" b="1" u="sng" dirty="0"/>
                        <a:t>Structure:</a:t>
                      </a:r>
                      <a:r>
                        <a:rPr lang="en-GB" sz="900" b="0" u="none" dirty="0"/>
                        <a:t> The speaker</a:t>
                      </a:r>
                      <a:r>
                        <a:rPr lang="en-GB" sz="900" b="1" u="none" dirty="0"/>
                        <a:t> starts </a:t>
                      </a:r>
                      <a:r>
                        <a:rPr lang="en-GB" sz="900" b="0" u="none" dirty="0"/>
                        <a:t>by establishing the time and setting first to create a melancholy, </a:t>
                      </a:r>
                      <a:r>
                        <a:rPr lang="en-GB" sz="900" b="1" u="none" dirty="0"/>
                        <a:t>elegiac</a:t>
                      </a:r>
                      <a:r>
                        <a:rPr lang="en-GB" sz="900" b="0" u="none" dirty="0"/>
                        <a:t> tone. He </a:t>
                      </a:r>
                      <a:r>
                        <a:rPr lang="en-GB" sz="900" b="1" u="none" dirty="0"/>
                        <a:t>then focuses</a:t>
                      </a:r>
                      <a:r>
                        <a:rPr lang="en-GB" sz="900" b="0" u="none" dirty="0"/>
                        <a:t> on the women’s lives, now describing their domestic setting and how the wind is symbolically ruining their past hopes. </a:t>
                      </a:r>
                      <a:r>
                        <a:rPr lang="en-GB" sz="900" b="1" u="none" dirty="0"/>
                        <a:t>It ends </a:t>
                      </a:r>
                      <a:r>
                        <a:rPr lang="en-GB" sz="900" b="0" u="none" dirty="0"/>
                        <a:t>by commenting on how this routine will continue, that they have thickened with age and that they have been pushed aside – probably by the  gender expectations of the time.</a:t>
                      </a:r>
                      <a:endParaRPr lang="en-GB" sz="850" b="1" u="sng" dirty="0"/>
                    </a:p>
                  </a:txBody>
                  <a:tcPr/>
                </a:tc>
                <a:extLst>
                  <a:ext uri="{0D108BD9-81ED-4DB2-BD59-A6C34878D82A}">
                    <a16:rowId xmlns:a16="http://schemas.microsoft.com/office/drawing/2014/main" val="2911155134"/>
                  </a:ext>
                </a:extLst>
              </a:tr>
              <a:tr h="1372520">
                <a:tc gridSpan="2">
                  <a:txBody>
                    <a:bodyPr/>
                    <a:lstStyle/>
                    <a:p>
                      <a:r>
                        <a:rPr lang="en-GB" sz="900" b="1" u="sng" dirty="0"/>
                        <a:t>Language Features:</a:t>
                      </a:r>
                    </a:p>
                    <a:p>
                      <a:pPr marL="171450" indent="-171450">
                        <a:buFont typeface="Arial" panose="020B0604020202020204" pitchFamily="34" charset="0"/>
                        <a:buChar char="•"/>
                      </a:pPr>
                      <a:r>
                        <a:rPr lang="en-GB" sz="900" b="1" u="none" baseline="0" dirty="0"/>
                        <a:t> </a:t>
                      </a:r>
                      <a:r>
                        <a:rPr lang="en-GB" sz="900" b="0" u="none" baseline="0" dirty="0"/>
                        <a:t>The </a:t>
                      </a:r>
                      <a:r>
                        <a:rPr lang="en-GB" sz="900" b="1" u="none" baseline="0" dirty="0"/>
                        <a:t>language of excess </a:t>
                      </a:r>
                      <a:r>
                        <a:rPr lang="en-GB" sz="900" b="0" u="none" baseline="0" dirty="0"/>
                        <a:t>shows how Autumn can produce a plentiful harvest, but hints that is just beyond the point of perfection and is too much- perhaps hinting that it is on  the brink of decay/death.</a:t>
                      </a:r>
                    </a:p>
                    <a:p>
                      <a:pPr marL="171450" indent="-171450">
                        <a:buFont typeface="Arial" panose="020B0604020202020204" pitchFamily="34" charset="0"/>
                        <a:buChar char="•"/>
                      </a:pPr>
                      <a:r>
                        <a:rPr lang="en-GB" sz="900" b="0" u="none" baseline="0" dirty="0"/>
                        <a:t>The second stanza uses </a:t>
                      </a:r>
                      <a:r>
                        <a:rPr lang="en-GB" sz="900" b="1" u="none" baseline="0" dirty="0"/>
                        <a:t>personification</a:t>
                      </a:r>
                      <a:r>
                        <a:rPr lang="en-GB" sz="900" b="0" u="none" baseline="0" dirty="0"/>
                        <a:t> – Autumn is a humble  goddess who has worked hard and now beginning to relax as the season passes.</a:t>
                      </a:r>
                    </a:p>
                    <a:p>
                      <a:pPr marL="171450" indent="-171450">
                        <a:buFont typeface="Arial" panose="020B0604020202020204" pitchFamily="34" charset="0"/>
                        <a:buChar char="•"/>
                      </a:pPr>
                      <a:r>
                        <a:rPr lang="en-GB" sz="900" b="1" u="none" baseline="0" dirty="0"/>
                        <a:t>Sensory language, </a:t>
                      </a:r>
                      <a:r>
                        <a:rPr lang="en-GB" sz="900" b="0" u="none" baseline="0" dirty="0"/>
                        <a:t>especially sound, is used in the last stanza to create the song of Autumn – this is quite melancholy, and the swallows at the end </a:t>
                      </a:r>
                      <a:r>
                        <a:rPr lang="en-GB" sz="900" b="1" u="none" baseline="0" dirty="0"/>
                        <a:t>symbolise</a:t>
                      </a:r>
                      <a:r>
                        <a:rPr lang="en-GB" sz="900" b="0" u="none" baseline="0" dirty="0"/>
                        <a:t> death but the promise of new life, as migration is temporary. The end is quite </a:t>
                      </a:r>
                      <a:r>
                        <a:rPr lang="en-GB" sz="900" b="1" u="none" baseline="0" dirty="0"/>
                        <a:t>elegiac.</a:t>
                      </a:r>
                    </a:p>
                  </a:txBody>
                  <a:tcPr>
                    <a:solidFill>
                      <a:schemeClr val="accent5">
                        <a:lumMod val="40000"/>
                        <a:lumOff val="60000"/>
                      </a:schemeClr>
                    </a:solidFill>
                  </a:tcPr>
                </a:tc>
                <a:tc hMerge="1">
                  <a:txBody>
                    <a:bodyPr/>
                    <a:lstStyle/>
                    <a:p>
                      <a:endParaRPr lang="en-GB"/>
                    </a:p>
                  </a:txBody>
                  <a:tcPr/>
                </a:tc>
                <a:tc gridSpan="2">
                  <a:txBody>
                    <a:bodyPr/>
                    <a:lstStyle/>
                    <a:p>
                      <a:r>
                        <a:rPr lang="en-GB" sz="900" b="1" u="sng" dirty="0"/>
                        <a:t>Language Features:</a:t>
                      </a:r>
                    </a:p>
                    <a:p>
                      <a:pPr marL="171450" indent="-171450">
                        <a:buFont typeface="Arial" panose="020B0604020202020204" pitchFamily="34" charset="0"/>
                        <a:buChar char="•"/>
                      </a:pPr>
                      <a:r>
                        <a:rPr lang="en-GB" sz="850" b="1" u="none" dirty="0"/>
                        <a:t>Domestic imagery </a:t>
                      </a:r>
                      <a:r>
                        <a:rPr lang="en-GB" sz="850" b="0" u="none" dirty="0"/>
                        <a:t>dominates the poem reinforcing the gender roles of the women and their uninspiring, drab lives. They have lost their spark and settled into a passive lifestyle.</a:t>
                      </a:r>
                    </a:p>
                    <a:p>
                      <a:pPr marL="171450" indent="-171450">
                        <a:buFont typeface="Arial" panose="020B0604020202020204" pitchFamily="34" charset="0"/>
                        <a:buChar char="•"/>
                      </a:pPr>
                      <a:r>
                        <a:rPr lang="en-GB" sz="850" b="1" u="none" dirty="0"/>
                        <a:t>The language of time </a:t>
                      </a:r>
                      <a:r>
                        <a:rPr lang="en-GB" sz="850" b="0" u="none" dirty="0"/>
                        <a:t>– the reference to summer fading suggests they are past their prime and “hollow afternoons” implies an empty, early middle age. They have absent husbands “behind them,” and “before them” is only ruin.</a:t>
                      </a:r>
                    </a:p>
                    <a:p>
                      <a:pPr marL="171450" indent="-171450">
                        <a:buFont typeface="Arial" panose="020B0604020202020204" pitchFamily="34" charset="0"/>
                        <a:buChar char="•"/>
                      </a:pPr>
                      <a:r>
                        <a:rPr lang="en-GB" sz="850" b="1" u="none" dirty="0"/>
                        <a:t>The symbolism of the wind </a:t>
                      </a:r>
                      <a:r>
                        <a:rPr lang="en-GB" sz="850" b="0" u="none" dirty="0"/>
                        <a:t>is important – it represents the wind of change that has blown through their lives. They are stuck between a hopeless future and an empty present.</a:t>
                      </a:r>
                    </a:p>
                    <a:p>
                      <a:pPr marL="171450" indent="-171450">
                        <a:buFont typeface="Arial" panose="020B0604020202020204" pitchFamily="34" charset="0"/>
                        <a:buChar char="•"/>
                      </a:pPr>
                      <a:r>
                        <a:rPr lang="en-GB" sz="850" b="0" u="none" dirty="0"/>
                        <a:t>Throughout the language </a:t>
                      </a:r>
                      <a:r>
                        <a:rPr lang="en-GB" sz="850" b="1" u="none" dirty="0"/>
                        <a:t>is plain, direct and unelaborated </a:t>
                      </a:r>
                      <a:r>
                        <a:rPr lang="en-GB" sz="850" b="0" u="none" dirty="0"/>
                        <a:t>– like their lives.</a:t>
                      </a:r>
                    </a:p>
                  </a:txBody>
                  <a:tcPr>
                    <a:solidFill>
                      <a:schemeClr val="accent5">
                        <a:lumMod val="40000"/>
                        <a:lumOff val="60000"/>
                      </a:schemeClr>
                    </a:solidFill>
                  </a:tcPr>
                </a:tc>
                <a:tc hMerge="1">
                  <a:txBody>
                    <a:bodyPr/>
                    <a:lstStyle/>
                    <a:p>
                      <a:endParaRPr lang="en-GB"/>
                    </a:p>
                  </a:txBody>
                  <a:tcPr/>
                </a:tc>
                <a:extLst>
                  <a:ext uri="{0D108BD9-81ED-4DB2-BD59-A6C34878D82A}">
                    <a16:rowId xmlns:a16="http://schemas.microsoft.com/office/drawing/2014/main" val="2396377848"/>
                  </a:ext>
                </a:extLst>
              </a:tr>
              <a:tr h="662596">
                <a:tc>
                  <a:txBody>
                    <a:bodyPr/>
                    <a:lstStyle/>
                    <a:p>
                      <a:r>
                        <a:rPr lang="en-GB" sz="900" b="1" u="sng" dirty="0"/>
                        <a:t>Key Themes:</a:t>
                      </a:r>
                    </a:p>
                    <a:p>
                      <a:pPr marL="171450" indent="-171450">
                        <a:buFont typeface="Wingdings" panose="05000000000000000000" pitchFamily="2" charset="2"/>
                        <a:buChar char="q"/>
                      </a:pPr>
                      <a:r>
                        <a:rPr lang="en-GB" sz="900" b="1" u="none" dirty="0"/>
                        <a:t>Nature – its excess and beauty</a:t>
                      </a:r>
                    </a:p>
                    <a:p>
                      <a:pPr marL="171450" indent="-171450">
                        <a:buFont typeface="Wingdings" panose="05000000000000000000" pitchFamily="2" charset="2"/>
                        <a:buChar char="q"/>
                      </a:pPr>
                      <a:r>
                        <a:rPr lang="en-GB" sz="900" b="1" u="none" dirty="0"/>
                        <a:t>Death and Loss</a:t>
                      </a:r>
                    </a:p>
                    <a:p>
                      <a:pPr marL="171450" indent="-171450">
                        <a:buFont typeface="Wingdings" panose="05000000000000000000" pitchFamily="2" charset="2"/>
                        <a:buChar char="q"/>
                      </a:pPr>
                      <a:r>
                        <a:rPr lang="en-GB" sz="900" b="1" u="none" dirty="0"/>
                        <a:t>The passing of time and change</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indent="-171450">
                        <a:buFont typeface="Wingdings" panose="05000000000000000000" pitchFamily="2" charset="2"/>
                        <a:buChar char="q"/>
                      </a:pPr>
                      <a:r>
                        <a:rPr lang="en-GB" sz="900" b="0" u="none" dirty="0"/>
                        <a:t>The Prelude</a:t>
                      </a:r>
                    </a:p>
                    <a:p>
                      <a:pPr marL="171450" indent="-171450">
                        <a:buFont typeface="Wingdings" panose="05000000000000000000" pitchFamily="2" charset="2"/>
                        <a:buChar char="q"/>
                      </a:pPr>
                      <a:r>
                        <a:rPr lang="en-GB" sz="900" b="0" u="none" dirty="0"/>
                        <a:t>As Imperceptibly as Grief</a:t>
                      </a:r>
                    </a:p>
                    <a:p>
                      <a:pPr marL="171450" indent="-171450">
                        <a:buFont typeface="Wingdings" panose="05000000000000000000" pitchFamily="2" charset="2"/>
                        <a:buChar char="q"/>
                      </a:pPr>
                      <a:r>
                        <a:rPr lang="en-GB" sz="900" b="0" u="none" dirty="0"/>
                        <a:t>Afternoons</a:t>
                      </a:r>
                    </a:p>
                  </a:txBody>
                  <a:tcPr>
                    <a:solidFill>
                      <a:schemeClr val="accent5">
                        <a:lumMod val="60000"/>
                        <a:lumOff val="40000"/>
                      </a:schemeClr>
                    </a:solidFill>
                  </a:tcPr>
                </a:tc>
                <a:tc>
                  <a:txBody>
                    <a:bodyPr/>
                    <a:lstStyle/>
                    <a:p>
                      <a:r>
                        <a:rPr lang="en-GB" sz="900" b="1" u="sng" dirty="0"/>
                        <a:t>Key Themes:</a:t>
                      </a:r>
                    </a:p>
                    <a:p>
                      <a:pPr marL="171450" indent="-171450">
                        <a:buFont typeface="Wingdings" panose="05000000000000000000" pitchFamily="2" charset="2"/>
                        <a:buChar char="q"/>
                      </a:pPr>
                      <a:r>
                        <a:rPr lang="en-GB" sz="900" b="1" u="none" dirty="0"/>
                        <a:t>Love and relationships</a:t>
                      </a:r>
                    </a:p>
                    <a:p>
                      <a:pPr marL="171450" indent="-171450">
                        <a:buFont typeface="Wingdings" panose="05000000000000000000" pitchFamily="2" charset="2"/>
                        <a:buChar char="q"/>
                      </a:pPr>
                      <a:r>
                        <a:rPr lang="en-GB" sz="900" b="1" u="none" dirty="0"/>
                        <a:t>The passing of time </a:t>
                      </a:r>
                    </a:p>
                    <a:p>
                      <a:pPr marL="171450" indent="-171450">
                        <a:buFont typeface="Wingdings" panose="05000000000000000000" pitchFamily="2" charset="2"/>
                        <a:buChar char="q"/>
                      </a:pPr>
                      <a:r>
                        <a:rPr lang="en-GB" sz="900" b="1" u="none" dirty="0"/>
                        <a:t>Loss and change</a:t>
                      </a: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900" b="1" u="sng" dirty="0"/>
                        <a:t>Good to compare with:</a:t>
                      </a:r>
                    </a:p>
                    <a:p>
                      <a:pPr marL="171450" indent="-171450">
                        <a:buFont typeface="Wingdings" panose="05000000000000000000" pitchFamily="2" charset="2"/>
                        <a:buChar char="q"/>
                      </a:pPr>
                      <a:r>
                        <a:rPr lang="en-GB" sz="900" b="0" u="none" dirty="0" err="1"/>
                        <a:t>Cozy</a:t>
                      </a:r>
                      <a:r>
                        <a:rPr lang="en-GB" sz="900" b="0" u="none" dirty="0"/>
                        <a:t> Apologia/ Valentine </a:t>
                      </a:r>
                    </a:p>
                    <a:p>
                      <a:pPr marL="171450" indent="-171450">
                        <a:buFont typeface="Wingdings" panose="05000000000000000000" pitchFamily="2" charset="2"/>
                        <a:buChar char="q"/>
                      </a:pPr>
                      <a:r>
                        <a:rPr lang="en-GB" sz="900" b="0" u="none" dirty="0"/>
                        <a:t>As Imperceptibly as Grief/ To Autumn</a:t>
                      </a:r>
                    </a:p>
                    <a:p>
                      <a:pPr marL="171450" indent="-171450">
                        <a:buFont typeface="Wingdings" panose="05000000000000000000" pitchFamily="2" charset="2"/>
                        <a:buChar char="q"/>
                      </a:pPr>
                      <a:r>
                        <a:rPr lang="en-GB" sz="900" b="0" u="none" dirty="0"/>
                        <a:t>A Wife in London /London</a:t>
                      </a:r>
                    </a:p>
                  </a:txBody>
                  <a:tcPr>
                    <a:solidFill>
                      <a:schemeClr val="accent5">
                        <a:lumMod val="60000"/>
                        <a:lumOff val="40000"/>
                      </a:schemeClr>
                    </a:solidFill>
                  </a:tcPr>
                </a:tc>
                <a:extLst>
                  <a:ext uri="{0D108BD9-81ED-4DB2-BD59-A6C34878D82A}">
                    <a16:rowId xmlns:a16="http://schemas.microsoft.com/office/drawing/2014/main" val="3592013475"/>
                  </a:ext>
                </a:extLst>
              </a:tr>
            </a:tbl>
          </a:graphicData>
        </a:graphic>
      </p:graphicFrame>
      <p:pic>
        <p:nvPicPr>
          <p:cNvPr id="4" name="Picture 3" descr="A flock of birds flying in the sky&#10;&#10;Description automatically generated">
            <a:extLst>
              <a:ext uri="{FF2B5EF4-FFF2-40B4-BE49-F238E27FC236}">
                <a16:creationId xmlns:a16="http://schemas.microsoft.com/office/drawing/2014/main" id="{59A3D779-BF1E-4AF9-8610-8C7A97FF5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3503" y="151209"/>
            <a:ext cx="1084829" cy="723219"/>
          </a:xfrm>
          <a:prstGeom prst="rect">
            <a:avLst/>
          </a:prstGeom>
        </p:spPr>
      </p:pic>
      <p:pic>
        <p:nvPicPr>
          <p:cNvPr id="5" name="Picture 4">
            <a:extLst>
              <a:ext uri="{FF2B5EF4-FFF2-40B4-BE49-F238E27FC236}">
                <a16:creationId xmlns:a16="http://schemas.microsoft.com/office/drawing/2014/main" id="{93292497-D05F-446C-A325-35D3012A4353}"/>
              </a:ext>
            </a:extLst>
          </p:cNvPr>
          <p:cNvPicPr>
            <a:picLocks noChangeAspect="1"/>
          </p:cNvPicPr>
          <p:nvPr/>
        </p:nvPicPr>
        <p:blipFill>
          <a:blip r:embed="rId4"/>
          <a:stretch>
            <a:fillRect/>
          </a:stretch>
        </p:blipFill>
        <p:spPr>
          <a:xfrm>
            <a:off x="7834066" y="125325"/>
            <a:ext cx="1187624" cy="711387"/>
          </a:xfrm>
          <a:prstGeom prst="rect">
            <a:avLst/>
          </a:prstGeom>
        </p:spPr>
      </p:pic>
      <p:sp>
        <p:nvSpPr>
          <p:cNvPr id="6" name="TextBox 5">
            <a:extLst>
              <a:ext uri="{FF2B5EF4-FFF2-40B4-BE49-F238E27FC236}">
                <a16:creationId xmlns:a16="http://schemas.microsoft.com/office/drawing/2014/main" id="{688450B1-DF94-4C4E-8A69-45A6667AC192}"/>
              </a:ext>
            </a:extLst>
          </p:cNvPr>
          <p:cNvSpPr txBox="1"/>
          <p:nvPr/>
        </p:nvSpPr>
        <p:spPr>
          <a:xfrm>
            <a:off x="8820472" y="6396335"/>
            <a:ext cx="323528" cy="461665"/>
          </a:xfrm>
          <a:prstGeom prst="rect">
            <a:avLst/>
          </a:prstGeom>
          <a:noFill/>
        </p:spPr>
        <p:txBody>
          <a:bodyPr wrap="square" rtlCol="0">
            <a:spAutoFit/>
          </a:bodyPr>
          <a:lstStyle/>
          <a:p>
            <a:r>
              <a:rPr lang="en-GB" sz="2400" dirty="0"/>
              <a:t>8</a:t>
            </a:r>
          </a:p>
        </p:txBody>
      </p:sp>
    </p:spTree>
    <p:extLst>
      <p:ext uri="{BB962C8B-B14F-4D97-AF65-F5344CB8AC3E}">
        <p14:creationId xmlns:p14="http://schemas.microsoft.com/office/powerpoint/2010/main" val="3728277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6834</TotalTime>
  <Words>12870</Words>
  <Application>Microsoft Office PowerPoint</Application>
  <PresentationFormat>On-screen Show (4:3)</PresentationFormat>
  <Paragraphs>620</Paragraphs>
  <Slides>14</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stuart</dc:creator>
  <cp:lastModifiedBy>Beverley Graham</cp:lastModifiedBy>
  <cp:revision>632</cp:revision>
  <cp:lastPrinted>2020-06-10T19:19:25Z</cp:lastPrinted>
  <dcterms:created xsi:type="dcterms:W3CDTF">2017-12-29T19:06:35Z</dcterms:created>
  <dcterms:modified xsi:type="dcterms:W3CDTF">2020-12-08T20:50:57Z</dcterms:modified>
</cp:coreProperties>
</file>