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4" r:id="rId3"/>
    <p:sldId id="258" r:id="rId4"/>
    <p:sldId id="275"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7"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9B40F-A920-42C1-BECF-4B2F2BB6BD5E}" type="datetimeFigureOut">
              <a:rPr lang="en-GB" smtClean="0"/>
              <a:t>23/09/2020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1466EC-7367-42DB-B5A4-D1780AE1AC9D}" type="slidenum">
              <a:rPr lang="en-GB" smtClean="0"/>
              <a:t>‹#›</a:t>
            </a:fld>
            <a:endParaRPr lang="en-GB"/>
          </a:p>
        </p:txBody>
      </p:sp>
    </p:spTree>
    <p:extLst>
      <p:ext uri="{BB962C8B-B14F-4D97-AF65-F5344CB8AC3E}">
        <p14:creationId xmlns:p14="http://schemas.microsoft.com/office/powerpoint/2010/main" val="1445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about the positive and negative connotations of the Latin words.</a:t>
            </a:r>
          </a:p>
          <a:p>
            <a:r>
              <a:rPr lang="en-GB" dirty="0" smtClean="0"/>
              <a:t>TALK THROUGH KEY WORDS</a:t>
            </a:r>
            <a:endParaRPr lang="en-GB" dirty="0"/>
          </a:p>
        </p:txBody>
      </p:sp>
      <p:sp>
        <p:nvSpPr>
          <p:cNvPr id="4" name="Slide Number Placeholder 3"/>
          <p:cNvSpPr>
            <a:spLocks noGrp="1"/>
          </p:cNvSpPr>
          <p:nvPr>
            <p:ph type="sldNum" sz="quarter" idx="10"/>
          </p:nvPr>
        </p:nvSpPr>
        <p:spPr/>
        <p:txBody>
          <a:bodyPr/>
          <a:lstStyle/>
          <a:p>
            <a:fld id="{D7C15334-36AA-4353-A2E1-DCCDEB38739B}" type="slidenum">
              <a:rPr lang="en-GB" smtClean="0"/>
              <a:t>3</a:t>
            </a:fld>
            <a:endParaRPr lang="en-GB"/>
          </a:p>
        </p:txBody>
      </p:sp>
    </p:spTree>
    <p:extLst>
      <p:ext uri="{BB962C8B-B14F-4D97-AF65-F5344CB8AC3E}">
        <p14:creationId xmlns:p14="http://schemas.microsoft.com/office/powerpoint/2010/main" val="142431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Check understanding of the use of colon and commas. Tell students it deals with the antiquated notions of war – a contrast between the realities and the glorified notion of what it’s like to serve. Immersed in war from the start.</a:t>
            </a:r>
            <a:endParaRPr lang="en-GB" dirty="0"/>
          </a:p>
        </p:txBody>
      </p:sp>
      <p:sp>
        <p:nvSpPr>
          <p:cNvPr id="4" name="Slide Number Placeholder 3"/>
          <p:cNvSpPr>
            <a:spLocks noGrp="1"/>
          </p:cNvSpPr>
          <p:nvPr>
            <p:ph type="sldNum" sz="quarter" idx="10"/>
          </p:nvPr>
        </p:nvSpPr>
        <p:spPr/>
        <p:txBody>
          <a:bodyPr/>
          <a:lstStyle/>
          <a:p>
            <a:fld id="{D7C15334-36AA-4353-A2E1-DCCDEB38739B}" type="slidenum">
              <a:rPr lang="en-GB" smtClean="0"/>
              <a:t>6</a:t>
            </a:fld>
            <a:endParaRPr lang="en-GB"/>
          </a:p>
        </p:txBody>
      </p:sp>
    </p:spTree>
    <p:extLst>
      <p:ext uri="{BB962C8B-B14F-4D97-AF65-F5344CB8AC3E}">
        <p14:creationId xmlns:p14="http://schemas.microsoft.com/office/powerpoint/2010/main" val="136697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sweet and proper to die</a:t>
            </a:r>
            <a:r>
              <a:rPr lang="en-GB" baseline="0" dirty="0" smtClean="0"/>
              <a:t> for one’s country”</a:t>
            </a:r>
            <a:endParaRPr lang="en-GB" dirty="0"/>
          </a:p>
        </p:txBody>
      </p:sp>
      <p:sp>
        <p:nvSpPr>
          <p:cNvPr id="4" name="Slide Number Placeholder 3"/>
          <p:cNvSpPr>
            <a:spLocks noGrp="1"/>
          </p:cNvSpPr>
          <p:nvPr>
            <p:ph type="sldNum" sz="quarter" idx="10"/>
          </p:nvPr>
        </p:nvSpPr>
        <p:spPr/>
        <p:txBody>
          <a:bodyPr/>
          <a:lstStyle/>
          <a:p>
            <a:fld id="{451466EC-7367-42DB-B5A4-D1780AE1AC9D}" type="slidenum">
              <a:rPr lang="en-GB" smtClean="0"/>
              <a:t>8</a:t>
            </a:fld>
            <a:endParaRPr lang="en-GB"/>
          </a:p>
        </p:txBody>
      </p:sp>
    </p:spTree>
    <p:extLst>
      <p:ext uri="{BB962C8B-B14F-4D97-AF65-F5344CB8AC3E}">
        <p14:creationId xmlns:p14="http://schemas.microsoft.com/office/powerpoint/2010/main" val="3014523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5634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59227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66894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92833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7331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C710B1-9344-4821-9A13-853960D58FBC}"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E2262-6D5B-43BC-ACF6-678A61891889}" type="slidenum">
              <a:rPr lang="en-GB" smtClean="0"/>
              <a:t>‹#›</a:t>
            </a:fld>
            <a:endParaRPr lang="en-GB"/>
          </a:p>
        </p:txBody>
      </p:sp>
    </p:spTree>
    <p:extLst>
      <p:ext uri="{BB962C8B-B14F-4D97-AF65-F5344CB8AC3E}">
        <p14:creationId xmlns:p14="http://schemas.microsoft.com/office/powerpoint/2010/main" val="19110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C710B1-9344-4821-9A13-853960D58FBC}"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E2262-6D5B-43BC-ACF6-678A61891889}" type="slidenum">
              <a:rPr lang="en-GB" smtClean="0"/>
              <a:t>‹#›</a:t>
            </a:fld>
            <a:endParaRPr lang="en-GB"/>
          </a:p>
        </p:txBody>
      </p:sp>
    </p:spTree>
    <p:extLst>
      <p:ext uri="{BB962C8B-B14F-4D97-AF65-F5344CB8AC3E}">
        <p14:creationId xmlns:p14="http://schemas.microsoft.com/office/powerpoint/2010/main" val="97577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C710B1-9344-4821-9A13-853960D58FBC}"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E2262-6D5B-43BC-ACF6-678A61891889}" type="slidenum">
              <a:rPr lang="en-GB" smtClean="0"/>
              <a:t>‹#›</a:t>
            </a:fld>
            <a:endParaRPr lang="en-GB"/>
          </a:p>
        </p:txBody>
      </p:sp>
    </p:spTree>
    <p:extLst>
      <p:ext uri="{BB962C8B-B14F-4D97-AF65-F5344CB8AC3E}">
        <p14:creationId xmlns:p14="http://schemas.microsoft.com/office/powerpoint/2010/main" val="3254848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15728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C710B1-9344-4821-9A13-853960D58FBC}"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E2262-6D5B-43BC-ACF6-678A61891889}" type="slidenum">
              <a:rPr lang="en-GB" smtClean="0"/>
              <a:t>‹#›</a:t>
            </a:fld>
            <a:endParaRPr lang="en-GB"/>
          </a:p>
        </p:txBody>
      </p:sp>
    </p:spTree>
    <p:extLst>
      <p:ext uri="{BB962C8B-B14F-4D97-AF65-F5344CB8AC3E}">
        <p14:creationId xmlns:p14="http://schemas.microsoft.com/office/powerpoint/2010/main" val="80626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C710B1-9344-4821-9A13-853960D58FBC}"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E2262-6D5B-43BC-ACF6-678A61891889}" type="slidenum">
              <a:rPr lang="en-GB" smtClean="0"/>
              <a:t>‹#›</a:t>
            </a:fld>
            <a:endParaRPr lang="en-GB"/>
          </a:p>
        </p:txBody>
      </p:sp>
    </p:spTree>
    <p:extLst>
      <p:ext uri="{BB962C8B-B14F-4D97-AF65-F5344CB8AC3E}">
        <p14:creationId xmlns:p14="http://schemas.microsoft.com/office/powerpoint/2010/main" val="346198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C710B1-9344-4821-9A13-853960D58FBC}"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AE2262-6D5B-43BC-ACF6-678A61891889}" type="slidenum">
              <a:rPr lang="en-GB" smtClean="0"/>
              <a:t>‹#›</a:t>
            </a:fld>
            <a:endParaRPr lang="en-GB"/>
          </a:p>
        </p:txBody>
      </p:sp>
    </p:spTree>
    <p:extLst>
      <p:ext uri="{BB962C8B-B14F-4D97-AF65-F5344CB8AC3E}">
        <p14:creationId xmlns:p14="http://schemas.microsoft.com/office/powerpoint/2010/main" val="105952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C710B1-9344-4821-9A13-853960D58FBC}" type="datetimeFigureOut">
              <a:rPr lang="en-GB" smtClean="0"/>
              <a:t>23/09/2020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AE2262-6D5B-43BC-ACF6-678A61891889}" type="slidenum">
              <a:rPr lang="en-GB" smtClean="0"/>
              <a:t>‹#›</a:t>
            </a:fld>
            <a:endParaRPr lang="en-GB"/>
          </a:p>
        </p:txBody>
      </p:sp>
    </p:spTree>
    <p:extLst>
      <p:ext uri="{BB962C8B-B14F-4D97-AF65-F5344CB8AC3E}">
        <p14:creationId xmlns:p14="http://schemas.microsoft.com/office/powerpoint/2010/main" val="273009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C710B1-9344-4821-9A13-853960D58FBC}" type="datetimeFigureOut">
              <a:rPr lang="en-GB" smtClean="0"/>
              <a:t>23/09/2020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AE2262-6D5B-43BC-ACF6-678A61891889}" type="slidenum">
              <a:rPr lang="en-GB" smtClean="0"/>
              <a:t>‹#›</a:t>
            </a:fld>
            <a:endParaRPr lang="en-GB"/>
          </a:p>
        </p:txBody>
      </p:sp>
    </p:spTree>
    <p:extLst>
      <p:ext uri="{BB962C8B-B14F-4D97-AF65-F5344CB8AC3E}">
        <p14:creationId xmlns:p14="http://schemas.microsoft.com/office/powerpoint/2010/main" val="422527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710B1-9344-4821-9A13-853960D58FBC}" type="datetimeFigureOut">
              <a:rPr lang="en-GB" smtClean="0"/>
              <a:t>23/09/2020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AE2262-6D5B-43BC-ACF6-678A61891889}" type="slidenum">
              <a:rPr lang="en-GB" smtClean="0"/>
              <a:t>‹#›</a:t>
            </a:fld>
            <a:endParaRPr lang="en-GB"/>
          </a:p>
        </p:txBody>
      </p:sp>
    </p:spTree>
    <p:extLst>
      <p:ext uri="{BB962C8B-B14F-4D97-AF65-F5344CB8AC3E}">
        <p14:creationId xmlns:p14="http://schemas.microsoft.com/office/powerpoint/2010/main" val="122195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710B1-9344-4821-9A13-853960D58FBC}"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AE2262-6D5B-43BC-ACF6-678A61891889}" type="slidenum">
              <a:rPr lang="en-GB" smtClean="0"/>
              <a:t>‹#›</a:t>
            </a:fld>
            <a:endParaRPr lang="en-GB"/>
          </a:p>
        </p:txBody>
      </p:sp>
    </p:spTree>
    <p:extLst>
      <p:ext uri="{BB962C8B-B14F-4D97-AF65-F5344CB8AC3E}">
        <p14:creationId xmlns:p14="http://schemas.microsoft.com/office/powerpoint/2010/main" val="3255146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710B1-9344-4821-9A13-853960D58FBC}"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AE2262-6D5B-43BC-ACF6-678A61891889}" type="slidenum">
              <a:rPr lang="en-GB" smtClean="0"/>
              <a:t>‹#›</a:t>
            </a:fld>
            <a:endParaRPr lang="en-GB"/>
          </a:p>
        </p:txBody>
      </p:sp>
    </p:spTree>
    <p:extLst>
      <p:ext uri="{BB962C8B-B14F-4D97-AF65-F5344CB8AC3E}">
        <p14:creationId xmlns:p14="http://schemas.microsoft.com/office/powerpoint/2010/main" val="43059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710B1-9344-4821-9A13-853960D58FBC}" type="datetimeFigureOut">
              <a:rPr lang="en-GB" smtClean="0"/>
              <a:t>23/09/2020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E2262-6D5B-43BC-ACF6-678A61891889}" type="slidenum">
              <a:rPr lang="en-GB" smtClean="0"/>
              <a:t>‹#›</a:t>
            </a:fld>
            <a:endParaRPr lang="en-GB"/>
          </a:p>
        </p:txBody>
      </p:sp>
    </p:spTree>
    <p:extLst>
      <p:ext uri="{BB962C8B-B14F-4D97-AF65-F5344CB8AC3E}">
        <p14:creationId xmlns:p14="http://schemas.microsoft.com/office/powerpoint/2010/main" val="269922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tiff"/><Relationship Id="rId3" Type="http://schemas.openxmlformats.org/officeDocument/2006/relationships/image" Target="../media/image7.tiff"/><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image" Target="../media/image6.tiff"/><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tiff"/><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4w3pFJB9F7M"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416707" y="3861048"/>
            <a:ext cx="6400800" cy="1752600"/>
          </a:xfrm>
          <a:solidFill>
            <a:schemeClr val="accent1">
              <a:lumMod val="20000"/>
              <a:lumOff val="80000"/>
            </a:schemeClr>
          </a:solidFill>
        </p:spPr>
        <p:txBody>
          <a:bodyPr/>
          <a:lstStyle/>
          <a:p>
            <a:r>
              <a:rPr lang="en-GB" dirty="0" smtClean="0">
                <a:solidFill>
                  <a:schemeClr val="tx1"/>
                </a:solidFill>
              </a:rPr>
              <a:t>LO: To develop poetry analysis skills. ST: I can understand writers’ methods and use subject terminology.</a:t>
            </a:r>
            <a:endParaRPr lang="en-GB" dirty="0">
              <a:solidFill>
                <a:schemeClr val="tx1"/>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116632"/>
            <a:ext cx="28575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158332" y="116632"/>
            <a:ext cx="4413668" cy="936104"/>
          </a:xfrm>
          <a:prstGeom prst="rect">
            <a:avLst/>
          </a:prstGeom>
          <a:solidFill>
            <a:schemeClr val="bg1">
              <a:alpha val="40000"/>
            </a:schemeClr>
          </a:solidFill>
          <a:ln>
            <a:solidFill>
              <a:srgbClr val="FF0000"/>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smtClean="0">
                <a:latin typeface="AR BERKLEY" panose="02000000000000000000" pitchFamily="2" charset="0"/>
              </a:rPr>
              <a:t>‘War Poems’ </a:t>
            </a:r>
          </a:p>
          <a:p>
            <a:pPr algn="ctr"/>
            <a:r>
              <a:rPr lang="en-GB" sz="2400" b="1" u="sng" dirty="0" smtClean="0">
                <a:latin typeface="AR BERKLEY" panose="02000000000000000000" pitchFamily="2" charset="0"/>
              </a:rPr>
              <a:t>Dulce st Decorum Est</a:t>
            </a:r>
            <a:endParaRPr lang="en-GB" sz="2400" b="1" u="sng" dirty="0">
              <a:latin typeface="AR BERKLEY" panose="02000000000000000000" pitchFamily="2" charset="0"/>
            </a:endParaRPr>
          </a:p>
        </p:txBody>
      </p:sp>
    </p:spTree>
    <p:extLst>
      <p:ext uri="{BB962C8B-B14F-4D97-AF65-F5344CB8AC3E}">
        <p14:creationId xmlns:p14="http://schemas.microsoft.com/office/powerpoint/2010/main" val="116868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p:nvPr/>
        </p:nvSpPr>
        <p:spPr>
          <a:xfrm>
            <a:off x="261325" y="222300"/>
            <a:ext cx="5296644" cy="870400"/>
          </a:xfrm>
          <a:prstGeom prst="rect">
            <a:avLst/>
          </a:prstGeom>
          <a:solidFill>
            <a:srgbClr val="A4C2F4"/>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smtClean="0"/>
              <a:t>The Poet: Wilfred </a:t>
            </a:r>
            <a:r>
              <a:rPr lang="en" sz="3600" b="1" dirty="0"/>
              <a:t>Owen</a:t>
            </a:r>
            <a:endParaRPr sz="3600" b="1" dirty="0"/>
          </a:p>
        </p:txBody>
      </p:sp>
      <p:sp>
        <p:nvSpPr>
          <p:cNvPr id="66" name="Shape 66"/>
          <p:cNvSpPr txBox="1"/>
          <p:nvPr/>
        </p:nvSpPr>
        <p:spPr>
          <a:xfrm>
            <a:off x="261325" y="1396467"/>
            <a:ext cx="6271500" cy="5005200"/>
          </a:xfrm>
          <a:prstGeom prst="rect">
            <a:avLst/>
          </a:prstGeom>
          <a:solidFill>
            <a:srgbClr val="A4C2F4"/>
          </a:solidFill>
          <a:ln>
            <a:noFill/>
          </a:ln>
        </p:spPr>
        <p:txBody>
          <a:bodyPr spcFirstLastPara="1" wrap="square" lIns="91425" tIns="91425" rIns="91425" bIns="91425" anchor="t" anchorCtr="0">
            <a:noAutofit/>
          </a:bodyPr>
          <a:lstStyle/>
          <a:p>
            <a:pPr marL="457200" lvl="0" indent="-317500" rtl="0">
              <a:lnSpc>
                <a:spcPct val="130000"/>
              </a:lnSpc>
              <a:spcBef>
                <a:spcPts val="0"/>
              </a:spcBef>
              <a:spcAft>
                <a:spcPts val="0"/>
              </a:spcAft>
              <a:buSzPts val="1400"/>
              <a:buChar char="●"/>
            </a:pPr>
            <a:r>
              <a:rPr lang="en">
                <a:highlight>
                  <a:srgbClr val="A4C2F4"/>
                </a:highlight>
              </a:rPr>
              <a:t>Wilfred Owen was born in 1893 in Shropshire. </a:t>
            </a:r>
            <a:endParaRPr>
              <a:highlight>
                <a:srgbClr val="A4C2F4"/>
              </a:highlight>
            </a:endParaRPr>
          </a:p>
          <a:p>
            <a:pPr marL="457200" lvl="0" indent="-317500" rtl="0">
              <a:lnSpc>
                <a:spcPct val="130000"/>
              </a:lnSpc>
              <a:spcBef>
                <a:spcPts val="0"/>
              </a:spcBef>
              <a:spcAft>
                <a:spcPts val="0"/>
              </a:spcAft>
              <a:buSzPts val="1400"/>
              <a:buChar char="●"/>
            </a:pPr>
            <a:r>
              <a:rPr lang="en">
                <a:highlight>
                  <a:srgbClr val="A4C2F4"/>
                </a:highlight>
              </a:rPr>
              <a:t>In 1915 enlisted in the army. </a:t>
            </a:r>
            <a:endParaRPr>
              <a:highlight>
                <a:srgbClr val="A4C2F4"/>
              </a:highlight>
            </a:endParaRPr>
          </a:p>
          <a:p>
            <a:pPr marL="457200" lvl="0" indent="-317500" rtl="0">
              <a:lnSpc>
                <a:spcPct val="130000"/>
              </a:lnSpc>
              <a:spcBef>
                <a:spcPts val="0"/>
              </a:spcBef>
              <a:spcAft>
                <a:spcPts val="0"/>
              </a:spcAft>
              <a:buSzPts val="1400"/>
              <a:buChar char="●"/>
            </a:pPr>
            <a:r>
              <a:rPr lang="en">
                <a:highlight>
                  <a:srgbClr val="A4C2F4"/>
                </a:highlight>
              </a:rPr>
              <a:t>He left for the western front early in January 1917. </a:t>
            </a:r>
            <a:endParaRPr>
              <a:highlight>
                <a:srgbClr val="A4C2F4"/>
              </a:highlight>
            </a:endParaRPr>
          </a:p>
          <a:p>
            <a:pPr marL="457200" lvl="0" indent="-317500" rtl="0">
              <a:lnSpc>
                <a:spcPct val="130000"/>
              </a:lnSpc>
              <a:spcBef>
                <a:spcPts val="0"/>
              </a:spcBef>
              <a:spcAft>
                <a:spcPts val="0"/>
              </a:spcAft>
              <a:buSzPts val="1400"/>
              <a:buChar char="●"/>
            </a:pPr>
            <a:r>
              <a:rPr lang="en">
                <a:highlight>
                  <a:srgbClr val="A4C2F4"/>
                </a:highlight>
              </a:rPr>
              <a:t>After experiencing heavy fighting, </a:t>
            </a:r>
            <a:r>
              <a:rPr lang="en" b="1">
                <a:highlight>
                  <a:srgbClr val="A4C2F4"/>
                </a:highlight>
              </a:rPr>
              <a:t>he was diagnosed with shellshock.</a:t>
            </a:r>
            <a:r>
              <a:rPr lang="en">
                <a:highlight>
                  <a:srgbClr val="A4C2F4"/>
                </a:highlight>
              </a:rPr>
              <a:t> He was evacuated to England and arrived at Craiglockhart War Hospital near Edinburgh in June. </a:t>
            </a:r>
            <a:endParaRPr>
              <a:highlight>
                <a:srgbClr val="A4C2F4"/>
              </a:highlight>
            </a:endParaRPr>
          </a:p>
          <a:p>
            <a:pPr marL="457200" lvl="0" indent="-317500" rtl="0">
              <a:lnSpc>
                <a:spcPct val="130000"/>
              </a:lnSpc>
              <a:spcBef>
                <a:spcPts val="0"/>
              </a:spcBef>
              <a:spcAft>
                <a:spcPts val="0"/>
              </a:spcAft>
              <a:buSzPts val="1400"/>
              <a:buChar char="●"/>
            </a:pPr>
            <a:r>
              <a:rPr lang="en">
                <a:highlight>
                  <a:srgbClr val="A4C2F4"/>
                </a:highlight>
              </a:rPr>
              <a:t>There </a:t>
            </a:r>
            <a:r>
              <a:rPr lang="en" b="1">
                <a:highlight>
                  <a:srgbClr val="A4C2F4"/>
                </a:highlight>
              </a:rPr>
              <a:t>he met the poet Siegfried Sassoon</a:t>
            </a:r>
            <a:r>
              <a:rPr lang="en">
                <a:highlight>
                  <a:srgbClr val="A4C2F4"/>
                </a:highlight>
              </a:rPr>
              <a:t>, who already had a reputation as a poet and shared Owen's views. Sassoon agreed to look over Owen's poems.</a:t>
            </a:r>
            <a:endParaRPr>
              <a:highlight>
                <a:srgbClr val="A4C2F4"/>
              </a:highlight>
            </a:endParaRPr>
          </a:p>
          <a:p>
            <a:pPr marL="457200" lvl="0" indent="-317500" rtl="0">
              <a:lnSpc>
                <a:spcPct val="130000"/>
              </a:lnSpc>
              <a:spcBef>
                <a:spcPts val="0"/>
              </a:spcBef>
              <a:spcAft>
                <a:spcPts val="0"/>
              </a:spcAft>
              <a:buSzPts val="1400"/>
              <a:buChar char="●"/>
            </a:pPr>
            <a:r>
              <a:rPr lang="en">
                <a:highlight>
                  <a:srgbClr val="A4C2F4"/>
                </a:highlight>
              </a:rPr>
              <a:t>He returned to France in August 1918 and in October was awarded the Military Cross for bravery. </a:t>
            </a:r>
            <a:endParaRPr>
              <a:highlight>
                <a:srgbClr val="A4C2F4"/>
              </a:highlight>
            </a:endParaRPr>
          </a:p>
          <a:p>
            <a:pPr marL="457200" lvl="0" indent="-317500" rtl="0">
              <a:lnSpc>
                <a:spcPct val="130000"/>
              </a:lnSpc>
              <a:spcBef>
                <a:spcPts val="0"/>
              </a:spcBef>
              <a:spcAft>
                <a:spcPts val="0"/>
              </a:spcAft>
              <a:buSzPts val="1400"/>
              <a:buChar char="●"/>
            </a:pPr>
            <a:r>
              <a:rPr lang="en" b="1">
                <a:highlight>
                  <a:srgbClr val="A4C2F4"/>
                </a:highlight>
              </a:rPr>
              <a:t>On 4 November 1918 he was killed.The news of his death reached his parents on 11 November, Armistice Day. He was 25. </a:t>
            </a:r>
            <a:endParaRPr b="1">
              <a:highlight>
                <a:srgbClr val="A4C2F4"/>
              </a:highlight>
            </a:endParaRPr>
          </a:p>
          <a:p>
            <a:pPr marL="0" lvl="0" indent="0" rtl="0">
              <a:lnSpc>
                <a:spcPct val="130000"/>
              </a:lnSpc>
              <a:spcBef>
                <a:spcPts val="1100"/>
              </a:spcBef>
              <a:spcAft>
                <a:spcPts val="0"/>
              </a:spcAft>
              <a:buClr>
                <a:schemeClr val="dk1"/>
              </a:buClr>
              <a:buSzPts val="1100"/>
              <a:buFont typeface="Arial"/>
              <a:buNone/>
            </a:pPr>
            <a:endParaRPr>
              <a:highlight>
                <a:srgbClr val="A4C2F4"/>
              </a:highlight>
            </a:endParaRPr>
          </a:p>
          <a:p>
            <a:pPr marL="0" lvl="0" indent="0" rtl="0">
              <a:spcBef>
                <a:spcPts val="1100"/>
              </a:spcBef>
              <a:spcAft>
                <a:spcPts val="0"/>
              </a:spcAft>
              <a:buNone/>
            </a:pPr>
            <a:endParaRPr>
              <a:highlight>
                <a:srgbClr val="A4C2F4"/>
              </a:highlight>
            </a:endParaRPr>
          </a:p>
        </p:txBody>
      </p:sp>
      <p:pic>
        <p:nvPicPr>
          <p:cNvPr id="67" name="Shape 67"/>
          <p:cNvPicPr preferRelativeResize="0"/>
          <p:nvPr/>
        </p:nvPicPr>
        <p:blipFill>
          <a:blip r:embed="rId3">
            <a:alphaModFix/>
          </a:blip>
          <a:stretch>
            <a:fillRect/>
          </a:stretch>
        </p:blipFill>
        <p:spPr>
          <a:xfrm>
            <a:off x="6642000" y="1617001"/>
            <a:ext cx="2306376" cy="4287297"/>
          </a:xfrm>
          <a:prstGeom prst="rect">
            <a:avLst/>
          </a:prstGeom>
          <a:noFill/>
          <a:ln>
            <a:noFill/>
          </a:ln>
        </p:spPr>
      </p:pic>
    </p:spTree>
    <p:extLst>
      <p:ext uri="{BB962C8B-B14F-4D97-AF65-F5344CB8AC3E}">
        <p14:creationId xmlns:p14="http://schemas.microsoft.com/office/powerpoint/2010/main" val="3244339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308552" y="0"/>
            <a:ext cx="6400800" cy="1364010"/>
          </a:xfrm>
          <a:solidFill>
            <a:srgbClr val="FFFF00"/>
          </a:solidFill>
        </p:spPr>
        <p:txBody>
          <a:bodyPr>
            <a:normAutofit/>
          </a:bodyPr>
          <a:lstStyle/>
          <a:p>
            <a:r>
              <a:rPr lang="en-GB" sz="7200" b="1" dirty="0" smtClean="0">
                <a:solidFill>
                  <a:schemeClr val="tx1"/>
                </a:solidFill>
                <a:effectLst>
                  <a:outerShdw blurRad="38100" dist="38100" dir="2700000" algn="tl">
                    <a:srgbClr val="000000">
                      <a:alpha val="43137"/>
                    </a:srgbClr>
                  </a:outerShdw>
                </a:effectLst>
              </a:rPr>
              <a:t>Structure</a:t>
            </a: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2" name="Rectangle 1"/>
          <p:cNvSpPr/>
          <p:nvPr/>
        </p:nvSpPr>
        <p:spPr>
          <a:xfrm>
            <a:off x="251520" y="1895175"/>
            <a:ext cx="8712968" cy="33843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GB" sz="2000" dirty="0">
                <a:solidFill>
                  <a:schemeClr val="tx1"/>
                </a:solidFill>
              </a:rPr>
              <a:t>The first stanza has a slow, </a:t>
            </a:r>
            <a:r>
              <a:rPr lang="en-GB" sz="2000" dirty="0" smtClean="0">
                <a:solidFill>
                  <a:schemeClr val="tx1"/>
                </a:solidFill>
              </a:rPr>
              <a:t>turgid (boring) </a:t>
            </a:r>
            <a:r>
              <a:rPr lang="en-GB" sz="2000" dirty="0">
                <a:solidFill>
                  <a:schemeClr val="tx1"/>
                </a:solidFill>
              </a:rPr>
              <a:t>pace due to the first sentence layering clause on top of clause. This creates a turgid tone, reflecting the soldiers’ feeling that the march will never end.</a:t>
            </a:r>
          </a:p>
          <a:p>
            <a:pPr marL="342900" indent="-342900">
              <a:buFont typeface="Arial" panose="020B0604020202020204" pitchFamily="34" charset="0"/>
              <a:buChar char="•"/>
            </a:pPr>
            <a:r>
              <a:rPr lang="en-GB" sz="2000" dirty="0" smtClean="0">
                <a:solidFill>
                  <a:schemeClr val="tx1"/>
                </a:solidFill>
              </a:rPr>
              <a:t>The </a:t>
            </a:r>
            <a:r>
              <a:rPr lang="en-GB" sz="2000" dirty="0">
                <a:solidFill>
                  <a:schemeClr val="tx1"/>
                </a:solidFill>
              </a:rPr>
              <a:t>second stanza is fast paced through one word sentences and exclamation marks. This reflects the sense of panic as the gas attack unfolds.</a:t>
            </a:r>
          </a:p>
          <a:p>
            <a:pPr marL="342900" indent="-342900">
              <a:buFont typeface="Arial" panose="020B0604020202020204" pitchFamily="34" charset="0"/>
              <a:buChar char="•"/>
            </a:pPr>
            <a:r>
              <a:rPr lang="en-GB" sz="2000" dirty="0">
                <a:solidFill>
                  <a:schemeClr val="tx1"/>
                </a:solidFill>
              </a:rPr>
              <a:t>The pace slows again in the final stanza to reflect the feeling that war is never ending. Owen uses the second person (“you”, “my friend”) to address the reader personally, creating an uncomfortable and accusatory tone. These final lines are clearly aimed at those in command</a:t>
            </a:r>
          </a:p>
        </p:txBody>
      </p:sp>
      <p:sp>
        <p:nvSpPr>
          <p:cNvPr id="4" name="Oval 3"/>
          <p:cNvSpPr/>
          <p:nvPr/>
        </p:nvSpPr>
        <p:spPr>
          <a:xfrm>
            <a:off x="5508104" y="5232988"/>
            <a:ext cx="3456384" cy="932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sp>
        <p:nvSpPr>
          <p:cNvPr id="11" name="Rounded Rectangular Callout 10"/>
          <p:cNvSpPr/>
          <p:nvPr/>
        </p:nvSpPr>
        <p:spPr>
          <a:xfrm>
            <a:off x="0" y="1"/>
            <a:ext cx="2318572" cy="1500055"/>
          </a:xfrm>
          <a:prstGeom prst="wedgeRoundRectCallout">
            <a:avLst>
              <a:gd name="adj1" fmla="val 66331"/>
              <a:gd name="adj2" fmla="val -7539"/>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smtClean="0">
                <a:latin typeface="Comic Sans MS" panose="030F0702030302020204" pitchFamily="66" charset="0"/>
              </a:rPr>
              <a:t>Key Words:</a:t>
            </a:r>
          </a:p>
          <a:p>
            <a:pPr algn="ctr"/>
            <a:r>
              <a:rPr lang="en-GB" sz="1400" b="1" dirty="0" smtClean="0">
                <a:latin typeface="Comic Sans MS" panose="030F0702030302020204" pitchFamily="66" charset="0"/>
              </a:rPr>
              <a:t>Antiquated</a:t>
            </a:r>
          </a:p>
          <a:p>
            <a:pPr algn="ctr"/>
            <a:r>
              <a:rPr lang="en-GB" sz="1400" b="1" dirty="0" smtClean="0">
                <a:latin typeface="Comic Sans MS" panose="030F0702030302020204" pitchFamily="66" charset="0"/>
              </a:rPr>
              <a:t>glorified</a:t>
            </a:r>
          </a:p>
          <a:p>
            <a:pPr algn="ctr"/>
            <a:r>
              <a:rPr lang="en-GB" sz="1400" b="1" dirty="0" smtClean="0">
                <a:latin typeface="Comic Sans MS" panose="030F0702030302020204" pitchFamily="66" charset="0"/>
              </a:rPr>
              <a:t>Assonance</a:t>
            </a:r>
          </a:p>
          <a:p>
            <a:pPr algn="ctr"/>
            <a:r>
              <a:rPr lang="en-GB" sz="1400" b="1" dirty="0" smtClean="0">
                <a:latin typeface="Comic Sans MS" panose="030F0702030302020204" pitchFamily="66" charset="0"/>
              </a:rPr>
              <a:t>Simile</a:t>
            </a:r>
          </a:p>
          <a:p>
            <a:pPr algn="ctr"/>
            <a:r>
              <a:rPr lang="en-GB" sz="1400" b="1" dirty="0" smtClean="0">
                <a:latin typeface="Comic Sans MS" panose="030F0702030302020204" pitchFamily="66" charset="0"/>
              </a:rPr>
              <a:t>Metaphor</a:t>
            </a:r>
          </a:p>
          <a:p>
            <a:pPr algn="ctr"/>
            <a:endParaRPr lang="en-GB" sz="1400" b="1" u="sng" dirty="0" smtClean="0">
              <a:latin typeface="Comic Sans MS" panose="030F0702030302020204" pitchFamily="66" charset="0"/>
            </a:endParaRPr>
          </a:p>
        </p:txBody>
      </p:sp>
    </p:spTree>
    <p:extLst>
      <p:ext uri="{BB962C8B-B14F-4D97-AF65-F5344CB8AC3E}">
        <p14:creationId xmlns:p14="http://schemas.microsoft.com/office/powerpoint/2010/main" val="1431827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p:nvPr/>
        </p:nvSpPr>
        <p:spPr>
          <a:xfrm>
            <a:off x="2210600" y="1037400"/>
            <a:ext cx="5186700" cy="4000000"/>
          </a:xfrm>
          <a:prstGeom prst="rect">
            <a:avLst/>
          </a:prstGeom>
          <a:noFill/>
          <a:ln>
            <a:noFill/>
          </a:ln>
        </p:spPr>
        <p:txBody>
          <a:bodyPr spcFirstLastPara="1" wrap="square" lIns="91425" tIns="91425" rIns="91425" bIns="91425" anchor="ctr" anchorCtr="0">
            <a:noAutofit/>
          </a:bodyPr>
          <a:lstStyle/>
          <a:p>
            <a:pPr marL="139700" lvl="0" indent="-190500" rtl="0">
              <a:lnSpc>
                <a:spcPct val="115000"/>
              </a:lnSpc>
              <a:spcBef>
                <a:spcPts val="0"/>
              </a:spcBef>
              <a:spcAft>
                <a:spcPts val="0"/>
              </a:spcAft>
              <a:buNone/>
            </a:pPr>
            <a:r>
              <a:rPr lang="en" b="1" dirty="0">
                <a:solidFill>
                  <a:schemeClr val="dk1"/>
                </a:solidFill>
                <a:highlight>
                  <a:srgbClr val="FFFFFF"/>
                </a:highlight>
              </a:rPr>
              <a:t>Bent d</a:t>
            </a:r>
            <a:r>
              <a:rPr lang="en" b="1" dirty="0">
                <a:solidFill>
                  <a:schemeClr val="accent1"/>
                </a:solidFill>
                <a:highlight>
                  <a:srgbClr val="FFFFFF"/>
                </a:highlight>
              </a:rPr>
              <a:t>ou</a:t>
            </a:r>
            <a:r>
              <a:rPr lang="en" b="1" dirty="0">
                <a:solidFill>
                  <a:schemeClr val="dk1"/>
                </a:solidFill>
                <a:highlight>
                  <a:srgbClr val="FFFFFF"/>
                </a:highlight>
              </a:rPr>
              <a:t>ble, </a:t>
            </a:r>
            <a:r>
              <a:rPr lang="en" b="1" dirty="0">
                <a:solidFill>
                  <a:srgbClr val="CC0000"/>
                </a:solidFill>
                <a:highlight>
                  <a:srgbClr val="FFFFFF"/>
                </a:highlight>
              </a:rPr>
              <a:t>like old beggars </a:t>
            </a:r>
            <a:r>
              <a:rPr lang="en" b="1" dirty="0">
                <a:solidFill>
                  <a:schemeClr val="accent1"/>
                </a:solidFill>
                <a:highlight>
                  <a:srgbClr val="FFFFFF"/>
                </a:highlight>
              </a:rPr>
              <a:t>un</a:t>
            </a:r>
            <a:r>
              <a:rPr lang="en" b="1" dirty="0">
                <a:solidFill>
                  <a:srgbClr val="CC0000"/>
                </a:solidFill>
                <a:highlight>
                  <a:srgbClr val="FFFFFF"/>
                </a:highlight>
              </a:rPr>
              <a:t>der sacks,</a:t>
            </a:r>
            <a:r>
              <a:rPr lang="en" b="1" dirty="0">
                <a:solidFill>
                  <a:schemeClr val="dk1"/>
                </a:solidFill>
                <a:highlight>
                  <a:srgbClr val="FFFFFF"/>
                </a:highlight>
              </a:rPr>
              <a:t> </a:t>
            </a:r>
            <a:endParaRPr b="1" dirty="0">
              <a:solidFill>
                <a:schemeClr val="dk1"/>
              </a:solidFill>
              <a:highlight>
                <a:srgbClr val="FFFFFF"/>
              </a:highlight>
            </a:endParaRPr>
          </a:p>
          <a:p>
            <a:pPr marL="139700" lvl="0" indent="-190500" rtl="0">
              <a:lnSpc>
                <a:spcPct val="115000"/>
              </a:lnSpc>
              <a:spcBef>
                <a:spcPts val="0"/>
              </a:spcBef>
              <a:spcAft>
                <a:spcPts val="0"/>
              </a:spcAft>
              <a:buNone/>
            </a:pPr>
            <a:r>
              <a:rPr lang="en" b="1" dirty="0">
                <a:solidFill>
                  <a:schemeClr val="dk1"/>
                </a:solidFill>
                <a:highlight>
                  <a:srgbClr val="FFFFFF"/>
                </a:highlight>
              </a:rPr>
              <a:t>Knock-kneed, </a:t>
            </a:r>
            <a:r>
              <a:rPr lang="en" b="1" dirty="0">
                <a:solidFill>
                  <a:srgbClr val="FF0000"/>
                </a:solidFill>
                <a:highlight>
                  <a:srgbClr val="FFFFFF"/>
                </a:highlight>
              </a:rPr>
              <a:t>coughing like hags</a:t>
            </a:r>
            <a:r>
              <a:rPr lang="en" b="1" dirty="0">
                <a:solidFill>
                  <a:srgbClr val="3C78D8"/>
                </a:solidFill>
                <a:highlight>
                  <a:srgbClr val="FFFFFF"/>
                </a:highlight>
              </a:rPr>
              <a:t>,</a:t>
            </a:r>
            <a:r>
              <a:rPr lang="en" b="1" dirty="0">
                <a:solidFill>
                  <a:schemeClr val="dk1"/>
                </a:solidFill>
                <a:highlight>
                  <a:srgbClr val="FFFFFF"/>
                </a:highlight>
              </a:rPr>
              <a:t> we c</a:t>
            </a:r>
            <a:r>
              <a:rPr lang="en" b="1" dirty="0">
                <a:solidFill>
                  <a:schemeClr val="accent1"/>
                </a:solidFill>
                <a:highlight>
                  <a:srgbClr val="FFFFFF"/>
                </a:highlight>
              </a:rPr>
              <a:t>ur</a:t>
            </a:r>
            <a:r>
              <a:rPr lang="en" b="1" dirty="0">
                <a:solidFill>
                  <a:schemeClr val="dk1"/>
                </a:solidFill>
                <a:highlight>
                  <a:srgbClr val="FFFFFF"/>
                </a:highlight>
              </a:rPr>
              <a:t>sed through sl</a:t>
            </a:r>
            <a:r>
              <a:rPr lang="en" b="1" dirty="0">
                <a:solidFill>
                  <a:schemeClr val="accent1"/>
                </a:solidFill>
                <a:highlight>
                  <a:srgbClr val="FFFFFF"/>
                </a:highlight>
              </a:rPr>
              <a:t>u</a:t>
            </a:r>
            <a:r>
              <a:rPr lang="en" b="1" dirty="0">
                <a:solidFill>
                  <a:schemeClr val="dk1"/>
                </a:solidFill>
                <a:highlight>
                  <a:srgbClr val="FFFFFF"/>
                </a:highlight>
              </a:rPr>
              <a:t>dge, </a:t>
            </a:r>
            <a:endParaRPr b="1" dirty="0">
              <a:solidFill>
                <a:schemeClr val="dk1"/>
              </a:solidFill>
              <a:highlight>
                <a:srgbClr val="FFFFFF"/>
              </a:highlight>
            </a:endParaRPr>
          </a:p>
          <a:p>
            <a:pPr marL="139700" lvl="0" indent="-190500" rtl="0">
              <a:lnSpc>
                <a:spcPct val="115000"/>
              </a:lnSpc>
              <a:spcBef>
                <a:spcPts val="0"/>
              </a:spcBef>
              <a:spcAft>
                <a:spcPts val="0"/>
              </a:spcAft>
              <a:buNone/>
            </a:pPr>
            <a:r>
              <a:rPr lang="en" b="1" dirty="0">
                <a:solidFill>
                  <a:schemeClr val="dk1"/>
                </a:solidFill>
                <a:highlight>
                  <a:srgbClr val="FFFFFF"/>
                </a:highlight>
              </a:rPr>
              <a:t>Till on the </a:t>
            </a:r>
            <a:r>
              <a:rPr lang="en" b="1" dirty="0">
                <a:solidFill>
                  <a:srgbClr val="A64D79"/>
                </a:solidFill>
                <a:highlight>
                  <a:srgbClr val="FFFFFF"/>
                </a:highlight>
              </a:rPr>
              <a:t>h</a:t>
            </a:r>
            <a:r>
              <a:rPr lang="en" b="1" dirty="0">
                <a:solidFill>
                  <a:schemeClr val="accent1"/>
                </a:solidFill>
                <a:highlight>
                  <a:srgbClr val="FFFFFF"/>
                </a:highlight>
              </a:rPr>
              <a:t>au</a:t>
            </a:r>
            <a:r>
              <a:rPr lang="en" b="1" dirty="0">
                <a:solidFill>
                  <a:srgbClr val="A64D79"/>
                </a:solidFill>
                <a:highlight>
                  <a:srgbClr val="FFFFFF"/>
                </a:highlight>
              </a:rPr>
              <a:t>nting flares</a:t>
            </a:r>
            <a:r>
              <a:rPr lang="en" b="1" dirty="0">
                <a:solidFill>
                  <a:schemeClr val="dk1"/>
                </a:solidFill>
                <a:highlight>
                  <a:srgbClr val="FFFFFF"/>
                </a:highlight>
              </a:rPr>
              <a:t> we t</a:t>
            </a:r>
            <a:r>
              <a:rPr lang="en" b="1" dirty="0">
                <a:solidFill>
                  <a:schemeClr val="accent1"/>
                </a:solidFill>
                <a:highlight>
                  <a:srgbClr val="FFFFFF"/>
                </a:highlight>
              </a:rPr>
              <a:t>u</a:t>
            </a:r>
            <a:r>
              <a:rPr lang="en" b="1" dirty="0">
                <a:solidFill>
                  <a:schemeClr val="dk1"/>
                </a:solidFill>
                <a:highlight>
                  <a:srgbClr val="FFFFFF"/>
                </a:highlight>
              </a:rPr>
              <a:t>rned our backs, </a:t>
            </a:r>
            <a:endParaRPr b="1" dirty="0">
              <a:solidFill>
                <a:schemeClr val="dk1"/>
              </a:solidFill>
              <a:highlight>
                <a:srgbClr val="FFFFFF"/>
              </a:highlight>
            </a:endParaRPr>
          </a:p>
          <a:p>
            <a:pPr marL="139700" lvl="0" indent="-190500" rtl="0">
              <a:lnSpc>
                <a:spcPct val="115000"/>
              </a:lnSpc>
              <a:spcBef>
                <a:spcPts val="0"/>
              </a:spcBef>
              <a:spcAft>
                <a:spcPts val="0"/>
              </a:spcAft>
              <a:buNone/>
            </a:pPr>
            <a:r>
              <a:rPr lang="en" b="1" dirty="0">
                <a:solidFill>
                  <a:schemeClr val="dk1"/>
                </a:solidFill>
                <a:highlight>
                  <a:srgbClr val="FFFFFF"/>
                </a:highlight>
              </a:rPr>
              <a:t>And towards our distant rest began to </a:t>
            </a:r>
            <a:r>
              <a:rPr lang="en" b="1" dirty="0">
                <a:solidFill>
                  <a:srgbClr val="E69138"/>
                </a:solidFill>
                <a:highlight>
                  <a:srgbClr val="FFFFFF"/>
                </a:highlight>
              </a:rPr>
              <a:t>tr</a:t>
            </a:r>
            <a:r>
              <a:rPr lang="en" b="1" dirty="0">
                <a:solidFill>
                  <a:schemeClr val="accent1"/>
                </a:solidFill>
                <a:highlight>
                  <a:srgbClr val="FFFFFF"/>
                </a:highlight>
              </a:rPr>
              <a:t>u</a:t>
            </a:r>
            <a:r>
              <a:rPr lang="en" b="1" dirty="0">
                <a:solidFill>
                  <a:srgbClr val="E69138"/>
                </a:solidFill>
                <a:highlight>
                  <a:srgbClr val="FFFFFF"/>
                </a:highlight>
              </a:rPr>
              <a:t>dge. </a:t>
            </a:r>
            <a:endParaRPr b="1" dirty="0">
              <a:solidFill>
                <a:srgbClr val="E69138"/>
              </a:solidFill>
              <a:highlight>
                <a:srgbClr val="FFFFFF"/>
              </a:highlight>
            </a:endParaRPr>
          </a:p>
          <a:p>
            <a:pPr marL="139700" lvl="0" indent="-190500" rtl="0">
              <a:lnSpc>
                <a:spcPct val="115000"/>
              </a:lnSpc>
              <a:spcBef>
                <a:spcPts val="0"/>
              </a:spcBef>
              <a:spcAft>
                <a:spcPts val="0"/>
              </a:spcAft>
              <a:buNone/>
            </a:pPr>
            <a:r>
              <a:rPr lang="en" b="1" dirty="0">
                <a:solidFill>
                  <a:schemeClr val="dk1"/>
                </a:solidFill>
                <a:highlight>
                  <a:srgbClr val="FFFFFF"/>
                </a:highlight>
              </a:rPr>
              <a:t>Men marched asleep. Many had lost their boots, </a:t>
            </a:r>
            <a:endParaRPr b="1" dirty="0">
              <a:solidFill>
                <a:schemeClr val="dk1"/>
              </a:solidFill>
              <a:highlight>
                <a:srgbClr val="FFFFFF"/>
              </a:highlight>
            </a:endParaRPr>
          </a:p>
          <a:p>
            <a:pPr marL="139700" lvl="0" indent="-190500" rtl="0">
              <a:lnSpc>
                <a:spcPct val="115000"/>
              </a:lnSpc>
              <a:spcBef>
                <a:spcPts val="0"/>
              </a:spcBef>
              <a:spcAft>
                <a:spcPts val="0"/>
              </a:spcAft>
              <a:buNone/>
            </a:pPr>
            <a:r>
              <a:rPr lang="en" b="1" dirty="0">
                <a:solidFill>
                  <a:schemeClr val="dk1"/>
                </a:solidFill>
                <a:highlight>
                  <a:srgbClr val="FFFFFF"/>
                </a:highlight>
              </a:rPr>
              <a:t>But limped on, blood-shod. </a:t>
            </a:r>
            <a:r>
              <a:rPr lang="en" b="1" dirty="0">
                <a:solidFill>
                  <a:srgbClr val="6AA84F"/>
                </a:solidFill>
                <a:highlight>
                  <a:srgbClr val="FFFFFF"/>
                </a:highlight>
              </a:rPr>
              <a:t>All went lame; all blind; </a:t>
            </a:r>
            <a:endParaRPr b="1" dirty="0">
              <a:solidFill>
                <a:srgbClr val="6AA84F"/>
              </a:solidFill>
              <a:highlight>
                <a:srgbClr val="FFFFFF"/>
              </a:highlight>
            </a:endParaRPr>
          </a:p>
          <a:p>
            <a:pPr marL="139700" lvl="0" indent="-190500" rtl="0">
              <a:lnSpc>
                <a:spcPct val="115000"/>
              </a:lnSpc>
              <a:spcBef>
                <a:spcPts val="0"/>
              </a:spcBef>
              <a:spcAft>
                <a:spcPts val="0"/>
              </a:spcAft>
              <a:buNone/>
            </a:pPr>
            <a:r>
              <a:rPr lang="en" b="1" dirty="0">
                <a:solidFill>
                  <a:srgbClr val="6AA84F"/>
                </a:solidFill>
                <a:highlight>
                  <a:srgbClr val="FFFFFF"/>
                </a:highlight>
              </a:rPr>
              <a:t>Drunk with fatigue; deaf even to the hoots </a:t>
            </a:r>
            <a:endParaRPr b="1" dirty="0">
              <a:solidFill>
                <a:srgbClr val="6AA84F"/>
              </a:solidFill>
              <a:highlight>
                <a:srgbClr val="FFFFFF"/>
              </a:highlight>
            </a:endParaRPr>
          </a:p>
          <a:p>
            <a:pPr marL="139700" lvl="0" indent="-190500" rtl="0">
              <a:lnSpc>
                <a:spcPct val="115000"/>
              </a:lnSpc>
              <a:spcBef>
                <a:spcPts val="0"/>
              </a:spcBef>
              <a:spcAft>
                <a:spcPts val="0"/>
              </a:spcAft>
              <a:buNone/>
            </a:pPr>
            <a:r>
              <a:rPr lang="en" b="1" dirty="0">
                <a:solidFill>
                  <a:schemeClr val="dk1"/>
                </a:solidFill>
                <a:highlight>
                  <a:srgbClr val="FFFFFF"/>
                </a:highlight>
              </a:rPr>
              <a:t>Of gas-shells dropping softly behind. </a:t>
            </a:r>
            <a:endParaRPr b="1" dirty="0">
              <a:solidFill>
                <a:schemeClr val="dk1"/>
              </a:solidFill>
              <a:highlight>
                <a:srgbClr val="FFFFFF"/>
              </a:highlight>
            </a:endParaRPr>
          </a:p>
        </p:txBody>
      </p:sp>
      <p:sp>
        <p:nvSpPr>
          <p:cNvPr id="69" name="Shape 69"/>
          <p:cNvSpPr txBox="1"/>
          <p:nvPr/>
        </p:nvSpPr>
        <p:spPr>
          <a:xfrm>
            <a:off x="251520" y="671733"/>
            <a:ext cx="1656184" cy="2239200"/>
          </a:xfrm>
          <a:prstGeom prst="rect">
            <a:avLst/>
          </a:prstGeom>
          <a:noFill/>
          <a:ln>
            <a:noFill/>
          </a:ln>
        </p:spPr>
        <p:txBody>
          <a:bodyPr spcFirstLastPara="1" wrap="square" lIns="91425" tIns="91425" rIns="91425" bIns="91425" anchor="t" anchorCtr="0">
            <a:noAutofit/>
          </a:bodyPr>
          <a:lstStyle/>
          <a:p>
            <a:pPr marL="139700" lvl="0">
              <a:spcBef>
                <a:spcPts val="0"/>
              </a:spcBef>
              <a:spcAft>
                <a:spcPts val="0"/>
              </a:spcAft>
              <a:buClr>
                <a:srgbClr val="CC0000"/>
              </a:buClr>
              <a:buSzPts val="1400"/>
            </a:pPr>
            <a:r>
              <a:rPr lang="en" dirty="0" smtClean="0">
                <a:solidFill>
                  <a:srgbClr val="CC0000"/>
                </a:solidFill>
              </a:rPr>
              <a:t>What do the these similies suggest? What type of language is this? Do they sound like heroes?The </a:t>
            </a:r>
            <a:r>
              <a:rPr lang="en" dirty="0">
                <a:solidFill>
                  <a:srgbClr val="CC0000"/>
                </a:solidFill>
              </a:rPr>
              <a:t>simile suggests the soldiers are...</a:t>
            </a:r>
            <a:endParaRPr dirty="0">
              <a:solidFill>
                <a:srgbClr val="CC0000"/>
              </a:solidFill>
            </a:endParaRPr>
          </a:p>
        </p:txBody>
      </p:sp>
      <p:sp>
        <p:nvSpPr>
          <p:cNvPr id="70" name="Shape 70"/>
          <p:cNvSpPr txBox="1"/>
          <p:nvPr/>
        </p:nvSpPr>
        <p:spPr>
          <a:xfrm>
            <a:off x="0" y="4520467"/>
            <a:ext cx="1593150" cy="1428813"/>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dirty="0" smtClean="0">
                <a:solidFill>
                  <a:srgbClr val="1155CC"/>
                </a:solidFill>
              </a:rPr>
              <a:t>A</a:t>
            </a:r>
            <a:r>
              <a:rPr lang="en" dirty="0" smtClean="0">
                <a:solidFill>
                  <a:srgbClr val="1155CC"/>
                </a:solidFill>
              </a:rPr>
              <a:t>ssonace is like a background rumbling of explosions.</a:t>
            </a:r>
            <a:endParaRPr dirty="0">
              <a:solidFill>
                <a:srgbClr val="1155CC"/>
              </a:solidFill>
            </a:endParaRPr>
          </a:p>
        </p:txBody>
      </p:sp>
      <p:sp>
        <p:nvSpPr>
          <p:cNvPr id="71" name="Shape 71"/>
          <p:cNvSpPr txBox="1"/>
          <p:nvPr/>
        </p:nvSpPr>
        <p:spPr>
          <a:xfrm>
            <a:off x="2247650" y="5109267"/>
            <a:ext cx="2247600" cy="1136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dirty="0" smtClean="0">
                <a:solidFill>
                  <a:srgbClr val="A64D79"/>
                </a:solidFill>
              </a:rPr>
              <a:t>What does the  </a:t>
            </a:r>
            <a:r>
              <a:rPr lang="en" dirty="0">
                <a:solidFill>
                  <a:srgbClr val="A64D79"/>
                </a:solidFill>
              </a:rPr>
              <a:t>adjective ‘haunting’ suggest </a:t>
            </a:r>
            <a:r>
              <a:rPr lang="en" dirty="0" smtClean="0">
                <a:solidFill>
                  <a:srgbClr val="A64D79"/>
                </a:solidFill>
              </a:rPr>
              <a:t>?</a:t>
            </a:r>
            <a:endParaRPr dirty="0">
              <a:solidFill>
                <a:srgbClr val="A64D79"/>
              </a:solidFill>
            </a:endParaRPr>
          </a:p>
        </p:txBody>
      </p:sp>
      <p:sp>
        <p:nvSpPr>
          <p:cNvPr id="72" name="Shape 72"/>
          <p:cNvSpPr txBox="1"/>
          <p:nvPr/>
        </p:nvSpPr>
        <p:spPr>
          <a:xfrm>
            <a:off x="5717800" y="4747000"/>
            <a:ext cx="2432700" cy="770232"/>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dirty="0" smtClean="0">
                <a:solidFill>
                  <a:srgbClr val="E69138"/>
                </a:solidFill>
              </a:rPr>
              <a:t>What does the  </a:t>
            </a:r>
            <a:r>
              <a:rPr lang="en" dirty="0">
                <a:solidFill>
                  <a:srgbClr val="E69138"/>
                </a:solidFill>
              </a:rPr>
              <a:t>verb ‘trudge’ </a:t>
            </a:r>
            <a:r>
              <a:rPr lang="en" dirty="0" smtClean="0">
                <a:solidFill>
                  <a:srgbClr val="E69138"/>
                </a:solidFill>
              </a:rPr>
              <a:t>suggest?</a:t>
            </a:r>
            <a:endParaRPr dirty="0">
              <a:solidFill>
                <a:srgbClr val="E69138"/>
              </a:solidFill>
            </a:endParaRPr>
          </a:p>
        </p:txBody>
      </p:sp>
      <p:sp>
        <p:nvSpPr>
          <p:cNvPr id="73" name="Shape 73"/>
          <p:cNvSpPr txBox="1"/>
          <p:nvPr/>
        </p:nvSpPr>
        <p:spPr>
          <a:xfrm>
            <a:off x="6444208" y="306833"/>
            <a:ext cx="2432700" cy="1550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dirty="0" smtClean="0">
                <a:solidFill>
                  <a:srgbClr val="6AA84F"/>
                </a:solidFill>
              </a:rPr>
              <a:t> </a:t>
            </a:r>
            <a:r>
              <a:rPr lang="en" dirty="0">
                <a:solidFill>
                  <a:srgbClr val="6AA84F"/>
                </a:solidFill>
              </a:rPr>
              <a:t>What effect does the repetition of of the pre-determiner ‘all’ have? And the metaphor ‘drunk with fatigue’?</a:t>
            </a:r>
            <a:endParaRPr dirty="0">
              <a:solidFill>
                <a:srgbClr val="6AA84F"/>
              </a:solidFill>
            </a:endParaRPr>
          </a:p>
        </p:txBody>
      </p:sp>
      <p:sp>
        <p:nvSpPr>
          <p:cNvPr id="2" name="TextBox 1"/>
          <p:cNvSpPr txBox="1"/>
          <p:nvPr/>
        </p:nvSpPr>
        <p:spPr>
          <a:xfrm>
            <a:off x="251520" y="116632"/>
            <a:ext cx="4536504" cy="369332"/>
          </a:xfrm>
          <a:prstGeom prst="rect">
            <a:avLst/>
          </a:prstGeom>
          <a:noFill/>
          <a:ln>
            <a:solidFill>
              <a:srgbClr val="FF0000"/>
            </a:solidFill>
          </a:ln>
        </p:spPr>
        <p:txBody>
          <a:bodyPr wrap="square" rtlCol="0">
            <a:spAutoFit/>
          </a:bodyPr>
          <a:lstStyle/>
          <a:p>
            <a:r>
              <a:rPr lang="en-GB" dirty="0" smtClean="0">
                <a:solidFill>
                  <a:srgbClr val="FF0000"/>
                </a:solidFill>
              </a:rPr>
              <a:t>Answer all the questions. Use google if needed</a:t>
            </a:r>
            <a:endParaRPr lang="en-GB" dirty="0">
              <a:solidFill>
                <a:srgbClr val="FF0000"/>
              </a:solidFill>
            </a:endParaRPr>
          </a:p>
        </p:txBody>
      </p:sp>
    </p:spTree>
    <p:extLst>
      <p:ext uri="{BB962C8B-B14F-4D97-AF65-F5344CB8AC3E}">
        <p14:creationId xmlns:p14="http://schemas.microsoft.com/office/powerpoint/2010/main" val="2519796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p:nvPr/>
        </p:nvSpPr>
        <p:spPr>
          <a:xfrm>
            <a:off x="2457525" y="889167"/>
            <a:ext cx="5724000" cy="4000000"/>
          </a:xfrm>
          <a:prstGeom prst="rect">
            <a:avLst/>
          </a:prstGeom>
          <a:noFill/>
          <a:ln>
            <a:noFill/>
          </a:ln>
        </p:spPr>
        <p:txBody>
          <a:bodyPr spcFirstLastPara="1" wrap="square" lIns="91425" tIns="91425" rIns="91425" bIns="91425" anchor="ctr" anchorCtr="0">
            <a:noAutofit/>
          </a:bodyPr>
          <a:lstStyle/>
          <a:p>
            <a:pPr marL="139700" lvl="0" indent="-190500" rtl="0">
              <a:lnSpc>
                <a:spcPct val="115000"/>
              </a:lnSpc>
              <a:spcBef>
                <a:spcPts val="0"/>
              </a:spcBef>
              <a:spcAft>
                <a:spcPts val="0"/>
              </a:spcAft>
              <a:buNone/>
            </a:pPr>
            <a:r>
              <a:rPr lang="en" b="1" dirty="0">
                <a:solidFill>
                  <a:srgbClr val="CC0000"/>
                </a:solidFill>
                <a:highlight>
                  <a:srgbClr val="FFFFFF"/>
                </a:highlight>
              </a:rPr>
              <a:t>Gas! GAS! Quick, boys!</a:t>
            </a:r>
            <a:r>
              <a:rPr lang="en" b="1" dirty="0">
                <a:solidFill>
                  <a:schemeClr val="dk1"/>
                </a:solidFill>
                <a:highlight>
                  <a:srgbClr val="FFFFFF"/>
                </a:highlight>
              </a:rPr>
              <a:t>—An ecstasy of fumbling </a:t>
            </a:r>
            <a:endParaRPr b="1" dirty="0">
              <a:solidFill>
                <a:schemeClr val="dk1"/>
              </a:solidFill>
              <a:highlight>
                <a:srgbClr val="FFFFFF"/>
              </a:highlight>
            </a:endParaRPr>
          </a:p>
          <a:p>
            <a:pPr marL="139700" lvl="0" indent="-190500" rtl="0">
              <a:lnSpc>
                <a:spcPct val="115000"/>
              </a:lnSpc>
              <a:spcBef>
                <a:spcPts val="0"/>
              </a:spcBef>
              <a:spcAft>
                <a:spcPts val="0"/>
              </a:spcAft>
              <a:buNone/>
            </a:pPr>
            <a:r>
              <a:rPr lang="en" b="1" dirty="0">
                <a:solidFill>
                  <a:schemeClr val="dk1"/>
                </a:solidFill>
                <a:highlight>
                  <a:srgbClr val="FFFFFF"/>
                </a:highlight>
              </a:rPr>
              <a:t>Fitting the </a:t>
            </a:r>
            <a:r>
              <a:rPr lang="en" b="1" dirty="0">
                <a:solidFill>
                  <a:srgbClr val="3C78D8"/>
                </a:solidFill>
                <a:highlight>
                  <a:srgbClr val="FFFFFF"/>
                </a:highlight>
              </a:rPr>
              <a:t>clumsy helmets </a:t>
            </a:r>
            <a:r>
              <a:rPr lang="en" b="1" dirty="0">
                <a:solidFill>
                  <a:schemeClr val="dk1"/>
                </a:solidFill>
                <a:highlight>
                  <a:srgbClr val="FFFFFF"/>
                </a:highlight>
              </a:rPr>
              <a:t>just in time, </a:t>
            </a:r>
            <a:endParaRPr b="1" dirty="0">
              <a:solidFill>
                <a:schemeClr val="dk1"/>
              </a:solidFill>
              <a:highlight>
                <a:srgbClr val="FFFFFF"/>
              </a:highlight>
            </a:endParaRPr>
          </a:p>
          <a:p>
            <a:pPr marL="139700" lvl="0" indent="-190500" rtl="0">
              <a:lnSpc>
                <a:spcPct val="115000"/>
              </a:lnSpc>
              <a:spcBef>
                <a:spcPts val="0"/>
              </a:spcBef>
              <a:spcAft>
                <a:spcPts val="0"/>
              </a:spcAft>
              <a:buNone/>
            </a:pPr>
            <a:r>
              <a:rPr lang="en" b="1" dirty="0">
                <a:solidFill>
                  <a:schemeClr val="dk1"/>
                </a:solidFill>
                <a:highlight>
                  <a:srgbClr val="FFFFFF"/>
                </a:highlight>
              </a:rPr>
              <a:t>But someone still was </a:t>
            </a:r>
            <a:r>
              <a:rPr lang="en" b="1" dirty="0">
                <a:solidFill>
                  <a:srgbClr val="6AA84F"/>
                </a:solidFill>
                <a:highlight>
                  <a:srgbClr val="FFFFFF"/>
                </a:highlight>
              </a:rPr>
              <a:t>yelling out and stumbling </a:t>
            </a:r>
            <a:endParaRPr b="1" dirty="0">
              <a:solidFill>
                <a:srgbClr val="6AA84F"/>
              </a:solidFill>
              <a:highlight>
                <a:srgbClr val="FFFFFF"/>
              </a:highlight>
            </a:endParaRPr>
          </a:p>
          <a:p>
            <a:pPr marL="139700" lvl="0" indent="-190500" rtl="0">
              <a:lnSpc>
                <a:spcPct val="115000"/>
              </a:lnSpc>
              <a:spcBef>
                <a:spcPts val="0"/>
              </a:spcBef>
              <a:spcAft>
                <a:spcPts val="0"/>
              </a:spcAft>
              <a:buNone/>
            </a:pPr>
            <a:r>
              <a:rPr lang="en" b="1" dirty="0">
                <a:solidFill>
                  <a:schemeClr val="dk1"/>
                </a:solidFill>
                <a:highlight>
                  <a:srgbClr val="FFFFFF"/>
                </a:highlight>
              </a:rPr>
              <a:t>And flound’ring like a man in fire or lime.—</a:t>
            </a:r>
            <a:endParaRPr b="1" dirty="0">
              <a:solidFill>
                <a:schemeClr val="dk1"/>
              </a:solidFill>
              <a:highlight>
                <a:srgbClr val="FFFFFF"/>
              </a:highlight>
            </a:endParaRPr>
          </a:p>
          <a:p>
            <a:pPr marL="139700" lvl="0" indent="-190500" rtl="0">
              <a:lnSpc>
                <a:spcPct val="115000"/>
              </a:lnSpc>
              <a:spcBef>
                <a:spcPts val="0"/>
              </a:spcBef>
              <a:spcAft>
                <a:spcPts val="0"/>
              </a:spcAft>
              <a:buNone/>
            </a:pPr>
            <a:r>
              <a:rPr lang="en" b="1" dirty="0">
                <a:solidFill>
                  <a:schemeClr val="dk1"/>
                </a:solidFill>
                <a:highlight>
                  <a:srgbClr val="FFFFFF"/>
                </a:highlight>
              </a:rPr>
              <a:t>Dim through the </a:t>
            </a:r>
            <a:r>
              <a:rPr lang="en" b="1" dirty="0">
                <a:solidFill>
                  <a:srgbClr val="A64D79"/>
                </a:solidFill>
                <a:highlight>
                  <a:srgbClr val="FFFFFF"/>
                </a:highlight>
              </a:rPr>
              <a:t>misty panes and thick green light,</a:t>
            </a:r>
            <a:r>
              <a:rPr lang="en" b="1" dirty="0">
                <a:solidFill>
                  <a:schemeClr val="dk1"/>
                </a:solidFill>
                <a:highlight>
                  <a:srgbClr val="FFFFFF"/>
                </a:highlight>
              </a:rPr>
              <a:t> </a:t>
            </a:r>
            <a:endParaRPr b="1" dirty="0">
              <a:solidFill>
                <a:schemeClr val="dk1"/>
              </a:solidFill>
              <a:highlight>
                <a:srgbClr val="FFFFFF"/>
              </a:highlight>
            </a:endParaRPr>
          </a:p>
          <a:p>
            <a:pPr marL="139700" lvl="0" indent="-190500" rtl="0">
              <a:lnSpc>
                <a:spcPct val="115000"/>
              </a:lnSpc>
              <a:spcBef>
                <a:spcPts val="0"/>
              </a:spcBef>
              <a:spcAft>
                <a:spcPts val="0"/>
              </a:spcAft>
              <a:buNone/>
            </a:pPr>
            <a:r>
              <a:rPr lang="en" b="1" dirty="0">
                <a:solidFill>
                  <a:srgbClr val="E69138"/>
                </a:solidFill>
                <a:highlight>
                  <a:srgbClr val="FFFFFF"/>
                </a:highlight>
              </a:rPr>
              <a:t>As under a green sea, I saw him drowning.</a:t>
            </a:r>
            <a:r>
              <a:rPr lang="en" b="1" dirty="0">
                <a:solidFill>
                  <a:schemeClr val="dk1"/>
                </a:solidFill>
                <a:highlight>
                  <a:srgbClr val="FFFFFF"/>
                </a:highlight>
              </a:rPr>
              <a:t> </a:t>
            </a:r>
            <a:endParaRPr b="1" dirty="0">
              <a:solidFill>
                <a:schemeClr val="dk1"/>
              </a:solidFill>
              <a:highlight>
                <a:srgbClr val="FFFFFF"/>
              </a:highlight>
            </a:endParaRPr>
          </a:p>
        </p:txBody>
      </p:sp>
      <p:sp>
        <p:nvSpPr>
          <p:cNvPr id="79" name="Shape 79"/>
          <p:cNvSpPr txBox="1"/>
          <p:nvPr/>
        </p:nvSpPr>
        <p:spPr>
          <a:xfrm>
            <a:off x="321150" y="671733"/>
            <a:ext cx="1759800" cy="2239200"/>
          </a:xfrm>
          <a:prstGeom prst="rect">
            <a:avLst/>
          </a:prstGeom>
          <a:noFill/>
          <a:ln>
            <a:noFill/>
          </a:ln>
        </p:spPr>
        <p:txBody>
          <a:bodyPr spcFirstLastPara="1" wrap="square" lIns="91425" tIns="91425" rIns="91425" bIns="91425" anchor="t" anchorCtr="0">
            <a:noAutofit/>
          </a:bodyPr>
          <a:lstStyle/>
          <a:p>
            <a:pPr marL="139700" lvl="0" rtl="0">
              <a:spcBef>
                <a:spcPts val="0"/>
              </a:spcBef>
              <a:spcAft>
                <a:spcPts val="0"/>
              </a:spcAft>
              <a:buClr>
                <a:srgbClr val="CC0000"/>
              </a:buClr>
              <a:buSzPts val="1400"/>
            </a:pPr>
            <a:r>
              <a:rPr lang="en" b="1" dirty="0" smtClean="0">
                <a:solidFill>
                  <a:srgbClr val="CC0000"/>
                </a:solidFill>
              </a:rPr>
              <a:t>What does this </a:t>
            </a:r>
            <a:r>
              <a:rPr lang="en" b="1" dirty="0">
                <a:solidFill>
                  <a:srgbClr val="CC0000"/>
                </a:solidFill>
              </a:rPr>
              <a:t>exclamatory phrase </a:t>
            </a:r>
            <a:r>
              <a:rPr lang="en" b="1" dirty="0" smtClean="0">
                <a:solidFill>
                  <a:srgbClr val="CC0000"/>
                </a:solidFill>
              </a:rPr>
              <a:t>create? What does ‘boys’ tell us?</a:t>
            </a:r>
            <a:endParaRPr b="1" dirty="0">
              <a:solidFill>
                <a:srgbClr val="CC0000"/>
              </a:solidFill>
            </a:endParaRPr>
          </a:p>
        </p:txBody>
      </p:sp>
      <p:sp>
        <p:nvSpPr>
          <p:cNvPr id="80" name="Shape 80"/>
          <p:cNvSpPr txBox="1"/>
          <p:nvPr/>
        </p:nvSpPr>
        <p:spPr>
          <a:xfrm>
            <a:off x="852175" y="3289800"/>
            <a:ext cx="1148400" cy="1490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1" name="Shape 81"/>
          <p:cNvSpPr txBox="1"/>
          <p:nvPr/>
        </p:nvSpPr>
        <p:spPr>
          <a:xfrm>
            <a:off x="417975" y="3188367"/>
            <a:ext cx="1352100" cy="223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smtClean="0">
                <a:solidFill>
                  <a:srgbClr val="1155CC"/>
                </a:solidFill>
              </a:rPr>
              <a:t>What does the adjective </a:t>
            </a:r>
            <a:r>
              <a:rPr lang="en" b="1" dirty="0">
                <a:solidFill>
                  <a:srgbClr val="1155CC"/>
                </a:solidFill>
              </a:rPr>
              <a:t>‘clumsy’ </a:t>
            </a:r>
            <a:r>
              <a:rPr lang="en" b="1" dirty="0" smtClean="0">
                <a:solidFill>
                  <a:srgbClr val="1155CC"/>
                </a:solidFill>
              </a:rPr>
              <a:t>imply?</a:t>
            </a:r>
            <a:endParaRPr b="1" dirty="0">
              <a:solidFill>
                <a:srgbClr val="1155CC"/>
              </a:solidFill>
            </a:endParaRPr>
          </a:p>
        </p:txBody>
      </p:sp>
      <p:sp>
        <p:nvSpPr>
          <p:cNvPr id="82" name="Shape 82"/>
          <p:cNvSpPr txBox="1"/>
          <p:nvPr/>
        </p:nvSpPr>
        <p:spPr>
          <a:xfrm>
            <a:off x="5319525" y="889167"/>
            <a:ext cx="3387600" cy="869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smtClean="0">
                <a:solidFill>
                  <a:srgbClr val="6AA84F"/>
                </a:solidFill>
              </a:rPr>
              <a:t>What do the verbs ‘yelling</a:t>
            </a:r>
            <a:r>
              <a:rPr lang="en" b="1" dirty="0">
                <a:solidFill>
                  <a:srgbClr val="6AA84F"/>
                </a:solidFill>
              </a:rPr>
              <a:t>’ and ‘stumbling’ </a:t>
            </a:r>
            <a:r>
              <a:rPr lang="en" b="1" dirty="0" smtClean="0">
                <a:solidFill>
                  <a:srgbClr val="6AA84F"/>
                </a:solidFill>
              </a:rPr>
              <a:t>imply?</a:t>
            </a:r>
            <a:endParaRPr b="1" dirty="0">
              <a:solidFill>
                <a:srgbClr val="6AA84F"/>
              </a:solidFill>
            </a:endParaRPr>
          </a:p>
        </p:txBody>
      </p:sp>
      <p:sp>
        <p:nvSpPr>
          <p:cNvPr id="83" name="Shape 83"/>
          <p:cNvSpPr txBox="1"/>
          <p:nvPr/>
        </p:nvSpPr>
        <p:spPr>
          <a:xfrm>
            <a:off x="7525932" y="2627399"/>
            <a:ext cx="1352100" cy="3361136"/>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dirty="0" smtClean="0">
                <a:solidFill>
                  <a:srgbClr val="A64D79"/>
                </a:solidFill>
              </a:rPr>
              <a:t>How does ‘misty panes’ add to the traumatic scene? </a:t>
            </a:r>
            <a:r>
              <a:rPr lang="en" b="1" dirty="0">
                <a:solidFill>
                  <a:srgbClr val="A64D79"/>
                </a:solidFill>
              </a:rPr>
              <a:t>What is the effect of the metaphor describing the gas?</a:t>
            </a:r>
            <a:endParaRPr b="1" dirty="0">
              <a:solidFill>
                <a:srgbClr val="A64D79"/>
              </a:solidFill>
            </a:endParaRPr>
          </a:p>
        </p:txBody>
      </p:sp>
      <p:sp>
        <p:nvSpPr>
          <p:cNvPr id="84" name="Shape 84"/>
          <p:cNvSpPr txBox="1"/>
          <p:nvPr/>
        </p:nvSpPr>
        <p:spPr>
          <a:xfrm>
            <a:off x="2987823" y="4168935"/>
            <a:ext cx="2331701" cy="1819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dirty="0" smtClean="0">
                <a:solidFill>
                  <a:srgbClr val="E69138"/>
                </a:solidFill>
              </a:rPr>
              <a:t> </a:t>
            </a:r>
            <a:r>
              <a:rPr lang="en" b="1" dirty="0">
                <a:solidFill>
                  <a:srgbClr val="E69138"/>
                </a:solidFill>
              </a:rPr>
              <a:t>What does the metaphor suggest? How could the verb ‘drowning’ be both literal and metaphorical?</a:t>
            </a:r>
            <a:endParaRPr b="1" dirty="0">
              <a:solidFill>
                <a:srgbClr val="E69138"/>
              </a:solidFill>
            </a:endParaRPr>
          </a:p>
        </p:txBody>
      </p:sp>
    </p:spTree>
    <p:extLst>
      <p:ext uri="{BB962C8B-B14F-4D97-AF65-F5344CB8AC3E}">
        <p14:creationId xmlns:p14="http://schemas.microsoft.com/office/powerpoint/2010/main" val="3305680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1265875" y="971467"/>
            <a:ext cx="6668400" cy="4000000"/>
          </a:xfrm>
          <a:prstGeom prst="rect">
            <a:avLst/>
          </a:prstGeom>
          <a:noFill/>
          <a:ln>
            <a:noFill/>
          </a:ln>
        </p:spPr>
        <p:txBody>
          <a:bodyPr spcFirstLastPara="1" wrap="square" lIns="91425" tIns="91425" rIns="91425" bIns="91425" anchor="ctr" anchorCtr="0">
            <a:noAutofit/>
          </a:bodyPr>
          <a:lstStyle/>
          <a:p>
            <a:pPr marL="139700" lvl="0" indent="-190500" rtl="0">
              <a:lnSpc>
                <a:spcPct val="115000"/>
              </a:lnSpc>
              <a:spcBef>
                <a:spcPts val="0"/>
              </a:spcBef>
              <a:spcAft>
                <a:spcPts val="0"/>
              </a:spcAft>
              <a:buNone/>
            </a:pPr>
            <a:r>
              <a:rPr lang="en" sz="2400" b="1" dirty="0">
                <a:solidFill>
                  <a:schemeClr val="dk1"/>
                </a:solidFill>
                <a:highlight>
                  <a:srgbClr val="FFFFFF"/>
                </a:highlight>
              </a:rPr>
              <a:t>In all my </a:t>
            </a:r>
            <a:r>
              <a:rPr lang="en" sz="2400" b="1" dirty="0">
                <a:solidFill>
                  <a:srgbClr val="1155CC"/>
                </a:solidFill>
                <a:highlight>
                  <a:srgbClr val="FFFFFF"/>
                </a:highlight>
              </a:rPr>
              <a:t>dreams</a:t>
            </a:r>
            <a:r>
              <a:rPr lang="en" sz="2400" b="1" dirty="0">
                <a:solidFill>
                  <a:schemeClr val="dk1"/>
                </a:solidFill>
                <a:highlight>
                  <a:srgbClr val="FFFFFF"/>
                </a:highlight>
              </a:rPr>
              <a:t> before my helpless sight, </a:t>
            </a:r>
            <a:endParaRPr sz="2400" b="1" dirty="0">
              <a:solidFill>
                <a:schemeClr val="dk1"/>
              </a:solidFill>
              <a:highlight>
                <a:srgbClr val="FFFFFF"/>
              </a:highlight>
            </a:endParaRPr>
          </a:p>
          <a:p>
            <a:pPr marL="139700" lvl="0" indent="-190500" rtl="0">
              <a:lnSpc>
                <a:spcPct val="115000"/>
              </a:lnSpc>
              <a:spcBef>
                <a:spcPts val="0"/>
              </a:spcBef>
              <a:spcAft>
                <a:spcPts val="0"/>
              </a:spcAft>
              <a:buNone/>
            </a:pPr>
            <a:r>
              <a:rPr lang="en" sz="2400" b="1" dirty="0">
                <a:solidFill>
                  <a:schemeClr val="dk1"/>
                </a:solidFill>
                <a:highlight>
                  <a:srgbClr val="FFFFFF"/>
                </a:highlight>
              </a:rPr>
              <a:t>He plunges at me, </a:t>
            </a:r>
            <a:r>
              <a:rPr lang="en" sz="2400" b="1" dirty="0">
                <a:solidFill>
                  <a:srgbClr val="CC0000"/>
                </a:solidFill>
                <a:highlight>
                  <a:srgbClr val="FFFFFF"/>
                </a:highlight>
              </a:rPr>
              <a:t>guttering, choking, drowning. </a:t>
            </a:r>
            <a:endParaRPr sz="2400" b="1" dirty="0">
              <a:solidFill>
                <a:srgbClr val="CC0000"/>
              </a:solidFill>
              <a:highlight>
                <a:srgbClr val="FFFFFF"/>
              </a:highlight>
            </a:endParaRPr>
          </a:p>
        </p:txBody>
      </p:sp>
      <p:sp>
        <p:nvSpPr>
          <p:cNvPr id="90" name="Shape 90"/>
          <p:cNvSpPr txBox="1"/>
          <p:nvPr/>
        </p:nvSpPr>
        <p:spPr>
          <a:xfrm>
            <a:off x="4847175" y="4228333"/>
            <a:ext cx="3081300" cy="1860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smtClean="0">
                <a:solidFill>
                  <a:srgbClr val="CC0000"/>
                </a:solidFill>
              </a:rPr>
              <a:t> </a:t>
            </a:r>
            <a:r>
              <a:rPr lang="en" sz="1800" b="1" dirty="0">
                <a:solidFill>
                  <a:srgbClr val="CC0000"/>
                </a:solidFill>
              </a:rPr>
              <a:t>What effect does the listing of the visceral verbs have?</a:t>
            </a:r>
            <a:endParaRPr sz="1800" b="1" dirty="0">
              <a:solidFill>
                <a:srgbClr val="CC0000"/>
              </a:solidFill>
            </a:endParaRPr>
          </a:p>
        </p:txBody>
      </p:sp>
      <p:sp>
        <p:nvSpPr>
          <p:cNvPr id="91" name="Shape 91"/>
          <p:cNvSpPr txBox="1"/>
          <p:nvPr/>
        </p:nvSpPr>
        <p:spPr>
          <a:xfrm>
            <a:off x="870700" y="581167"/>
            <a:ext cx="3951900" cy="988000"/>
          </a:xfrm>
          <a:prstGeom prst="rect">
            <a:avLst/>
          </a:prstGeom>
          <a:noFill/>
          <a:ln>
            <a:noFill/>
          </a:ln>
        </p:spPr>
        <p:txBody>
          <a:bodyPr spcFirstLastPara="1" wrap="square" lIns="91425" tIns="91425" rIns="91425" bIns="91425" anchor="t" anchorCtr="0">
            <a:noAutofit/>
          </a:bodyPr>
          <a:lstStyle/>
          <a:p>
            <a:pPr marL="114300" lvl="0">
              <a:spcBef>
                <a:spcPts val="0"/>
              </a:spcBef>
              <a:spcAft>
                <a:spcPts val="0"/>
              </a:spcAft>
              <a:buClr>
                <a:srgbClr val="1155CC"/>
              </a:buClr>
              <a:buSzPts val="1800"/>
            </a:pPr>
            <a:r>
              <a:rPr lang="en" sz="1800" b="1" dirty="0">
                <a:solidFill>
                  <a:srgbClr val="1155CC"/>
                </a:solidFill>
              </a:rPr>
              <a:t>What does the fact he sees this in his dreams suggest?</a:t>
            </a:r>
            <a:endParaRPr sz="1800" b="1" dirty="0">
              <a:solidFill>
                <a:srgbClr val="1155CC"/>
              </a:solidFill>
            </a:endParaRPr>
          </a:p>
        </p:txBody>
      </p:sp>
      <p:sp>
        <p:nvSpPr>
          <p:cNvPr id="2" name="TextBox 1"/>
          <p:cNvSpPr txBox="1"/>
          <p:nvPr/>
        </p:nvSpPr>
        <p:spPr>
          <a:xfrm>
            <a:off x="323528" y="5158733"/>
            <a:ext cx="3744416" cy="923330"/>
          </a:xfrm>
          <a:prstGeom prst="rect">
            <a:avLst/>
          </a:prstGeom>
          <a:noFill/>
        </p:spPr>
        <p:txBody>
          <a:bodyPr wrap="square" rtlCol="0">
            <a:spAutoFit/>
          </a:bodyPr>
          <a:lstStyle/>
          <a:p>
            <a:r>
              <a:rPr lang="en-GB" b="1" dirty="0" smtClean="0"/>
              <a:t>Guttering, describes the tears streaming down the face – a symptom of inhaling toxic gas.</a:t>
            </a:r>
            <a:endParaRPr lang="en-GB" b="1" dirty="0"/>
          </a:p>
        </p:txBody>
      </p:sp>
    </p:spTree>
    <p:extLst>
      <p:ext uri="{BB962C8B-B14F-4D97-AF65-F5344CB8AC3E}">
        <p14:creationId xmlns:p14="http://schemas.microsoft.com/office/powerpoint/2010/main" val="1537923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2222600" y="1012667"/>
            <a:ext cx="5045100" cy="4000000"/>
          </a:xfrm>
          <a:prstGeom prst="rect">
            <a:avLst/>
          </a:prstGeom>
          <a:noFill/>
          <a:ln>
            <a:noFill/>
          </a:ln>
        </p:spPr>
        <p:txBody>
          <a:bodyPr spcFirstLastPara="1" wrap="square" lIns="91425" tIns="91425" rIns="91425" bIns="91425" anchor="ctr" anchorCtr="0">
            <a:noAutofit/>
          </a:bodyPr>
          <a:lstStyle/>
          <a:p>
            <a:pPr marL="139700" lvl="0" indent="-190500" rtl="0">
              <a:lnSpc>
                <a:spcPct val="115000"/>
              </a:lnSpc>
              <a:spcBef>
                <a:spcPts val="0"/>
              </a:spcBef>
              <a:spcAft>
                <a:spcPts val="0"/>
              </a:spcAft>
              <a:buNone/>
            </a:pPr>
            <a:r>
              <a:rPr lang="en" b="1" dirty="0">
                <a:solidFill>
                  <a:schemeClr val="dk1"/>
                </a:solidFill>
                <a:highlight>
                  <a:srgbClr val="FFFFFF"/>
                </a:highlight>
              </a:rPr>
              <a:t>If in some smothering dreams, </a:t>
            </a:r>
            <a:r>
              <a:rPr lang="en" b="1" dirty="0">
                <a:solidFill>
                  <a:srgbClr val="6AA84F"/>
                </a:solidFill>
                <a:highlight>
                  <a:srgbClr val="FFFFFF"/>
                </a:highlight>
              </a:rPr>
              <a:t>you</a:t>
            </a:r>
            <a:r>
              <a:rPr lang="en" b="1" dirty="0">
                <a:solidFill>
                  <a:schemeClr val="dk1"/>
                </a:solidFill>
                <a:highlight>
                  <a:srgbClr val="FFFFFF"/>
                </a:highlight>
              </a:rPr>
              <a:t> too could pace </a:t>
            </a:r>
            <a:endParaRPr b="1" dirty="0">
              <a:solidFill>
                <a:schemeClr val="dk1"/>
              </a:solidFill>
              <a:highlight>
                <a:srgbClr val="FFFFFF"/>
              </a:highlight>
            </a:endParaRPr>
          </a:p>
          <a:p>
            <a:pPr marL="139700" lvl="0" indent="-190500" rtl="0">
              <a:lnSpc>
                <a:spcPct val="115000"/>
              </a:lnSpc>
              <a:spcBef>
                <a:spcPts val="0"/>
              </a:spcBef>
              <a:spcAft>
                <a:spcPts val="0"/>
              </a:spcAft>
              <a:buNone/>
            </a:pPr>
            <a:r>
              <a:rPr lang="en" b="1" dirty="0">
                <a:solidFill>
                  <a:schemeClr val="dk1"/>
                </a:solidFill>
                <a:highlight>
                  <a:srgbClr val="FFFFFF"/>
                </a:highlight>
              </a:rPr>
              <a:t>Behind the wagon that we flung him in, </a:t>
            </a:r>
            <a:endParaRPr b="1" dirty="0">
              <a:solidFill>
                <a:schemeClr val="dk1"/>
              </a:solidFill>
              <a:highlight>
                <a:srgbClr val="FFFFFF"/>
              </a:highlight>
            </a:endParaRPr>
          </a:p>
          <a:p>
            <a:pPr marL="139700" lvl="0" indent="-190500" rtl="0">
              <a:lnSpc>
                <a:spcPct val="115000"/>
              </a:lnSpc>
              <a:spcBef>
                <a:spcPts val="0"/>
              </a:spcBef>
              <a:spcAft>
                <a:spcPts val="0"/>
              </a:spcAft>
              <a:buNone/>
            </a:pPr>
            <a:r>
              <a:rPr lang="en" b="1" dirty="0">
                <a:solidFill>
                  <a:schemeClr val="dk1"/>
                </a:solidFill>
                <a:highlight>
                  <a:srgbClr val="FFFFFF"/>
                </a:highlight>
              </a:rPr>
              <a:t>And </a:t>
            </a:r>
            <a:r>
              <a:rPr lang="en" b="1" dirty="0">
                <a:solidFill>
                  <a:schemeClr val="accent6">
                    <a:lumMod val="75000"/>
                  </a:schemeClr>
                </a:solidFill>
                <a:highlight>
                  <a:srgbClr val="FFFFFF"/>
                </a:highlight>
              </a:rPr>
              <a:t>watch the </a:t>
            </a:r>
            <a:r>
              <a:rPr lang="en" b="1" dirty="0">
                <a:solidFill>
                  <a:srgbClr val="E69138"/>
                </a:solidFill>
                <a:highlight>
                  <a:srgbClr val="FFFFFF"/>
                </a:highlight>
              </a:rPr>
              <a:t>white eyes writhing in his face,</a:t>
            </a:r>
            <a:r>
              <a:rPr lang="en" b="1" dirty="0">
                <a:solidFill>
                  <a:schemeClr val="dk1"/>
                </a:solidFill>
                <a:highlight>
                  <a:srgbClr val="FFFFFF"/>
                </a:highlight>
              </a:rPr>
              <a:t> </a:t>
            </a:r>
            <a:endParaRPr b="1" dirty="0">
              <a:solidFill>
                <a:schemeClr val="dk1"/>
              </a:solidFill>
              <a:highlight>
                <a:srgbClr val="FFFFFF"/>
              </a:highlight>
            </a:endParaRPr>
          </a:p>
          <a:p>
            <a:pPr marL="139700" lvl="0" indent="-190500" rtl="0">
              <a:lnSpc>
                <a:spcPct val="115000"/>
              </a:lnSpc>
              <a:spcBef>
                <a:spcPts val="0"/>
              </a:spcBef>
              <a:spcAft>
                <a:spcPts val="0"/>
              </a:spcAft>
              <a:buNone/>
            </a:pPr>
            <a:r>
              <a:rPr lang="en" b="1" dirty="0">
                <a:solidFill>
                  <a:schemeClr val="dk1"/>
                </a:solidFill>
                <a:highlight>
                  <a:srgbClr val="FFFFFF"/>
                </a:highlight>
              </a:rPr>
              <a:t>His hanging face, like a devil’s sick of sin; </a:t>
            </a:r>
            <a:endParaRPr b="1" dirty="0">
              <a:solidFill>
                <a:schemeClr val="dk1"/>
              </a:solidFill>
              <a:highlight>
                <a:srgbClr val="FFFFFF"/>
              </a:highlight>
            </a:endParaRPr>
          </a:p>
          <a:p>
            <a:pPr marL="139700" lvl="0" indent="-190500" rtl="0">
              <a:lnSpc>
                <a:spcPct val="115000"/>
              </a:lnSpc>
              <a:spcBef>
                <a:spcPts val="0"/>
              </a:spcBef>
              <a:spcAft>
                <a:spcPts val="0"/>
              </a:spcAft>
              <a:buNone/>
            </a:pPr>
            <a:r>
              <a:rPr lang="en" b="1" dirty="0">
                <a:solidFill>
                  <a:schemeClr val="dk1"/>
                </a:solidFill>
                <a:highlight>
                  <a:srgbClr val="FFFFFF"/>
                </a:highlight>
              </a:rPr>
              <a:t>If </a:t>
            </a:r>
            <a:r>
              <a:rPr lang="en" b="1" dirty="0">
                <a:solidFill>
                  <a:srgbClr val="6AA84F"/>
                </a:solidFill>
                <a:highlight>
                  <a:srgbClr val="FFFFFF"/>
                </a:highlight>
              </a:rPr>
              <a:t>you</a:t>
            </a:r>
            <a:r>
              <a:rPr lang="en" b="1" dirty="0">
                <a:solidFill>
                  <a:schemeClr val="dk1"/>
                </a:solidFill>
                <a:highlight>
                  <a:srgbClr val="FFFFFF"/>
                </a:highlight>
              </a:rPr>
              <a:t> could hear, at every jolt,</a:t>
            </a:r>
            <a:r>
              <a:rPr lang="en" b="1" dirty="0">
                <a:solidFill>
                  <a:srgbClr val="E69138"/>
                </a:solidFill>
                <a:highlight>
                  <a:srgbClr val="FFFFFF"/>
                </a:highlight>
              </a:rPr>
              <a:t> the blood </a:t>
            </a:r>
            <a:endParaRPr b="1" dirty="0">
              <a:solidFill>
                <a:srgbClr val="E69138"/>
              </a:solidFill>
              <a:highlight>
                <a:srgbClr val="FFFFFF"/>
              </a:highlight>
            </a:endParaRPr>
          </a:p>
          <a:p>
            <a:pPr marL="139700" lvl="0" indent="-190500" rtl="0">
              <a:lnSpc>
                <a:spcPct val="115000"/>
              </a:lnSpc>
              <a:spcBef>
                <a:spcPts val="0"/>
              </a:spcBef>
              <a:spcAft>
                <a:spcPts val="0"/>
              </a:spcAft>
              <a:buNone/>
            </a:pPr>
            <a:r>
              <a:rPr lang="en" b="1" dirty="0">
                <a:solidFill>
                  <a:srgbClr val="E69138"/>
                </a:solidFill>
                <a:highlight>
                  <a:srgbClr val="FFFFFF"/>
                </a:highlight>
              </a:rPr>
              <a:t>Come gargling from the froth-corrupted lungs, </a:t>
            </a:r>
            <a:endParaRPr b="1" dirty="0">
              <a:solidFill>
                <a:srgbClr val="E69138"/>
              </a:solidFill>
              <a:highlight>
                <a:srgbClr val="FFFFFF"/>
              </a:highlight>
            </a:endParaRPr>
          </a:p>
          <a:p>
            <a:pPr marL="139700" lvl="0" indent="-190500" rtl="0">
              <a:lnSpc>
                <a:spcPct val="115000"/>
              </a:lnSpc>
              <a:spcBef>
                <a:spcPts val="0"/>
              </a:spcBef>
              <a:spcAft>
                <a:spcPts val="0"/>
              </a:spcAft>
              <a:buNone/>
            </a:pPr>
            <a:r>
              <a:rPr lang="en" b="1" dirty="0">
                <a:solidFill>
                  <a:schemeClr val="dk1"/>
                </a:solidFill>
                <a:highlight>
                  <a:srgbClr val="FFFFFF"/>
                </a:highlight>
              </a:rPr>
              <a:t>Obscene as cancer, bitter as the cud </a:t>
            </a:r>
            <a:endParaRPr b="1" dirty="0">
              <a:solidFill>
                <a:schemeClr val="dk1"/>
              </a:solidFill>
              <a:highlight>
                <a:srgbClr val="FFFFFF"/>
              </a:highlight>
            </a:endParaRPr>
          </a:p>
          <a:p>
            <a:pPr marL="139700" lvl="0" indent="-190500" rtl="0">
              <a:lnSpc>
                <a:spcPct val="115000"/>
              </a:lnSpc>
              <a:spcBef>
                <a:spcPts val="0"/>
              </a:spcBef>
              <a:spcAft>
                <a:spcPts val="0"/>
              </a:spcAft>
              <a:buNone/>
            </a:pPr>
            <a:r>
              <a:rPr lang="en" b="1" dirty="0">
                <a:solidFill>
                  <a:schemeClr val="dk1"/>
                </a:solidFill>
                <a:highlight>
                  <a:srgbClr val="FFFFFF"/>
                </a:highlight>
              </a:rPr>
              <a:t>Of vile, incurable sores on innocent tongues,— </a:t>
            </a:r>
            <a:endParaRPr b="1" dirty="0">
              <a:solidFill>
                <a:schemeClr val="dk1"/>
              </a:solidFill>
              <a:highlight>
                <a:srgbClr val="FFFFFF"/>
              </a:highlight>
            </a:endParaRPr>
          </a:p>
          <a:p>
            <a:pPr marL="139700" lvl="0" indent="-190500" rtl="0">
              <a:lnSpc>
                <a:spcPct val="115000"/>
              </a:lnSpc>
              <a:spcBef>
                <a:spcPts val="0"/>
              </a:spcBef>
              <a:spcAft>
                <a:spcPts val="0"/>
              </a:spcAft>
              <a:buNone/>
            </a:pPr>
            <a:r>
              <a:rPr lang="en" b="1" dirty="0">
                <a:solidFill>
                  <a:srgbClr val="CC0000"/>
                </a:solidFill>
                <a:highlight>
                  <a:srgbClr val="FFFFFF"/>
                </a:highlight>
              </a:rPr>
              <a:t>My friend,</a:t>
            </a:r>
            <a:r>
              <a:rPr lang="en" b="1" dirty="0">
                <a:solidFill>
                  <a:schemeClr val="dk1"/>
                </a:solidFill>
                <a:highlight>
                  <a:srgbClr val="FFFFFF"/>
                </a:highlight>
              </a:rPr>
              <a:t> </a:t>
            </a:r>
            <a:r>
              <a:rPr lang="en" b="1" dirty="0">
                <a:solidFill>
                  <a:srgbClr val="CC0000"/>
                </a:solidFill>
                <a:highlight>
                  <a:srgbClr val="FFFFFF"/>
                </a:highlight>
              </a:rPr>
              <a:t>you would not tell with such high zest </a:t>
            </a:r>
            <a:endParaRPr b="1" dirty="0">
              <a:solidFill>
                <a:srgbClr val="CC0000"/>
              </a:solidFill>
              <a:highlight>
                <a:srgbClr val="FFFFFF"/>
              </a:highlight>
            </a:endParaRPr>
          </a:p>
          <a:p>
            <a:pPr marL="139700" lvl="0" indent="-190500" rtl="0">
              <a:lnSpc>
                <a:spcPct val="115000"/>
              </a:lnSpc>
              <a:spcBef>
                <a:spcPts val="0"/>
              </a:spcBef>
              <a:spcAft>
                <a:spcPts val="0"/>
              </a:spcAft>
              <a:buNone/>
            </a:pPr>
            <a:r>
              <a:rPr lang="en" b="1" dirty="0">
                <a:solidFill>
                  <a:schemeClr val="dk1"/>
                </a:solidFill>
                <a:highlight>
                  <a:srgbClr val="FFFFFF"/>
                </a:highlight>
              </a:rPr>
              <a:t>To children ardent for some desperate glory, </a:t>
            </a:r>
            <a:endParaRPr b="1" dirty="0">
              <a:solidFill>
                <a:schemeClr val="dk1"/>
              </a:solidFill>
              <a:highlight>
                <a:srgbClr val="FFFFFF"/>
              </a:highlight>
            </a:endParaRPr>
          </a:p>
          <a:p>
            <a:pPr marL="139700" lvl="0" indent="-190500" rtl="0">
              <a:lnSpc>
                <a:spcPct val="115000"/>
              </a:lnSpc>
              <a:spcBef>
                <a:spcPts val="0"/>
              </a:spcBef>
              <a:spcAft>
                <a:spcPts val="0"/>
              </a:spcAft>
              <a:buNone/>
            </a:pPr>
            <a:r>
              <a:rPr lang="en" b="1" dirty="0">
                <a:solidFill>
                  <a:srgbClr val="1155CC"/>
                </a:solidFill>
                <a:highlight>
                  <a:srgbClr val="FFFFFF"/>
                </a:highlight>
              </a:rPr>
              <a:t>The old Lie: </a:t>
            </a:r>
            <a:r>
              <a:rPr lang="en" b="1" i="1" dirty="0">
                <a:solidFill>
                  <a:srgbClr val="1155CC"/>
                </a:solidFill>
                <a:highlight>
                  <a:srgbClr val="FFFFFF"/>
                </a:highlight>
              </a:rPr>
              <a:t>Dulce et decorum est </a:t>
            </a:r>
            <a:endParaRPr b="1" i="1" dirty="0">
              <a:solidFill>
                <a:srgbClr val="1155CC"/>
              </a:solidFill>
              <a:highlight>
                <a:srgbClr val="FFFFFF"/>
              </a:highlight>
            </a:endParaRPr>
          </a:p>
          <a:p>
            <a:pPr marL="139700" lvl="0" indent="-190500" rtl="0">
              <a:lnSpc>
                <a:spcPct val="115000"/>
              </a:lnSpc>
              <a:spcBef>
                <a:spcPts val="0"/>
              </a:spcBef>
              <a:spcAft>
                <a:spcPts val="0"/>
              </a:spcAft>
              <a:buNone/>
            </a:pPr>
            <a:r>
              <a:rPr lang="en" b="1" i="1" dirty="0">
                <a:solidFill>
                  <a:srgbClr val="1155CC"/>
                </a:solidFill>
                <a:highlight>
                  <a:srgbClr val="FFFFFF"/>
                </a:highlight>
              </a:rPr>
              <a:t>Pro patria mori.</a:t>
            </a:r>
            <a:endParaRPr b="1" i="1" dirty="0">
              <a:solidFill>
                <a:srgbClr val="1155CC"/>
              </a:solidFill>
              <a:highlight>
                <a:srgbClr val="FFFFFF"/>
              </a:highlight>
            </a:endParaRPr>
          </a:p>
        </p:txBody>
      </p:sp>
      <p:sp>
        <p:nvSpPr>
          <p:cNvPr id="97" name="Shape 97"/>
          <p:cNvSpPr txBox="1"/>
          <p:nvPr/>
        </p:nvSpPr>
        <p:spPr>
          <a:xfrm>
            <a:off x="179512" y="556467"/>
            <a:ext cx="1617388" cy="1792413"/>
          </a:xfrm>
          <a:prstGeom prst="rect">
            <a:avLst/>
          </a:prstGeom>
          <a:noFill/>
          <a:ln>
            <a:noFill/>
          </a:ln>
        </p:spPr>
        <p:txBody>
          <a:bodyPr spcFirstLastPara="1" wrap="square" lIns="91425" tIns="91425" rIns="91425" bIns="91425" anchor="t" anchorCtr="0">
            <a:noAutofit/>
          </a:bodyPr>
          <a:lstStyle/>
          <a:p>
            <a:pPr marL="139700" lvl="0">
              <a:spcBef>
                <a:spcPts val="0"/>
              </a:spcBef>
              <a:spcAft>
                <a:spcPts val="0"/>
              </a:spcAft>
              <a:buClr>
                <a:srgbClr val="6AA84F"/>
              </a:buClr>
              <a:buSzPts val="1400"/>
            </a:pPr>
            <a:r>
              <a:rPr lang="en" b="1" dirty="0">
                <a:solidFill>
                  <a:srgbClr val="6AA84F"/>
                </a:solidFill>
              </a:rPr>
              <a:t>What impact does the use of the 2nd person pronoun have?</a:t>
            </a:r>
            <a:endParaRPr b="1" dirty="0">
              <a:solidFill>
                <a:srgbClr val="6AA84F"/>
              </a:solidFill>
            </a:endParaRPr>
          </a:p>
        </p:txBody>
      </p:sp>
      <p:sp>
        <p:nvSpPr>
          <p:cNvPr id="98" name="Shape 98"/>
          <p:cNvSpPr txBox="1"/>
          <p:nvPr/>
        </p:nvSpPr>
        <p:spPr>
          <a:xfrm>
            <a:off x="7380312" y="556467"/>
            <a:ext cx="1656184" cy="207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smtClean="0">
                <a:solidFill>
                  <a:srgbClr val="E69138"/>
                </a:solidFill>
              </a:rPr>
              <a:t>What </a:t>
            </a:r>
            <a:r>
              <a:rPr lang="en" b="1" dirty="0">
                <a:solidFill>
                  <a:srgbClr val="E69138"/>
                </a:solidFill>
              </a:rPr>
              <a:t>is the impact of the grotesque imagery</a:t>
            </a:r>
            <a:r>
              <a:rPr lang="en" b="1" dirty="0" smtClean="0">
                <a:solidFill>
                  <a:srgbClr val="E69138"/>
                </a:solidFill>
              </a:rPr>
              <a:t>? What does the alliteration do?</a:t>
            </a:r>
            <a:endParaRPr b="1" dirty="0">
              <a:solidFill>
                <a:srgbClr val="E69138"/>
              </a:solidFill>
            </a:endParaRPr>
          </a:p>
        </p:txBody>
      </p:sp>
      <p:sp>
        <p:nvSpPr>
          <p:cNvPr id="99" name="Shape 99"/>
          <p:cNvSpPr txBox="1"/>
          <p:nvPr/>
        </p:nvSpPr>
        <p:spPr>
          <a:xfrm>
            <a:off x="7016725" y="3572700"/>
            <a:ext cx="1658700" cy="207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smtClean="0">
                <a:solidFill>
                  <a:srgbClr val="CC0000"/>
                </a:solidFill>
              </a:rPr>
              <a:t>Owen is aiming this  sarcastic reference to Jesse Pope who glorified war.</a:t>
            </a:r>
            <a:endParaRPr b="1" dirty="0">
              <a:solidFill>
                <a:srgbClr val="CC0000"/>
              </a:solidFill>
            </a:endParaRPr>
          </a:p>
        </p:txBody>
      </p:sp>
      <p:sp>
        <p:nvSpPr>
          <p:cNvPr id="100" name="Shape 100"/>
          <p:cNvSpPr txBox="1"/>
          <p:nvPr/>
        </p:nvSpPr>
        <p:spPr>
          <a:xfrm>
            <a:off x="4572000" y="4790468"/>
            <a:ext cx="2327496" cy="159086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smtClean="0">
                <a:solidFill>
                  <a:srgbClr val="1155CC"/>
                </a:solidFill>
              </a:rPr>
              <a:t>‘It </a:t>
            </a:r>
            <a:r>
              <a:rPr lang="en" b="1" dirty="0">
                <a:solidFill>
                  <a:srgbClr val="1155CC"/>
                </a:solidFill>
              </a:rPr>
              <a:t>is </a:t>
            </a:r>
            <a:r>
              <a:rPr lang="en" b="1" dirty="0" smtClean="0">
                <a:solidFill>
                  <a:srgbClr val="1155CC"/>
                </a:solidFill>
              </a:rPr>
              <a:t>sweet and proper </a:t>
            </a:r>
            <a:r>
              <a:rPr lang="en" b="1" dirty="0">
                <a:solidFill>
                  <a:srgbClr val="1155CC"/>
                </a:solidFill>
              </a:rPr>
              <a:t>to die for one’s country’ - why does he refer to this as the ‘old Lie’?</a:t>
            </a:r>
            <a:endParaRPr b="1" dirty="0">
              <a:solidFill>
                <a:srgbClr val="1155CC"/>
              </a:solidFill>
            </a:endParaRPr>
          </a:p>
        </p:txBody>
      </p:sp>
      <p:sp>
        <p:nvSpPr>
          <p:cNvPr id="2" name="TextBox 1"/>
          <p:cNvSpPr txBox="1"/>
          <p:nvPr/>
        </p:nvSpPr>
        <p:spPr>
          <a:xfrm>
            <a:off x="333500" y="5373216"/>
            <a:ext cx="3590428" cy="646331"/>
          </a:xfrm>
          <a:prstGeom prst="rect">
            <a:avLst/>
          </a:prstGeom>
          <a:noFill/>
        </p:spPr>
        <p:txBody>
          <a:bodyPr wrap="square" rtlCol="0">
            <a:spAutoFit/>
          </a:bodyPr>
          <a:lstStyle/>
          <a:p>
            <a:r>
              <a:rPr lang="en-GB" b="1" dirty="0" smtClean="0"/>
              <a:t>Does this poem have an anti-war tone? Why?</a:t>
            </a:r>
            <a:endParaRPr lang="en-GB" b="1" dirty="0"/>
          </a:p>
        </p:txBody>
      </p:sp>
    </p:spTree>
    <p:extLst>
      <p:ext uri="{BB962C8B-B14F-4D97-AF65-F5344CB8AC3E}">
        <p14:creationId xmlns:p14="http://schemas.microsoft.com/office/powerpoint/2010/main" val="979005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1" y="29344"/>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123728" y="404664"/>
            <a:ext cx="6400800" cy="5040560"/>
          </a:xfrm>
          <a:solidFill>
            <a:srgbClr val="FFFF00"/>
          </a:solidFill>
        </p:spPr>
        <p:txBody>
          <a:bodyPr>
            <a:noAutofit/>
          </a:bodyPr>
          <a:lstStyle/>
          <a:p>
            <a:r>
              <a:rPr lang="en-GB" sz="4800" b="1" dirty="0" smtClean="0">
                <a:solidFill>
                  <a:schemeClr val="tx1"/>
                </a:solidFill>
                <a:effectLst>
                  <a:outerShdw blurRad="38100" dist="38100" dir="2700000" algn="tl">
                    <a:srgbClr val="000000">
                      <a:alpha val="43137"/>
                    </a:srgbClr>
                  </a:outerShdw>
                </a:effectLst>
              </a:rPr>
              <a:t>Task: </a:t>
            </a:r>
            <a:r>
              <a:rPr lang="en-US" sz="4800" b="1" dirty="0" smtClean="0">
                <a:solidFill>
                  <a:schemeClr val="tx1"/>
                </a:solidFill>
                <a:effectLst>
                  <a:outerShdw blurRad="38100" dist="38100" dir="2700000" algn="tl">
                    <a:srgbClr val="000000">
                      <a:alpha val="43137"/>
                    </a:srgbClr>
                  </a:outerShdw>
                </a:effectLst>
              </a:rPr>
              <a:t>How does Wilfred Owen create</a:t>
            </a:r>
            <a:r>
              <a:rPr lang="en-GB" sz="4800" b="1" dirty="0" smtClean="0">
                <a:solidFill>
                  <a:schemeClr val="tx1"/>
                </a:solidFill>
                <a:effectLst>
                  <a:outerShdw blurRad="38100" dist="38100" dir="2700000" algn="tl">
                    <a:srgbClr val="000000">
                      <a:alpha val="43137"/>
                    </a:srgbClr>
                  </a:outerShdw>
                </a:effectLst>
              </a:rPr>
              <a:t> </a:t>
            </a:r>
            <a:r>
              <a:rPr lang="en-GB" sz="4800" b="1" dirty="0">
                <a:solidFill>
                  <a:schemeClr val="tx1"/>
                </a:solidFill>
                <a:effectLst>
                  <a:outerShdw blurRad="38100" dist="38100" dir="2700000" algn="tl">
                    <a:srgbClr val="000000">
                      <a:alpha val="43137"/>
                    </a:srgbClr>
                  </a:outerShdw>
                </a:effectLst>
              </a:rPr>
              <a:t>t</a:t>
            </a:r>
            <a:r>
              <a:rPr lang="en-GB" sz="4800" b="1" dirty="0" smtClean="0">
                <a:solidFill>
                  <a:schemeClr val="tx1"/>
                </a:solidFill>
                <a:effectLst>
                  <a:outerShdw blurRad="38100" dist="38100" dir="2700000" algn="tl">
                    <a:srgbClr val="000000">
                      <a:alpha val="43137"/>
                    </a:srgbClr>
                  </a:outerShdw>
                </a:effectLst>
              </a:rPr>
              <a:t>one and mood in "Dulce et Decorum Est?“</a:t>
            </a:r>
          </a:p>
          <a:p>
            <a:r>
              <a:rPr lang="en-GB" sz="1800" b="1" dirty="0" smtClean="0">
                <a:solidFill>
                  <a:schemeClr val="tx1"/>
                </a:solidFill>
                <a:effectLst>
                  <a:outerShdw blurRad="38100" dist="38100" dir="2700000" algn="tl">
                    <a:srgbClr val="000000">
                      <a:alpha val="43137"/>
                    </a:srgbClr>
                  </a:outerShdw>
                </a:effectLst>
              </a:rPr>
              <a:t>Refer to the text – included quotations</a:t>
            </a:r>
          </a:p>
          <a:p>
            <a:pPr algn="l"/>
            <a:r>
              <a:rPr lang="en-GB" sz="1800" b="1" dirty="0" smtClean="0">
                <a:solidFill>
                  <a:schemeClr val="tx1"/>
                </a:solidFill>
                <a:effectLst>
                  <a:outerShdw blurRad="38100" dist="38100" dir="2700000" algn="tl">
                    <a:srgbClr val="000000">
                      <a:alpha val="43137"/>
                    </a:srgbClr>
                  </a:outerShdw>
                </a:effectLst>
              </a:rPr>
              <a:t>Write as:</a:t>
            </a:r>
          </a:p>
          <a:p>
            <a:pPr algn="l"/>
            <a:r>
              <a:rPr lang="en-GB" sz="1800" b="1" dirty="0" smtClean="0">
                <a:solidFill>
                  <a:schemeClr val="tx1"/>
                </a:solidFill>
                <a:effectLst>
                  <a:outerShdw blurRad="38100" dist="38100" dir="2700000" algn="tl">
                    <a:srgbClr val="000000">
                      <a:alpha val="43137"/>
                    </a:srgbClr>
                  </a:outerShdw>
                </a:effectLst>
              </a:rPr>
              <a:t>P</a:t>
            </a:r>
          </a:p>
          <a:p>
            <a:pPr algn="l"/>
            <a:r>
              <a:rPr lang="en-GB" sz="1800" b="1" dirty="0" smtClean="0">
                <a:solidFill>
                  <a:schemeClr val="tx1"/>
                </a:solidFill>
                <a:effectLst>
                  <a:outerShdw blurRad="38100" dist="38100" dir="2700000" algn="tl">
                    <a:srgbClr val="000000">
                      <a:alpha val="43137"/>
                    </a:srgbClr>
                  </a:outerShdw>
                </a:effectLst>
              </a:rPr>
              <a:t>E</a:t>
            </a:r>
          </a:p>
          <a:p>
            <a:pPr algn="l"/>
            <a:r>
              <a:rPr lang="en-GB" sz="1800" b="1" dirty="0" smtClean="0">
                <a:solidFill>
                  <a:schemeClr val="tx1"/>
                </a:solidFill>
                <a:effectLst>
                  <a:outerShdw blurRad="38100" dist="38100" dir="2700000" algn="tl">
                    <a:srgbClr val="000000">
                      <a:alpha val="43137"/>
                    </a:srgbClr>
                  </a:outerShdw>
                </a:effectLst>
              </a:rPr>
              <a:t>E</a:t>
            </a:r>
          </a:p>
          <a:p>
            <a:pPr algn="l"/>
            <a:r>
              <a:rPr lang="en-GB" sz="1800" b="1" dirty="0" smtClean="0">
                <a:solidFill>
                  <a:schemeClr val="tx1"/>
                </a:solidFill>
                <a:effectLst>
                  <a:outerShdw blurRad="38100" dist="38100" dir="2700000" algn="tl">
                    <a:srgbClr val="000000">
                      <a:alpha val="43137"/>
                    </a:srgbClr>
                  </a:outerShdw>
                </a:effectLst>
              </a:rPr>
              <a:t>D</a:t>
            </a:r>
            <a:endParaRPr lang="en-US" sz="1800" b="1" dirty="0" smtClean="0">
              <a:solidFill>
                <a:schemeClr val="tx1"/>
              </a:solidFill>
              <a:effectLst>
                <a:outerShdw blurRad="38100" dist="38100" dir="2700000" algn="tl">
                  <a:srgbClr val="000000">
                    <a:alpha val="43137"/>
                  </a:srgbClr>
                </a:outerShdw>
              </a:effectLst>
            </a:endParaRP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0" name="Rounded Rectangular Callout 9"/>
          <p:cNvSpPr/>
          <p:nvPr/>
        </p:nvSpPr>
        <p:spPr>
          <a:xfrm>
            <a:off x="0" y="1"/>
            <a:ext cx="2318572" cy="1500055"/>
          </a:xfrm>
          <a:prstGeom prst="wedgeRoundRectCallout">
            <a:avLst>
              <a:gd name="adj1" fmla="val 66331"/>
              <a:gd name="adj2" fmla="val -7539"/>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smtClean="0">
                <a:latin typeface="Comic Sans MS" panose="030F0702030302020204" pitchFamily="66" charset="0"/>
              </a:rPr>
              <a:t>Key Words:</a:t>
            </a:r>
          </a:p>
          <a:p>
            <a:pPr algn="ctr"/>
            <a:r>
              <a:rPr lang="en-GB" sz="1400" b="1" dirty="0" smtClean="0">
                <a:latin typeface="Comic Sans MS" panose="030F0702030302020204" pitchFamily="66" charset="0"/>
              </a:rPr>
              <a:t>Antiquated</a:t>
            </a:r>
          </a:p>
          <a:p>
            <a:pPr algn="ctr"/>
            <a:r>
              <a:rPr lang="en-GB" sz="1400" b="1" dirty="0" smtClean="0">
                <a:latin typeface="Comic Sans MS" panose="030F0702030302020204" pitchFamily="66" charset="0"/>
              </a:rPr>
              <a:t>glorified</a:t>
            </a:r>
          </a:p>
          <a:p>
            <a:pPr algn="ctr"/>
            <a:r>
              <a:rPr lang="en-GB" sz="1400" b="1" dirty="0" smtClean="0">
                <a:latin typeface="Comic Sans MS" panose="030F0702030302020204" pitchFamily="66" charset="0"/>
              </a:rPr>
              <a:t>Assonance</a:t>
            </a:r>
          </a:p>
          <a:p>
            <a:pPr algn="ctr"/>
            <a:r>
              <a:rPr lang="en-GB" sz="1400" b="1" dirty="0" smtClean="0">
                <a:latin typeface="Comic Sans MS" panose="030F0702030302020204" pitchFamily="66" charset="0"/>
              </a:rPr>
              <a:t>Simile</a:t>
            </a:r>
          </a:p>
          <a:p>
            <a:pPr algn="ctr"/>
            <a:r>
              <a:rPr lang="en-GB" sz="1400" b="1" dirty="0" smtClean="0">
                <a:latin typeface="Comic Sans MS" panose="030F0702030302020204" pitchFamily="66" charset="0"/>
              </a:rPr>
              <a:t>Metaphor</a:t>
            </a:r>
          </a:p>
          <a:p>
            <a:pPr algn="ctr"/>
            <a:endParaRPr lang="en-GB" sz="1400" b="1" u="sng" dirty="0" smtClean="0">
              <a:latin typeface="Comic Sans MS" panose="030F0702030302020204" pitchFamily="66" charset="0"/>
            </a:endParaRPr>
          </a:p>
        </p:txBody>
      </p:sp>
    </p:spTree>
    <p:extLst>
      <p:ext uri="{BB962C8B-B14F-4D97-AF65-F5344CB8AC3E}">
        <p14:creationId xmlns:p14="http://schemas.microsoft.com/office/powerpoint/2010/main" val="2727976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Model PETER</a:t>
            </a:r>
            <a:endParaRPr lang="en-GB" b="1" u="sng" dirty="0"/>
          </a:p>
        </p:txBody>
      </p:sp>
      <p:sp>
        <p:nvSpPr>
          <p:cNvPr id="3" name="Content Placeholder 2"/>
          <p:cNvSpPr>
            <a:spLocks noGrp="1"/>
          </p:cNvSpPr>
          <p:nvPr>
            <p:ph idx="1"/>
          </p:nvPr>
        </p:nvSpPr>
        <p:spPr>
          <a:xfrm>
            <a:off x="2411760" y="1600200"/>
            <a:ext cx="6275040" cy="4997152"/>
          </a:xfrm>
        </p:spPr>
        <p:txBody>
          <a:bodyPr>
            <a:normAutofit lnSpcReduction="10000"/>
          </a:bodyPr>
          <a:lstStyle/>
          <a:p>
            <a:r>
              <a:rPr lang="en-GB" sz="2000" b="1" dirty="0">
                <a:solidFill>
                  <a:srgbClr val="FF0000"/>
                </a:solidFill>
              </a:rPr>
              <a:t>Wilfred Owen creates a brutal tone in the poem. </a:t>
            </a:r>
            <a:r>
              <a:rPr lang="en-GB" sz="2000" b="1" dirty="0">
                <a:solidFill>
                  <a:srgbClr val="00B050"/>
                </a:solidFill>
              </a:rPr>
              <a:t>The speaker describes a dying man as the  ‘blood come[s] gargling from the froth-corrupted lungs’. </a:t>
            </a:r>
            <a:r>
              <a:rPr lang="en-GB" sz="2000" b="1" dirty="0">
                <a:solidFill>
                  <a:srgbClr val="7030A0"/>
                </a:solidFill>
              </a:rPr>
              <a:t>The onomatopoeic verb ‘gargling’, along with the grotesque imagery, </a:t>
            </a:r>
            <a:r>
              <a:rPr lang="en-GB" sz="2000" b="1" dirty="0">
                <a:solidFill>
                  <a:schemeClr val="accent6">
                    <a:lumMod val="75000"/>
                  </a:schemeClr>
                </a:solidFill>
              </a:rPr>
              <a:t>highlights the brutality and violence of war by making it so vivid and inescapable for the reader. Events like this would have been traumatic for the dying man as well as those who witnessed it. Owen himself suffered from Shell Shock so would have realised the long-lasting impact of war personally. Therefore Owen clearly creates a savage and harsh tone throughout the poem presenting war as brutal for everyone involved. </a:t>
            </a:r>
            <a:r>
              <a:rPr lang="en-GB" sz="2000" b="1" dirty="0" smtClean="0">
                <a:solidFill>
                  <a:schemeClr val="accent6">
                    <a:lumMod val="75000"/>
                  </a:schemeClr>
                </a:solidFill>
              </a:rPr>
              <a:t>As a result of the horrific imagery, readers may feel horrified by the reality of war and the intense trauma they endured from the gas attacks.</a:t>
            </a:r>
            <a:endParaRPr lang="en-GB" sz="2000" b="1" dirty="0">
              <a:solidFill>
                <a:schemeClr val="accent6">
                  <a:lumMod val="75000"/>
                </a:schemeClr>
              </a:solidFill>
            </a:endParaRPr>
          </a:p>
          <a:p>
            <a:r>
              <a:rPr lang="en-GB" sz="2000" dirty="0" smtClean="0"/>
              <a:t>.</a:t>
            </a:r>
            <a:endParaRPr lang="en-GB" sz="2000" dirty="0"/>
          </a:p>
        </p:txBody>
      </p:sp>
      <p:pic>
        <p:nvPicPr>
          <p:cNvPr id="4" name="Picture 3"/>
          <p:cNvPicPr>
            <a:picLocks noChangeAspect="1"/>
          </p:cNvPicPr>
          <p:nvPr/>
        </p:nvPicPr>
        <p:blipFill rotWithShape="1">
          <a:blip r:embed="rId2"/>
          <a:srcRect l="35038" t="24788" r="43700" b="20585"/>
          <a:stretch/>
        </p:blipFill>
        <p:spPr>
          <a:xfrm>
            <a:off x="251520" y="2060848"/>
            <a:ext cx="1872208" cy="2808312"/>
          </a:xfrm>
          <a:prstGeom prst="rect">
            <a:avLst/>
          </a:prstGeom>
        </p:spPr>
      </p:pic>
    </p:spTree>
    <p:extLst>
      <p:ext uri="{BB962C8B-B14F-4D97-AF65-F5344CB8AC3E}">
        <p14:creationId xmlns:p14="http://schemas.microsoft.com/office/powerpoint/2010/main" val="2292942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4320480" cy="346050"/>
          </a:xfrm>
        </p:spPr>
        <p:txBody>
          <a:bodyPr>
            <a:normAutofit fontScale="90000"/>
          </a:bodyPr>
          <a:lstStyle/>
          <a:p>
            <a:r>
              <a:rPr lang="en-GB" b="1" u="sng" dirty="0" smtClean="0"/>
              <a:t>WAGOLL PETER</a:t>
            </a:r>
            <a:endParaRPr lang="en-GB" b="1" u="sng" dirty="0"/>
          </a:p>
        </p:txBody>
      </p:sp>
      <p:sp>
        <p:nvSpPr>
          <p:cNvPr id="3" name="Content Placeholder 2"/>
          <p:cNvSpPr>
            <a:spLocks noGrp="1"/>
          </p:cNvSpPr>
          <p:nvPr>
            <p:ph idx="1"/>
          </p:nvPr>
        </p:nvSpPr>
        <p:spPr>
          <a:xfrm>
            <a:off x="827584" y="764704"/>
            <a:ext cx="3600400" cy="6093296"/>
          </a:xfrm>
          <a:ln>
            <a:solidFill>
              <a:schemeClr val="accent1"/>
            </a:solidFill>
          </a:ln>
        </p:spPr>
        <p:txBody>
          <a:bodyPr>
            <a:normAutofit fontScale="85000" lnSpcReduction="20000"/>
          </a:bodyPr>
          <a:lstStyle/>
          <a:p>
            <a:r>
              <a:rPr lang="en-GB" sz="2000" b="1" dirty="0">
                <a:solidFill>
                  <a:srgbClr val="FF0000"/>
                </a:solidFill>
              </a:rPr>
              <a:t>Wilfred Owen creates a brutal tone in the poem. </a:t>
            </a:r>
            <a:r>
              <a:rPr lang="en-GB" sz="2000" b="1" dirty="0">
                <a:solidFill>
                  <a:srgbClr val="00B050"/>
                </a:solidFill>
              </a:rPr>
              <a:t>The speaker describes a dying man as the  ‘blood come[s] gargling from the froth-corrupted lungs’. </a:t>
            </a:r>
            <a:r>
              <a:rPr lang="en-GB" sz="2000" b="1" dirty="0">
                <a:solidFill>
                  <a:srgbClr val="7030A0"/>
                </a:solidFill>
              </a:rPr>
              <a:t>The onomatopoeic verb ‘gargling’, along with the grotesque imagery, </a:t>
            </a:r>
            <a:r>
              <a:rPr lang="en-GB" sz="2000" b="1" dirty="0">
                <a:solidFill>
                  <a:schemeClr val="accent6">
                    <a:lumMod val="75000"/>
                  </a:schemeClr>
                </a:solidFill>
              </a:rPr>
              <a:t>highlights the brutality and violence of war by making it so vivid and inescapable for the reader. Events like this would have been traumatic for the dying man as well as those who witnessed it. Owen himself suffered from Shell Shock so would have realised the long-lasting impact of war personally. Therefore Owen clearly creates a savage and harsh tone throughout the poem presenting war as brutal for everyone involved. </a:t>
            </a:r>
            <a:r>
              <a:rPr lang="en-GB" sz="2000" b="1" dirty="0" smtClean="0">
                <a:solidFill>
                  <a:srgbClr val="0070C0"/>
                </a:solidFill>
              </a:rPr>
              <a:t>As a result of the horrific imagery, readers may feel horrified by the reality of war and the intense trauma they endured from the gas attacks.</a:t>
            </a:r>
            <a:endParaRPr lang="en-GB" sz="2000" b="1" dirty="0">
              <a:solidFill>
                <a:srgbClr val="0070C0"/>
              </a:solidFill>
            </a:endParaRPr>
          </a:p>
          <a:p>
            <a:r>
              <a:rPr lang="en-GB" sz="2000" dirty="0" smtClean="0"/>
              <a:t>.</a:t>
            </a:r>
            <a:endParaRPr lang="en-GB" sz="2000" dirty="0"/>
          </a:p>
        </p:txBody>
      </p:sp>
      <p:pic>
        <p:nvPicPr>
          <p:cNvPr id="4" name="Picture 3"/>
          <p:cNvPicPr>
            <a:picLocks noChangeAspect="1"/>
          </p:cNvPicPr>
          <p:nvPr/>
        </p:nvPicPr>
        <p:blipFill rotWithShape="1">
          <a:blip r:embed="rId2"/>
          <a:srcRect l="35038" t="24788" r="43700" b="20585"/>
          <a:stretch/>
        </p:blipFill>
        <p:spPr>
          <a:xfrm>
            <a:off x="31304" y="1340768"/>
            <a:ext cx="796280" cy="2808312"/>
          </a:xfrm>
          <a:prstGeom prst="rect">
            <a:avLst/>
          </a:prstGeom>
        </p:spPr>
      </p:pic>
      <p:sp>
        <p:nvSpPr>
          <p:cNvPr id="5" name="Content Placeholder 2"/>
          <p:cNvSpPr txBox="1">
            <a:spLocks/>
          </p:cNvSpPr>
          <p:nvPr/>
        </p:nvSpPr>
        <p:spPr>
          <a:xfrm>
            <a:off x="4644008" y="116632"/>
            <a:ext cx="4248472" cy="6607569"/>
          </a:xfrm>
          <a:prstGeom prst="rect">
            <a:avLst/>
          </a:prstGeom>
          <a:ln>
            <a:solidFill>
              <a:schemeClr val="accent1"/>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smtClean="0">
                <a:solidFill>
                  <a:srgbClr val="FF0000"/>
                </a:solidFill>
              </a:rPr>
              <a:t>Wilfred Owen creates a brutal tone in the poem. </a:t>
            </a:r>
            <a:r>
              <a:rPr lang="en-GB" sz="2000" b="1" dirty="0" smtClean="0">
                <a:solidFill>
                  <a:srgbClr val="00B050"/>
                </a:solidFill>
              </a:rPr>
              <a:t>The speaker describes a dying man as the  ‘blood come[s] gargling from the froth-corrupted lungs’. </a:t>
            </a:r>
            <a:r>
              <a:rPr lang="en-GB" sz="2000" b="1" dirty="0" smtClean="0">
                <a:solidFill>
                  <a:srgbClr val="7030A0"/>
                </a:solidFill>
              </a:rPr>
              <a:t>The onomatopoeic verb ‘gargling’, along with the grotesque imagery, </a:t>
            </a:r>
            <a:r>
              <a:rPr lang="en-GB" sz="2000" b="1" dirty="0" smtClean="0">
                <a:solidFill>
                  <a:schemeClr val="accent6">
                    <a:lumMod val="75000"/>
                  </a:schemeClr>
                </a:solidFill>
              </a:rPr>
              <a:t>highlights the brutality and violence of war by making it so vivid and inescapable for the reader. Events like this would have been traumatic for the dying man as well as those who witnessed it. Owen himself suffered from Shell Shock so would have realised the long-lasting impact of war personally. Moreover, Owen hints at more brutality in ‘men marched asleep’ and ‘drunk with fatigue’. The alliteration and metaphor highlight the sheer exhaustion the men suffered whilst attempting to continue their fight and protect their motherland. On the other hand, it shows the atrocious expectations of the soldiers from their leaders. </a:t>
            </a:r>
            <a:r>
              <a:rPr lang="en-GB" sz="2000" b="1" dirty="0" smtClean="0">
                <a:solidFill>
                  <a:srgbClr val="0070C0"/>
                </a:solidFill>
              </a:rPr>
              <a:t>As a result of the horrific imagery, readers may feel horrified by the reality of war and the intense trauma they endured from the gas attacks.</a:t>
            </a:r>
          </a:p>
          <a:p>
            <a:r>
              <a:rPr lang="en-GB" sz="2000" dirty="0" smtClean="0"/>
              <a:t>.</a:t>
            </a:r>
            <a:endParaRPr lang="en-GB" sz="2000" dirty="0"/>
          </a:p>
        </p:txBody>
      </p:sp>
    </p:spTree>
    <p:extLst>
      <p:ext uri="{BB962C8B-B14F-4D97-AF65-F5344CB8AC3E}">
        <p14:creationId xmlns:p14="http://schemas.microsoft.com/office/powerpoint/2010/main" val="2074705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Model PETER</a:t>
            </a:r>
            <a:endParaRPr lang="en-GB" b="1" u="sng" dirty="0"/>
          </a:p>
        </p:txBody>
      </p:sp>
      <p:sp>
        <p:nvSpPr>
          <p:cNvPr id="3" name="Content Placeholder 2"/>
          <p:cNvSpPr>
            <a:spLocks noGrp="1"/>
          </p:cNvSpPr>
          <p:nvPr>
            <p:ph idx="1"/>
          </p:nvPr>
        </p:nvSpPr>
        <p:spPr>
          <a:xfrm>
            <a:off x="2411760" y="1600200"/>
            <a:ext cx="6275040" cy="4997152"/>
          </a:xfrm>
        </p:spPr>
        <p:txBody>
          <a:bodyPr>
            <a:normAutofit lnSpcReduction="10000"/>
          </a:bodyPr>
          <a:lstStyle/>
          <a:p>
            <a:r>
              <a:rPr lang="en-GB" sz="2000" b="1" dirty="0">
                <a:solidFill>
                  <a:srgbClr val="FF0000"/>
                </a:solidFill>
              </a:rPr>
              <a:t>Wilfred Owen creates a brutal tone in the poem. </a:t>
            </a:r>
            <a:r>
              <a:rPr lang="en-GB" sz="2000" b="1" dirty="0">
                <a:solidFill>
                  <a:srgbClr val="00B050"/>
                </a:solidFill>
              </a:rPr>
              <a:t>The speaker describes a dying man as the  ‘blood come[s] gargling from the froth-corrupted lungs’. </a:t>
            </a:r>
            <a:r>
              <a:rPr lang="en-GB" sz="2000" b="1" dirty="0">
                <a:solidFill>
                  <a:srgbClr val="7030A0"/>
                </a:solidFill>
              </a:rPr>
              <a:t>The onomatopoeic verb ‘gargling’, along with the grotesque imagery, </a:t>
            </a:r>
            <a:r>
              <a:rPr lang="en-GB" sz="2000" b="1" dirty="0">
                <a:solidFill>
                  <a:schemeClr val="accent6">
                    <a:lumMod val="75000"/>
                  </a:schemeClr>
                </a:solidFill>
              </a:rPr>
              <a:t>highlights the brutality and violence of war by making it so vivid and inescapable for the reader. Events like this would have been traumatic for the dying man as well as those who witnessed it. Owen himself suffered from Shell Shock so would have realised the long-lasting impact of war personally. Therefore Owen clearly creates a savage and harsh tone throughout the poem presenting war as brutal for everyone involved. </a:t>
            </a:r>
            <a:r>
              <a:rPr lang="en-GB" sz="2000" b="1" dirty="0" smtClean="0">
                <a:solidFill>
                  <a:schemeClr val="accent6">
                    <a:lumMod val="75000"/>
                  </a:schemeClr>
                </a:solidFill>
              </a:rPr>
              <a:t>As a result of the horrific imagery, readers may feel horrified by the reality of war and the intense trauma they endured from the gas attacks.</a:t>
            </a:r>
            <a:endParaRPr lang="en-GB" sz="2000" b="1" dirty="0">
              <a:solidFill>
                <a:schemeClr val="accent6">
                  <a:lumMod val="75000"/>
                </a:schemeClr>
              </a:solidFill>
            </a:endParaRPr>
          </a:p>
          <a:p>
            <a:r>
              <a:rPr lang="en-GB" sz="2000" dirty="0" smtClean="0"/>
              <a:t>.</a:t>
            </a:r>
            <a:endParaRPr lang="en-GB" sz="2000" dirty="0"/>
          </a:p>
        </p:txBody>
      </p:sp>
      <p:pic>
        <p:nvPicPr>
          <p:cNvPr id="4" name="Picture 3"/>
          <p:cNvPicPr>
            <a:picLocks noChangeAspect="1"/>
          </p:cNvPicPr>
          <p:nvPr/>
        </p:nvPicPr>
        <p:blipFill rotWithShape="1">
          <a:blip r:embed="rId2"/>
          <a:srcRect l="35038" t="24788" r="43700" b="20585"/>
          <a:stretch/>
        </p:blipFill>
        <p:spPr>
          <a:xfrm>
            <a:off x="251520" y="2060848"/>
            <a:ext cx="1872208" cy="2808312"/>
          </a:xfrm>
          <a:prstGeom prst="rect">
            <a:avLst/>
          </a:prstGeom>
        </p:spPr>
      </p:pic>
    </p:spTree>
    <p:extLst>
      <p:ext uri="{BB962C8B-B14F-4D97-AF65-F5344CB8AC3E}">
        <p14:creationId xmlns:p14="http://schemas.microsoft.com/office/powerpoint/2010/main" val="4113056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7206B23A-448C-8046-B6BA-A61F2485D9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408197" flipH="1">
            <a:off x="263054" y="5485308"/>
            <a:ext cx="645945" cy="478869"/>
          </a:xfrm>
          <a:prstGeom prst="rect">
            <a:avLst/>
          </a:prstGeom>
        </p:spPr>
      </p:pic>
      <p:pic>
        <p:nvPicPr>
          <p:cNvPr id="20" name="Picture 19">
            <a:extLst>
              <a:ext uri="{FF2B5EF4-FFF2-40B4-BE49-F238E27FC236}">
                <a16:creationId xmlns:a16="http://schemas.microsoft.com/office/drawing/2014/main" xmlns="" id="{6FFE7C85-7DE6-354C-8A23-32D80F8AE9F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14581" y="3271777"/>
            <a:ext cx="1740881" cy="355625"/>
          </a:xfrm>
          <a:prstGeom prst="rect">
            <a:avLst/>
          </a:prstGeom>
        </p:spPr>
      </p:pic>
      <p:sp>
        <p:nvSpPr>
          <p:cNvPr id="53" name="Wave 52"/>
          <p:cNvSpPr/>
          <p:nvPr/>
        </p:nvSpPr>
        <p:spPr>
          <a:xfrm>
            <a:off x="2600807" y="1649021"/>
            <a:ext cx="1352985" cy="255617"/>
          </a:xfrm>
          <a:prstGeom prst="wav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55" name="Wave 54"/>
          <p:cNvSpPr/>
          <p:nvPr/>
        </p:nvSpPr>
        <p:spPr>
          <a:xfrm>
            <a:off x="5597554" y="1515805"/>
            <a:ext cx="1352985" cy="255617"/>
          </a:xfrm>
          <a:prstGeom prst="wav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56" name="Wave 55"/>
          <p:cNvSpPr/>
          <p:nvPr/>
        </p:nvSpPr>
        <p:spPr>
          <a:xfrm>
            <a:off x="2543377" y="4029532"/>
            <a:ext cx="1352985" cy="255617"/>
          </a:xfrm>
          <a:prstGeom prst="wav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57" name="Wave 56"/>
          <p:cNvSpPr/>
          <p:nvPr/>
        </p:nvSpPr>
        <p:spPr>
          <a:xfrm>
            <a:off x="5481290" y="4891648"/>
            <a:ext cx="1352985" cy="255617"/>
          </a:xfrm>
          <a:prstGeom prst="wav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58" name="Wave 57"/>
          <p:cNvSpPr/>
          <p:nvPr/>
        </p:nvSpPr>
        <p:spPr>
          <a:xfrm rot="5400000">
            <a:off x="7694758" y="3454431"/>
            <a:ext cx="1352985" cy="255617"/>
          </a:xfrm>
          <a:prstGeom prst="wav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59" name="Wave 58"/>
          <p:cNvSpPr/>
          <p:nvPr/>
        </p:nvSpPr>
        <p:spPr>
          <a:xfrm rot="5400000">
            <a:off x="937877" y="5811040"/>
            <a:ext cx="1352985" cy="255617"/>
          </a:xfrm>
          <a:prstGeom prst="wav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60" name="Wave 59"/>
          <p:cNvSpPr/>
          <p:nvPr/>
        </p:nvSpPr>
        <p:spPr>
          <a:xfrm rot="5400000">
            <a:off x="1913938" y="1058969"/>
            <a:ext cx="1352985" cy="255617"/>
          </a:xfrm>
          <a:prstGeom prst="wav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1034" name="Picture 10" descr="Image result for ted hughes"/>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8623" y="3283411"/>
            <a:ext cx="596917" cy="678249"/>
          </a:xfrm>
          <a:prstGeom prst="ellipse">
            <a:avLst/>
          </a:prstGeom>
          <a:noFill/>
          <a:ln w="38100">
            <a:solidFill>
              <a:schemeClr val="accent4"/>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a:ext>
            </a:extLst>
          </a:blip>
          <a:srcRect r="-1110"/>
          <a:stretch/>
        </p:blipFill>
        <p:spPr>
          <a:xfrm>
            <a:off x="3022486" y="3283411"/>
            <a:ext cx="663410" cy="678249"/>
          </a:xfrm>
          <a:prstGeom prst="ellipse">
            <a:avLst/>
          </a:prstGeom>
          <a:ln w="38100">
            <a:solidFill>
              <a:schemeClr val="tx2"/>
            </a:solidFill>
          </a:ln>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052843" y="3364027"/>
            <a:ext cx="613858" cy="627431"/>
          </a:xfrm>
          <a:prstGeom prst="ellipse">
            <a:avLst/>
          </a:prstGeom>
          <a:ln w="38100">
            <a:solidFill>
              <a:schemeClr val="bg2">
                <a:lumMod val="50000"/>
              </a:schemeClr>
            </a:solidFill>
          </a:ln>
        </p:spPr>
      </p:pic>
      <p:pic>
        <p:nvPicPr>
          <p:cNvPr id="1026" name="Picture 2" descr="Image result for rupert brooke"/>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6042930" y="886904"/>
            <a:ext cx="649168" cy="615055"/>
          </a:xfrm>
          <a:prstGeom prst="ellipse">
            <a:avLst/>
          </a:prstGeom>
          <a:noFill/>
          <a:ln w="38100">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8" cstate="print">
            <a:extLst>
              <a:ext uri="{28A0092B-C50C-407E-A947-70E740481C1C}">
                <a14:useLocalDpi xmlns:a14="http://schemas.microsoft.com/office/drawing/2010/main"/>
              </a:ext>
            </a:extLst>
          </a:blip>
          <a:srcRect r="-586"/>
          <a:stretch/>
        </p:blipFill>
        <p:spPr>
          <a:xfrm>
            <a:off x="3015507" y="904058"/>
            <a:ext cx="670389" cy="695385"/>
          </a:xfrm>
          <a:prstGeom prst="ellipse">
            <a:avLst/>
          </a:prstGeom>
          <a:ln w="38100">
            <a:solidFill>
              <a:schemeClr val="bg1">
                <a:lumMod val="65000"/>
              </a:schemeClr>
            </a:solidFill>
          </a:ln>
        </p:spPr>
      </p:pic>
      <p:pic>
        <p:nvPicPr>
          <p:cNvPr id="2" name="Picture 1"/>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1330" y="892017"/>
            <a:ext cx="656699" cy="631658"/>
          </a:xfrm>
          <a:prstGeom prst="ellipse">
            <a:avLst/>
          </a:prstGeom>
          <a:ln w="38100">
            <a:solidFill>
              <a:schemeClr val="tx2"/>
            </a:solidFill>
          </a:ln>
        </p:spPr>
      </p:pic>
      <p:sp>
        <p:nvSpPr>
          <p:cNvPr id="105" name="Rectangle 104"/>
          <p:cNvSpPr/>
          <p:nvPr/>
        </p:nvSpPr>
        <p:spPr>
          <a:xfrm>
            <a:off x="604627" y="1291306"/>
            <a:ext cx="745808" cy="1289948"/>
          </a:xfrm>
          <a:prstGeom prst="rect">
            <a:avLst/>
          </a:prstGeom>
          <a:solidFill>
            <a:schemeClr val="tx2">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50" b="1" dirty="0">
                <a:solidFill>
                  <a:schemeClr val="tx2">
                    <a:lumMod val="50000"/>
                  </a:schemeClr>
                </a:solidFill>
              </a:rPr>
              <a:t>AO1</a:t>
            </a:r>
            <a:br>
              <a:rPr lang="en-GB" sz="450" b="1" dirty="0">
                <a:solidFill>
                  <a:schemeClr val="tx2">
                    <a:lumMod val="50000"/>
                  </a:schemeClr>
                </a:solidFill>
              </a:rPr>
            </a:br>
            <a:r>
              <a:rPr lang="en-GB" sz="450" dirty="0">
                <a:solidFill>
                  <a:schemeClr val="tx2">
                    <a:lumMod val="50000"/>
                  </a:schemeClr>
                </a:solidFill>
              </a:rPr>
              <a:t>In Emily Dickinson’s poem “As imperceptibly as Grief,” Dickinson uses beautiful words to show her complete distress. Dickinson wrote about “Summer” as if Summer is a symbolism for happiness. Dickenson writes this poem to represent her own emotions and struggles. Her words provide a sense of beauty in the darkness. </a:t>
            </a:r>
          </a:p>
        </p:txBody>
      </p:sp>
      <p:sp>
        <p:nvSpPr>
          <p:cNvPr id="106" name="Rectangle 105"/>
          <p:cNvSpPr/>
          <p:nvPr/>
        </p:nvSpPr>
        <p:spPr>
          <a:xfrm>
            <a:off x="1319348" y="1291306"/>
            <a:ext cx="777240" cy="1289948"/>
          </a:xfrm>
          <a:prstGeom prst="rect">
            <a:avLst/>
          </a:prstGeom>
          <a:solidFill>
            <a:schemeClr val="tx2">
              <a:lumMod val="40000"/>
              <a:lumOff val="6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13" b="1" dirty="0">
                <a:solidFill>
                  <a:schemeClr val="tx2">
                    <a:lumMod val="50000"/>
                  </a:schemeClr>
                </a:solidFill>
              </a:rPr>
              <a:t>AO2</a:t>
            </a:r>
            <a:br>
              <a:rPr lang="en-GB" sz="413" b="1" dirty="0">
                <a:solidFill>
                  <a:schemeClr val="tx2">
                    <a:lumMod val="50000"/>
                  </a:schemeClr>
                </a:solidFill>
              </a:rPr>
            </a:br>
            <a:r>
              <a:rPr lang="en-GB" sz="413" dirty="0">
                <a:solidFill>
                  <a:schemeClr val="tx2">
                    <a:lumMod val="50000"/>
                  </a:schemeClr>
                </a:solidFill>
              </a:rPr>
              <a:t>Dickinson’s isolation is emphasised through her </a:t>
            </a:r>
            <a:r>
              <a:rPr lang="en-GB" sz="413" b="1" dirty="0">
                <a:solidFill>
                  <a:schemeClr val="tx2">
                    <a:lumMod val="50000"/>
                  </a:schemeClr>
                </a:solidFill>
              </a:rPr>
              <a:t>personification</a:t>
            </a:r>
            <a:r>
              <a:rPr lang="en-GB" sz="413" dirty="0">
                <a:solidFill>
                  <a:schemeClr val="tx2">
                    <a:lumMod val="50000"/>
                  </a:schemeClr>
                </a:solidFill>
              </a:rPr>
              <a:t> of Summer. The </a:t>
            </a:r>
            <a:r>
              <a:rPr lang="en-GB" sz="413" b="1" dirty="0">
                <a:solidFill>
                  <a:schemeClr val="tx2">
                    <a:lumMod val="50000"/>
                  </a:schemeClr>
                </a:solidFill>
              </a:rPr>
              <a:t>personification</a:t>
            </a:r>
            <a:r>
              <a:rPr lang="en-GB" sz="413" dirty="0">
                <a:solidFill>
                  <a:schemeClr val="tx2">
                    <a:lumMod val="50000"/>
                  </a:schemeClr>
                </a:solidFill>
              </a:rPr>
              <a:t> runs throughout, and creates a genuine sense of abandonment and isolation, as it makes its ‘escape’. The </a:t>
            </a:r>
            <a:r>
              <a:rPr lang="en-GB" sz="413" b="1" dirty="0">
                <a:solidFill>
                  <a:schemeClr val="tx2">
                    <a:lumMod val="50000"/>
                  </a:schemeClr>
                </a:solidFill>
              </a:rPr>
              <a:t>alliterative</a:t>
            </a:r>
            <a:r>
              <a:rPr lang="en-GB" sz="413" dirty="0">
                <a:solidFill>
                  <a:schemeClr val="tx2">
                    <a:lumMod val="50000"/>
                  </a:schemeClr>
                </a:solidFill>
              </a:rPr>
              <a:t> ‘dusk drew’ adds to the sense that darkness is creeping in, as the </a:t>
            </a:r>
            <a:r>
              <a:rPr lang="en-GB" sz="413" b="1" dirty="0">
                <a:solidFill>
                  <a:schemeClr val="tx2">
                    <a:lumMod val="50000"/>
                  </a:schemeClr>
                </a:solidFill>
              </a:rPr>
              <a:t>figurative</a:t>
            </a:r>
            <a:r>
              <a:rPr lang="en-GB" sz="413" dirty="0">
                <a:solidFill>
                  <a:schemeClr val="tx2">
                    <a:lumMod val="50000"/>
                  </a:schemeClr>
                </a:solidFill>
              </a:rPr>
              <a:t> depiction of Autumn reflects her lack of comfort with her own isolation. The </a:t>
            </a:r>
            <a:r>
              <a:rPr lang="en-GB" sz="413" b="1" dirty="0">
                <a:solidFill>
                  <a:schemeClr val="tx2">
                    <a:lumMod val="50000"/>
                  </a:schemeClr>
                </a:solidFill>
              </a:rPr>
              <a:t>enjambment</a:t>
            </a:r>
            <a:r>
              <a:rPr lang="en-GB" sz="413" dirty="0">
                <a:solidFill>
                  <a:schemeClr val="tx2">
                    <a:lumMod val="50000"/>
                  </a:schemeClr>
                </a:solidFill>
              </a:rPr>
              <a:t> mirrors the waning of the summer sun, slowly dissipating. </a:t>
            </a:r>
            <a:endParaRPr lang="en-GB" sz="413" b="1" dirty="0">
              <a:solidFill>
                <a:schemeClr val="tx2">
                  <a:lumMod val="50000"/>
                </a:schemeClr>
              </a:solidFill>
            </a:endParaRPr>
          </a:p>
        </p:txBody>
      </p:sp>
      <p:sp>
        <p:nvSpPr>
          <p:cNvPr id="107" name="Rectangle 106"/>
          <p:cNvSpPr/>
          <p:nvPr/>
        </p:nvSpPr>
        <p:spPr>
          <a:xfrm>
            <a:off x="2054901" y="1291306"/>
            <a:ext cx="745808" cy="1289948"/>
          </a:xfrm>
          <a:prstGeom prst="rect">
            <a:avLst/>
          </a:prstGeom>
          <a:solidFill>
            <a:schemeClr val="tx2">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50" b="1" dirty="0">
                <a:solidFill>
                  <a:schemeClr val="tx2">
                    <a:lumMod val="50000"/>
                  </a:schemeClr>
                </a:solidFill>
              </a:rPr>
              <a:t>AO3</a:t>
            </a:r>
            <a:br>
              <a:rPr lang="en-GB" sz="450" b="1" dirty="0">
                <a:solidFill>
                  <a:schemeClr val="tx2">
                    <a:lumMod val="50000"/>
                  </a:schemeClr>
                </a:solidFill>
              </a:rPr>
            </a:br>
            <a:r>
              <a:rPr lang="en-GB" sz="450" dirty="0">
                <a:solidFill>
                  <a:schemeClr val="tx2">
                    <a:lumMod val="50000"/>
                  </a:schemeClr>
                </a:solidFill>
              </a:rPr>
              <a:t>Dickinson was a recluse, who spent a lot of her time on her own. Her isolation from the world was made clear in her poetry, and a lot of her poems were sad/ melancholic. She was familiar with death as a child, as she lost several close friends to illness, whilst she was at school. Dickinson admired the Romantic poets and loved botany. </a:t>
            </a:r>
          </a:p>
        </p:txBody>
      </p:sp>
      <p:sp>
        <p:nvSpPr>
          <p:cNvPr id="108" name="Rectangle 107"/>
          <p:cNvSpPr/>
          <p:nvPr/>
        </p:nvSpPr>
        <p:spPr>
          <a:xfrm>
            <a:off x="602608" y="1177500"/>
            <a:ext cx="2201573" cy="107509"/>
          </a:xfrm>
          <a:prstGeom prst="rect">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810" b="1" dirty="0">
                <a:solidFill>
                  <a:srgbClr val="9BBB59">
                    <a:lumMod val="20000"/>
                    <a:lumOff val="80000"/>
                  </a:srgbClr>
                </a:solidFill>
              </a:rPr>
              <a:t>As Imperceptibly as Grief – Dickinson (1865-ish)</a:t>
            </a:r>
            <a:endParaRPr lang="en-GB" sz="720" dirty="0">
              <a:solidFill>
                <a:srgbClr val="9BBB59">
                  <a:lumMod val="20000"/>
                  <a:lumOff val="80000"/>
                </a:srgbClr>
              </a:solidFill>
            </a:endParaRPr>
          </a:p>
        </p:txBody>
      </p:sp>
      <p:sp>
        <p:nvSpPr>
          <p:cNvPr id="109" name="Rectangle 108"/>
          <p:cNvSpPr/>
          <p:nvPr/>
        </p:nvSpPr>
        <p:spPr>
          <a:xfrm>
            <a:off x="604489" y="2579008"/>
            <a:ext cx="1132199" cy="672098"/>
          </a:xfrm>
          <a:prstGeom prst="rect">
            <a:avLst/>
          </a:prstGeom>
          <a:solidFill>
            <a:schemeClr val="tx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675" b="1" dirty="0">
                <a:solidFill>
                  <a:srgbClr val="9BBB59">
                    <a:lumMod val="20000"/>
                    <a:lumOff val="80000"/>
                  </a:srgbClr>
                </a:solidFill>
              </a:rPr>
              <a:t>Key quotes</a:t>
            </a:r>
            <a:br>
              <a:rPr lang="en-GB" sz="675" b="1" dirty="0">
                <a:solidFill>
                  <a:srgbClr val="9BBB59">
                    <a:lumMod val="20000"/>
                    <a:lumOff val="80000"/>
                  </a:srgbClr>
                </a:solidFill>
              </a:rPr>
            </a:br>
            <a:r>
              <a:rPr lang="en-GB" sz="450" b="1" dirty="0">
                <a:solidFill>
                  <a:srgbClr val="9BBB59">
                    <a:lumMod val="20000"/>
                    <a:lumOff val="80000"/>
                  </a:srgbClr>
                </a:solidFill>
              </a:rPr>
              <a:t>‘</a:t>
            </a:r>
            <a:r>
              <a:rPr lang="en-GB" sz="525" dirty="0">
                <a:solidFill>
                  <a:srgbClr val="9BBB59">
                    <a:lumMod val="20000"/>
                    <a:lumOff val="80000"/>
                  </a:srgbClr>
                </a:solidFill>
              </a:rPr>
              <a:t>The summer lapsed away.’ </a:t>
            </a:r>
          </a:p>
          <a:p>
            <a:pPr algn="ctr" defTabSz="411480"/>
            <a:r>
              <a:rPr lang="en-GB" sz="525" dirty="0">
                <a:solidFill>
                  <a:srgbClr val="9BBB59">
                    <a:lumMod val="20000"/>
                    <a:lumOff val="80000"/>
                  </a:srgbClr>
                </a:solidFill>
              </a:rPr>
              <a:t>‘Sequestered afternoon.’</a:t>
            </a:r>
          </a:p>
          <a:p>
            <a:pPr algn="ctr" defTabSz="411480"/>
            <a:r>
              <a:rPr lang="en-GB" sz="525" dirty="0">
                <a:solidFill>
                  <a:srgbClr val="9BBB59">
                    <a:lumMod val="20000"/>
                    <a:lumOff val="80000"/>
                  </a:srgbClr>
                </a:solidFill>
              </a:rPr>
              <a:t>‘courteous yet harrowing grace.’ </a:t>
            </a:r>
          </a:p>
          <a:p>
            <a:pPr algn="ctr" defTabSz="411480"/>
            <a:r>
              <a:rPr lang="en-GB" sz="525" dirty="0">
                <a:solidFill>
                  <a:srgbClr val="9BBB59">
                    <a:lumMod val="20000"/>
                    <a:lumOff val="80000"/>
                  </a:srgbClr>
                </a:solidFill>
              </a:rPr>
              <a:t>‘As guest that would be gone.’</a:t>
            </a:r>
          </a:p>
          <a:p>
            <a:pPr algn="ctr" defTabSz="411480"/>
            <a:r>
              <a:rPr lang="en-GB" sz="525" dirty="0">
                <a:solidFill>
                  <a:srgbClr val="9BBB59">
                    <a:lumMod val="20000"/>
                    <a:lumOff val="80000"/>
                  </a:srgbClr>
                </a:solidFill>
              </a:rPr>
              <a:t>‘Our summer made her light escape into the beautiful.’ </a:t>
            </a:r>
          </a:p>
        </p:txBody>
      </p:sp>
      <p:sp>
        <p:nvSpPr>
          <p:cNvPr id="115" name="Rectangle 114"/>
          <p:cNvSpPr/>
          <p:nvPr/>
        </p:nvSpPr>
        <p:spPr>
          <a:xfrm>
            <a:off x="3562075" y="1298857"/>
            <a:ext cx="745808" cy="1289948"/>
          </a:xfrm>
          <a:prstGeom prst="rect">
            <a:avLst/>
          </a:prstGeom>
          <a:solidFill>
            <a:schemeClr val="bg1">
              <a:lumMod val="8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50" b="1" dirty="0">
                <a:solidFill>
                  <a:schemeClr val="tx1"/>
                </a:solidFill>
              </a:rPr>
              <a:t>AO1</a:t>
            </a:r>
            <a:br>
              <a:rPr lang="en-GB" sz="450" b="1" dirty="0">
                <a:solidFill>
                  <a:schemeClr val="tx1"/>
                </a:solidFill>
              </a:rPr>
            </a:br>
            <a:r>
              <a:rPr lang="en-GB" sz="450" dirty="0">
                <a:solidFill>
                  <a:schemeClr val="tx1"/>
                </a:solidFill>
              </a:rPr>
              <a:t>The poem describes a wife receiving news of her husband who has died in a battle. It is a poem about grief and love. There is an ominous atmosphere; the reader knows that something bad is going to happen.  Ironically, after she has learned that he is dead, she receives a letter from her husband in which he speaks of his excitement of when he will next see her and the things which they will do together.</a:t>
            </a:r>
          </a:p>
        </p:txBody>
      </p:sp>
      <p:sp>
        <p:nvSpPr>
          <p:cNvPr id="116" name="Rectangle 115"/>
          <p:cNvSpPr/>
          <p:nvPr/>
        </p:nvSpPr>
        <p:spPr>
          <a:xfrm>
            <a:off x="4307882" y="1298857"/>
            <a:ext cx="745808" cy="1289948"/>
          </a:xfrm>
          <a:prstGeom prst="rect">
            <a:avLst/>
          </a:prstGeom>
          <a:solidFill>
            <a:schemeClr val="bg1">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13" b="1" dirty="0">
                <a:solidFill>
                  <a:schemeClr val="tx1"/>
                </a:solidFill>
              </a:rPr>
              <a:t>AO2</a:t>
            </a:r>
            <a:br>
              <a:rPr lang="en-GB" sz="413" b="1" dirty="0">
                <a:solidFill>
                  <a:schemeClr val="tx1"/>
                </a:solidFill>
              </a:rPr>
            </a:br>
            <a:r>
              <a:rPr lang="en-GB" sz="413" dirty="0">
                <a:solidFill>
                  <a:schemeClr val="tx1"/>
                </a:solidFill>
              </a:rPr>
              <a:t>The </a:t>
            </a:r>
            <a:r>
              <a:rPr lang="en-GB" sz="413" b="1" dirty="0">
                <a:solidFill>
                  <a:schemeClr val="tx1"/>
                </a:solidFill>
              </a:rPr>
              <a:t>ironic</a:t>
            </a:r>
            <a:r>
              <a:rPr lang="en-GB" sz="413" dirty="0">
                <a:solidFill>
                  <a:schemeClr val="tx1"/>
                </a:solidFill>
              </a:rPr>
              <a:t> tragedy of the poem is established through the clear structure, forcing our sympathy with the wife. The </a:t>
            </a:r>
            <a:r>
              <a:rPr lang="en-GB" sz="413" b="1" dirty="0">
                <a:solidFill>
                  <a:schemeClr val="tx1"/>
                </a:solidFill>
              </a:rPr>
              <a:t>caesura</a:t>
            </a:r>
            <a:r>
              <a:rPr lang="en-GB" sz="413" dirty="0">
                <a:solidFill>
                  <a:schemeClr val="tx1"/>
                </a:solidFill>
              </a:rPr>
              <a:t> reflects the wife’s shock, whilst we also feel genuine sorrow through her </a:t>
            </a:r>
            <a:r>
              <a:rPr lang="en-GB" sz="413" b="1" dirty="0">
                <a:solidFill>
                  <a:schemeClr val="tx1"/>
                </a:solidFill>
              </a:rPr>
              <a:t>euphemistic</a:t>
            </a:r>
            <a:r>
              <a:rPr lang="en-GB" sz="413" dirty="0">
                <a:solidFill>
                  <a:schemeClr val="tx1"/>
                </a:solidFill>
              </a:rPr>
              <a:t> and </a:t>
            </a:r>
            <a:r>
              <a:rPr lang="en-GB" sz="413" b="1" dirty="0">
                <a:solidFill>
                  <a:schemeClr val="tx1"/>
                </a:solidFill>
              </a:rPr>
              <a:t>personified</a:t>
            </a:r>
            <a:r>
              <a:rPr lang="en-GB" sz="413" dirty="0">
                <a:solidFill>
                  <a:schemeClr val="tx1"/>
                </a:solidFill>
              </a:rPr>
              <a:t> denial of the situation. The sharp, harsh, </a:t>
            </a:r>
            <a:r>
              <a:rPr lang="en-GB" sz="413" b="1" dirty="0">
                <a:solidFill>
                  <a:schemeClr val="tx1"/>
                </a:solidFill>
              </a:rPr>
              <a:t>onomatopoeic</a:t>
            </a:r>
            <a:r>
              <a:rPr lang="en-GB" sz="413" dirty="0">
                <a:solidFill>
                  <a:schemeClr val="tx1"/>
                </a:solidFill>
              </a:rPr>
              <a:t> nature of the message’s arrival </a:t>
            </a:r>
            <a:r>
              <a:rPr lang="en-GB" sz="413" b="1" dirty="0">
                <a:solidFill>
                  <a:schemeClr val="tx1"/>
                </a:solidFill>
              </a:rPr>
              <a:t>contrasts</a:t>
            </a:r>
            <a:r>
              <a:rPr lang="en-GB" sz="413" dirty="0">
                <a:solidFill>
                  <a:schemeClr val="tx1"/>
                </a:solidFill>
              </a:rPr>
              <a:t> with the melancholic presentation of life during the war (evident through the </a:t>
            </a:r>
            <a:r>
              <a:rPr lang="en-GB" sz="413" b="1" dirty="0">
                <a:solidFill>
                  <a:schemeClr val="tx1"/>
                </a:solidFill>
              </a:rPr>
              <a:t>pathetic</a:t>
            </a:r>
            <a:r>
              <a:rPr lang="en-GB" sz="413" dirty="0">
                <a:solidFill>
                  <a:schemeClr val="tx1"/>
                </a:solidFill>
              </a:rPr>
              <a:t> </a:t>
            </a:r>
            <a:r>
              <a:rPr lang="en-GB" sz="413" b="1" dirty="0">
                <a:solidFill>
                  <a:schemeClr val="tx1"/>
                </a:solidFill>
              </a:rPr>
              <a:t>fallacy</a:t>
            </a:r>
            <a:r>
              <a:rPr lang="en-GB" sz="413" dirty="0">
                <a:solidFill>
                  <a:schemeClr val="tx1"/>
                </a:solidFill>
              </a:rPr>
              <a:t> /references to fog)</a:t>
            </a:r>
            <a:endParaRPr lang="en-GB" sz="413" b="1" dirty="0">
              <a:solidFill>
                <a:schemeClr val="tx1"/>
              </a:solidFill>
            </a:endParaRPr>
          </a:p>
        </p:txBody>
      </p:sp>
      <p:sp>
        <p:nvSpPr>
          <p:cNvPr id="117" name="Rectangle 116"/>
          <p:cNvSpPr/>
          <p:nvPr/>
        </p:nvSpPr>
        <p:spPr>
          <a:xfrm>
            <a:off x="5012348" y="1298857"/>
            <a:ext cx="745808" cy="1289948"/>
          </a:xfrm>
          <a:prstGeom prst="rect">
            <a:avLst/>
          </a:prstGeom>
          <a:solidFill>
            <a:schemeClr val="bg1">
              <a:lumMod val="8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50" b="1" dirty="0">
                <a:solidFill>
                  <a:schemeClr val="tx1"/>
                </a:solidFill>
              </a:rPr>
              <a:t>AO3</a:t>
            </a:r>
            <a:br>
              <a:rPr lang="en-GB" sz="450" b="1" dirty="0">
                <a:solidFill>
                  <a:schemeClr val="tx1"/>
                </a:solidFill>
              </a:rPr>
            </a:br>
            <a:r>
              <a:rPr lang="en-GB" sz="450" dirty="0">
                <a:solidFill>
                  <a:schemeClr val="tx1"/>
                </a:solidFill>
              </a:rPr>
              <a:t>Hardy was very critical of Victorian society and his poems criticised the social constraints of life at the time. Written about the Second Boer War, which began in 1899, Hardy used the poem as a commentary on the frivolity of the conflict. The Second Boer War was a military embarrassment, with many people viewing the whole war as pointless and unnecessary.</a:t>
            </a:r>
          </a:p>
        </p:txBody>
      </p:sp>
      <p:sp>
        <p:nvSpPr>
          <p:cNvPr id="118" name="Rectangle 117"/>
          <p:cNvSpPr/>
          <p:nvPr/>
        </p:nvSpPr>
        <p:spPr>
          <a:xfrm>
            <a:off x="3552504" y="1177500"/>
            <a:ext cx="2201573" cy="107509"/>
          </a:xfrm>
          <a:prstGeom prst="rect">
            <a:avLst/>
          </a:prstGeom>
          <a:solidFill>
            <a:schemeClr val="tx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810" b="1" dirty="0">
                <a:solidFill>
                  <a:srgbClr val="EEECE1"/>
                </a:solidFill>
              </a:rPr>
              <a:t>A Wife in London – Hardy (1899)</a:t>
            </a:r>
            <a:endParaRPr lang="en-GB" sz="720" dirty="0">
              <a:solidFill>
                <a:srgbClr val="EEECE1"/>
              </a:solidFill>
            </a:endParaRPr>
          </a:p>
        </p:txBody>
      </p:sp>
      <p:sp>
        <p:nvSpPr>
          <p:cNvPr id="119" name="Rectangle 118"/>
          <p:cNvSpPr/>
          <p:nvPr/>
        </p:nvSpPr>
        <p:spPr>
          <a:xfrm>
            <a:off x="3560624" y="2586558"/>
            <a:ext cx="1121394" cy="672098"/>
          </a:xfrm>
          <a:prstGeom prst="rect">
            <a:avLst/>
          </a:prstGeom>
          <a:solidFill>
            <a:schemeClr val="bg1">
              <a:lumMod val="5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525" b="1" dirty="0">
                <a:solidFill>
                  <a:srgbClr val="EEECE1">
                    <a:lumMod val="90000"/>
                  </a:srgbClr>
                </a:solidFill>
              </a:rPr>
              <a:t>Key quotes</a:t>
            </a:r>
            <a:br>
              <a:rPr lang="en-GB" sz="525" b="1" dirty="0">
                <a:solidFill>
                  <a:srgbClr val="EEECE1">
                    <a:lumMod val="90000"/>
                  </a:srgbClr>
                </a:solidFill>
              </a:rPr>
            </a:br>
            <a:r>
              <a:rPr lang="en-GB" sz="525" dirty="0">
                <a:solidFill>
                  <a:srgbClr val="EEECE1">
                    <a:lumMod val="90000"/>
                  </a:srgbClr>
                </a:solidFill>
              </a:rPr>
              <a:t>‘he-has fallen- in the far South Land.’ </a:t>
            </a:r>
          </a:p>
          <a:p>
            <a:pPr algn="ctr" defTabSz="411480"/>
            <a:r>
              <a:rPr lang="en-GB" sz="525" dirty="0">
                <a:solidFill>
                  <a:srgbClr val="EEECE1">
                    <a:lumMod val="90000"/>
                  </a:srgbClr>
                </a:solidFill>
              </a:rPr>
              <a:t>‘the fog hangs thicker.’</a:t>
            </a:r>
          </a:p>
          <a:p>
            <a:pPr algn="ctr" defTabSz="411480"/>
            <a:r>
              <a:rPr lang="en-GB" sz="525" dirty="0">
                <a:solidFill>
                  <a:srgbClr val="EEECE1">
                    <a:lumMod val="90000"/>
                  </a:srgbClr>
                </a:solidFill>
              </a:rPr>
              <a:t>‘His hand, whom the worm now knows.’</a:t>
            </a:r>
          </a:p>
          <a:p>
            <a:pPr algn="ctr" defTabSz="411480"/>
            <a:r>
              <a:rPr lang="en-GB" sz="525" dirty="0">
                <a:solidFill>
                  <a:srgbClr val="EEECE1">
                    <a:lumMod val="90000"/>
                  </a:srgbClr>
                </a:solidFill>
              </a:rPr>
              <a:t>‘page-full of his hoped return.’ </a:t>
            </a:r>
          </a:p>
          <a:p>
            <a:pPr algn="ctr" defTabSz="411480"/>
            <a:r>
              <a:rPr lang="en-GB" sz="525" dirty="0">
                <a:solidFill>
                  <a:srgbClr val="EEECE1">
                    <a:lumMod val="90000"/>
                  </a:srgbClr>
                </a:solidFill>
              </a:rPr>
              <a:t>‘Flashed news in her hand.’</a:t>
            </a:r>
          </a:p>
        </p:txBody>
      </p:sp>
      <p:sp>
        <p:nvSpPr>
          <p:cNvPr id="120" name="Rectangle 119"/>
          <p:cNvSpPr/>
          <p:nvPr/>
        </p:nvSpPr>
        <p:spPr>
          <a:xfrm>
            <a:off x="6558820" y="1291307"/>
            <a:ext cx="745808" cy="1289948"/>
          </a:xfrm>
          <a:prstGeom prst="rect">
            <a:avLst/>
          </a:prstGeom>
          <a:solidFill>
            <a:schemeClr val="bg2">
              <a:lumMod val="9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50" b="1" dirty="0">
                <a:solidFill>
                  <a:srgbClr val="EEECE1">
                    <a:lumMod val="25000"/>
                  </a:srgbClr>
                </a:solidFill>
                <a:latin typeface="Calibri"/>
              </a:rPr>
              <a:t>AO1</a:t>
            </a:r>
            <a:br>
              <a:rPr lang="en-GB" sz="450" b="1" dirty="0">
                <a:solidFill>
                  <a:srgbClr val="EEECE1">
                    <a:lumMod val="25000"/>
                  </a:srgbClr>
                </a:solidFill>
                <a:latin typeface="Calibri"/>
              </a:rPr>
            </a:br>
            <a:r>
              <a:rPr lang="en-GB" sz="450" dirty="0">
                <a:solidFill>
                  <a:srgbClr val="EEECE1">
                    <a:lumMod val="25000"/>
                  </a:srgbClr>
                </a:solidFill>
                <a:latin typeface="Calibri"/>
              </a:rPr>
              <a:t>The Soldier encapsulates the feeling of patriotism that was evident in British society at the start of WW1. It expresses the belief that it is an honourable thing to die for your country, and Brooke is prepared to die in battle. England is a key theme in the poem and the speaker clearly loves his country. It is worth noting that Brooke never saw the reality of battle – he died on his way to fight. </a:t>
            </a:r>
          </a:p>
        </p:txBody>
      </p:sp>
      <p:sp>
        <p:nvSpPr>
          <p:cNvPr id="121" name="Rectangle 120"/>
          <p:cNvSpPr/>
          <p:nvPr/>
        </p:nvSpPr>
        <p:spPr>
          <a:xfrm>
            <a:off x="7304629" y="1291307"/>
            <a:ext cx="745808" cy="1289948"/>
          </a:xfrm>
          <a:prstGeom prst="rect">
            <a:avLst/>
          </a:prstGeom>
          <a:solidFill>
            <a:schemeClr val="bg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50" b="1" dirty="0">
                <a:solidFill>
                  <a:srgbClr val="4A452A"/>
                </a:solidFill>
                <a:latin typeface="Calibri"/>
              </a:rPr>
              <a:t>AO2</a:t>
            </a:r>
            <a:br>
              <a:rPr lang="en-GB" sz="450" b="1" dirty="0">
                <a:solidFill>
                  <a:srgbClr val="4A452A"/>
                </a:solidFill>
                <a:latin typeface="Calibri"/>
              </a:rPr>
            </a:br>
            <a:r>
              <a:rPr lang="en-GB" sz="450" dirty="0">
                <a:solidFill>
                  <a:srgbClr val="4A452A"/>
                </a:solidFill>
                <a:latin typeface="Calibri"/>
              </a:rPr>
              <a:t>Written in </a:t>
            </a:r>
            <a:r>
              <a:rPr lang="en-GB" sz="450" b="1" dirty="0">
                <a:solidFill>
                  <a:srgbClr val="4A452A"/>
                </a:solidFill>
                <a:latin typeface="Calibri"/>
              </a:rPr>
              <a:t>quasi-sonnet form</a:t>
            </a:r>
            <a:r>
              <a:rPr lang="en-GB" sz="450" dirty="0">
                <a:solidFill>
                  <a:srgbClr val="4A452A"/>
                </a:solidFill>
                <a:latin typeface="Calibri"/>
              </a:rPr>
              <a:t>, The Soldier’s romanticised attitude towards war is compounded by the </a:t>
            </a:r>
            <a:r>
              <a:rPr lang="en-GB" sz="450" b="1" dirty="0">
                <a:solidFill>
                  <a:srgbClr val="4A452A"/>
                </a:solidFill>
                <a:latin typeface="Calibri"/>
              </a:rPr>
              <a:t>personification</a:t>
            </a:r>
            <a:r>
              <a:rPr lang="en-GB" sz="450" dirty="0">
                <a:solidFill>
                  <a:srgbClr val="4A452A"/>
                </a:solidFill>
                <a:latin typeface="Calibri"/>
              </a:rPr>
              <a:t> of England as a maternal figure.</a:t>
            </a:r>
            <a:r>
              <a:rPr lang="en-GB" sz="450" b="1" dirty="0">
                <a:solidFill>
                  <a:srgbClr val="4A452A"/>
                </a:solidFill>
                <a:latin typeface="Calibri"/>
              </a:rPr>
              <a:t> </a:t>
            </a:r>
            <a:r>
              <a:rPr lang="en-GB" sz="450" dirty="0">
                <a:solidFill>
                  <a:srgbClr val="4A452A"/>
                </a:solidFill>
                <a:latin typeface="Calibri"/>
              </a:rPr>
              <a:t>The infallibility of mother England creates a positive and patriotic </a:t>
            </a:r>
            <a:r>
              <a:rPr lang="en-GB" sz="450" b="1" dirty="0">
                <a:solidFill>
                  <a:srgbClr val="4A452A"/>
                </a:solidFill>
                <a:latin typeface="Calibri"/>
              </a:rPr>
              <a:t>tone</a:t>
            </a:r>
            <a:r>
              <a:rPr lang="en-GB" sz="450" dirty="0">
                <a:solidFill>
                  <a:srgbClr val="4A452A"/>
                </a:solidFill>
                <a:latin typeface="Calibri"/>
              </a:rPr>
              <a:t>, in line with romantic views of war. The </a:t>
            </a:r>
            <a:r>
              <a:rPr lang="en-GB" sz="450" b="1" dirty="0">
                <a:solidFill>
                  <a:srgbClr val="4A452A"/>
                </a:solidFill>
                <a:latin typeface="Calibri"/>
              </a:rPr>
              <a:t>repetition</a:t>
            </a:r>
            <a:r>
              <a:rPr lang="en-GB" sz="450" dirty="0">
                <a:solidFill>
                  <a:srgbClr val="4A452A"/>
                </a:solidFill>
                <a:latin typeface="Calibri"/>
              </a:rPr>
              <a:t> of lexemes associated with ‘England’ serve to add to the overwhelming influence of the nation.</a:t>
            </a:r>
            <a:endParaRPr lang="en-GB" sz="540" b="1" dirty="0">
              <a:solidFill>
                <a:srgbClr val="4A452A"/>
              </a:solidFill>
              <a:latin typeface="Calibri"/>
            </a:endParaRPr>
          </a:p>
        </p:txBody>
      </p:sp>
      <p:sp>
        <p:nvSpPr>
          <p:cNvPr id="122" name="Rectangle 121"/>
          <p:cNvSpPr/>
          <p:nvPr/>
        </p:nvSpPr>
        <p:spPr>
          <a:xfrm>
            <a:off x="8009094" y="1291307"/>
            <a:ext cx="745808" cy="1289948"/>
          </a:xfrm>
          <a:prstGeom prst="rect">
            <a:avLst/>
          </a:prstGeom>
          <a:solidFill>
            <a:schemeClr val="bg2">
              <a:lumMod val="9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50" b="1" dirty="0">
                <a:solidFill>
                  <a:srgbClr val="EEECE1">
                    <a:lumMod val="25000"/>
                  </a:srgbClr>
                </a:solidFill>
                <a:latin typeface="Calibri"/>
              </a:rPr>
              <a:t>AO3</a:t>
            </a:r>
            <a:br>
              <a:rPr lang="en-GB" sz="450" b="1" dirty="0">
                <a:solidFill>
                  <a:srgbClr val="EEECE1">
                    <a:lumMod val="25000"/>
                  </a:srgbClr>
                </a:solidFill>
                <a:latin typeface="Calibri"/>
              </a:rPr>
            </a:br>
            <a:r>
              <a:rPr lang="en-US" sz="450" dirty="0">
                <a:solidFill>
                  <a:srgbClr val="EEECE1">
                    <a:lumMod val="25000"/>
                  </a:srgbClr>
                </a:solidFill>
                <a:latin typeface="Calibri"/>
              </a:rPr>
              <a:t>Brooke's poem reflects optimistic pre-war (WW1) perspective and is an important counterpoint to much World War I poetry. (The poems of Wilfred Owen et al., often emphasize the senselessness of the Great War and the tragic deaths many young soldiers suffered.) As such, it gives us some great insight into how people can </a:t>
            </a:r>
            <a:r>
              <a:rPr lang="en-US" sz="450" dirty="0" err="1">
                <a:solidFill>
                  <a:srgbClr val="EEECE1">
                    <a:lumMod val="25000"/>
                  </a:srgbClr>
                </a:solidFill>
                <a:latin typeface="Calibri"/>
              </a:rPr>
              <a:t>romanticise</a:t>
            </a:r>
            <a:r>
              <a:rPr lang="en-US" sz="450" dirty="0">
                <a:solidFill>
                  <a:srgbClr val="EEECE1">
                    <a:lumMod val="25000"/>
                  </a:srgbClr>
                </a:solidFill>
                <a:latin typeface="Calibri"/>
              </a:rPr>
              <a:t> war when they haven't yet experienced it. </a:t>
            </a:r>
            <a:endParaRPr lang="en-GB" sz="450" b="1" dirty="0">
              <a:solidFill>
                <a:srgbClr val="EEECE1">
                  <a:lumMod val="25000"/>
                </a:srgbClr>
              </a:solidFill>
              <a:latin typeface="Calibri"/>
            </a:endParaRPr>
          </a:p>
        </p:txBody>
      </p:sp>
      <p:sp>
        <p:nvSpPr>
          <p:cNvPr id="123" name="Rectangle 122"/>
          <p:cNvSpPr/>
          <p:nvPr/>
        </p:nvSpPr>
        <p:spPr>
          <a:xfrm>
            <a:off x="6558820" y="1169950"/>
            <a:ext cx="2201573" cy="107509"/>
          </a:xfrm>
          <a:prstGeom prst="rect">
            <a:avLst/>
          </a:prstGeom>
          <a:solidFill>
            <a:schemeClr val="bg2">
              <a:lumMod val="2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810" b="1" dirty="0">
                <a:solidFill>
                  <a:srgbClr val="EEECE1"/>
                </a:solidFill>
                <a:latin typeface="Calibri"/>
              </a:rPr>
              <a:t>The Soldier – Brooke (1914) </a:t>
            </a:r>
            <a:endParaRPr lang="en-GB" sz="720" dirty="0">
              <a:solidFill>
                <a:srgbClr val="EEECE1"/>
              </a:solidFill>
              <a:latin typeface="Calibri"/>
            </a:endParaRPr>
          </a:p>
        </p:txBody>
      </p:sp>
      <p:sp>
        <p:nvSpPr>
          <p:cNvPr id="124" name="Rectangle 123"/>
          <p:cNvSpPr/>
          <p:nvPr/>
        </p:nvSpPr>
        <p:spPr>
          <a:xfrm>
            <a:off x="6558859" y="2579008"/>
            <a:ext cx="1130966" cy="672098"/>
          </a:xfrm>
          <a:prstGeom prst="rect">
            <a:avLst/>
          </a:prstGeom>
          <a:solidFill>
            <a:schemeClr val="bg2">
              <a:lumMod val="2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525" b="1" dirty="0">
                <a:solidFill>
                  <a:srgbClr val="EEECE1">
                    <a:lumMod val="90000"/>
                  </a:srgbClr>
                </a:solidFill>
                <a:latin typeface="Calibri"/>
              </a:rPr>
              <a:t>Key quotes</a:t>
            </a:r>
            <a:br>
              <a:rPr lang="en-GB" sz="525" b="1" dirty="0">
                <a:solidFill>
                  <a:srgbClr val="EEECE1">
                    <a:lumMod val="90000"/>
                  </a:srgbClr>
                </a:solidFill>
                <a:latin typeface="Calibri"/>
              </a:rPr>
            </a:br>
            <a:r>
              <a:rPr lang="en-GB" sz="450" dirty="0">
                <a:solidFill>
                  <a:srgbClr val="EEECE1">
                    <a:lumMod val="90000"/>
                  </a:srgbClr>
                </a:solidFill>
                <a:latin typeface="Calibri"/>
              </a:rPr>
              <a:t>’in some corner of a foreign field That is forever England’.</a:t>
            </a:r>
          </a:p>
          <a:p>
            <a:pPr algn="ctr" defTabSz="411480"/>
            <a:r>
              <a:rPr lang="en-GB" sz="450" dirty="0">
                <a:solidFill>
                  <a:srgbClr val="EEECE1">
                    <a:lumMod val="90000"/>
                  </a:srgbClr>
                </a:solidFill>
                <a:latin typeface="Calibri"/>
              </a:rPr>
              <a:t>’A dust whom England bore, shaped, made aware’.</a:t>
            </a:r>
          </a:p>
          <a:p>
            <a:pPr algn="ctr" defTabSz="411480"/>
            <a:r>
              <a:rPr lang="en-GB" sz="450" dirty="0">
                <a:solidFill>
                  <a:srgbClr val="EEECE1">
                    <a:lumMod val="90000"/>
                  </a:srgbClr>
                </a:solidFill>
                <a:latin typeface="Calibri"/>
              </a:rPr>
              <a:t>’A pulse in the Eternal mind’</a:t>
            </a:r>
          </a:p>
          <a:p>
            <a:pPr algn="ctr" defTabSz="411480"/>
            <a:r>
              <a:rPr lang="en-GB" sz="450" dirty="0">
                <a:solidFill>
                  <a:srgbClr val="EEECE1">
                    <a:lumMod val="90000"/>
                  </a:srgbClr>
                </a:solidFill>
                <a:latin typeface="Calibri"/>
              </a:rPr>
              <a:t>’breathing English air’ </a:t>
            </a:r>
          </a:p>
          <a:p>
            <a:pPr algn="ctr" defTabSz="411480"/>
            <a:r>
              <a:rPr lang="en-GB" sz="450" dirty="0">
                <a:solidFill>
                  <a:srgbClr val="EEECE1">
                    <a:lumMod val="90000"/>
                  </a:srgbClr>
                </a:solidFill>
                <a:latin typeface="Calibri"/>
              </a:rPr>
              <a:t>’In hearts at peace, under an English heaven’</a:t>
            </a:r>
          </a:p>
        </p:txBody>
      </p:sp>
      <p:sp>
        <p:nvSpPr>
          <p:cNvPr id="125" name="Rectangle 124"/>
          <p:cNvSpPr/>
          <p:nvPr/>
        </p:nvSpPr>
        <p:spPr>
          <a:xfrm>
            <a:off x="6553329" y="3738899"/>
            <a:ext cx="745808" cy="1289948"/>
          </a:xfrm>
          <a:prstGeom prst="rect">
            <a:avLst/>
          </a:prstGeom>
          <a:solidFill>
            <a:schemeClr val="bg2">
              <a:lumMod val="9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50" b="1" dirty="0">
                <a:solidFill>
                  <a:srgbClr val="EEECE1">
                    <a:lumMod val="25000"/>
                  </a:srgbClr>
                </a:solidFill>
                <a:latin typeface="Calibri"/>
              </a:rPr>
              <a:t>AO1</a:t>
            </a:r>
            <a:br>
              <a:rPr lang="en-GB" sz="450" b="1" dirty="0">
                <a:solidFill>
                  <a:srgbClr val="EEECE1">
                    <a:lumMod val="25000"/>
                  </a:srgbClr>
                </a:solidFill>
                <a:latin typeface="Calibri"/>
              </a:rPr>
            </a:br>
            <a:r>
              <a:rPr lang="en-GB" sz="450" b="1" dirty="0">
                <a:solidFill>
                  <a:srgbClr val="EEECE1">
                    <a:lumMod val="25000"/>
                  </a:srgbClr>
                </a:solidFill>
                <a:latin typeface="Calibri"/>
              </a:rPr>
              <a:t>R</a:t>
            </a:r>
            <a:r>
              <a:rPr lang="en-GB" sz="450" dirty="0">
                <a:solidFill>
                  <a:srgbClr val="EEECE1">
                    <a:lumMod val="25000"/>
                  </a:srgbClr>
                </a:solidFill>
                <a:latin typeface="Calibri"/>
              </a:rPr>
              <a:t>ecounting his first hand experiences of fighting in WW1. He describes the dreadful conditions of the battlefront and gruesomely depicts the death of a fellow soldier from a gas attack. It is an unflinchingly honest portrayal of war, opposite to pro-war, patriotic ideas of the time. Owen makes use of rhyme, mostly on alternate line endings. Irregular structure reflects life as a soldier. </a:t>
            </a:r>
          </a:p>
        </p:txBody>
      </p:sp>
      <p:sp>
        <p:nvSpPr>
          <p:cNvPr id="126" name="Rectangle 125"/>
          <p:cNvSpPr/>
          <p:nvPr/>
        </p:nvSpPr>
        <p:spPr>
          <a:xfrm>
            <a:off x="7299136" y="3738899"/>
            <a:ext cx="745808" cy="1289948"/>
          </a:xfrm>
          <a:prstGeom prst="rect">
            <a:avLst/>
          </a:prstGeom>
          <a:solidFill>
            <a:schemeClr val="bg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50" b="1" dirty="0">
                <a:solidFill>
                  <a:srgbClr val="4A452A"/>
                </a:solidFill>
                <a:latin typeface="Calibri"/>
              </a:rPr>
              <a:t>AO2</a:t>
            </a:r>
            <a:br>
              <a:rPr lang="en-GB" sz="450" b="1" dirty="0">
                <a:solidFill>
                  <a:srgbClr val="4A452A"/>
                </a:solidFill>
                <a:latin typeface="Calibri"/>
              </a:rPr>
            </a:br>
            <a:r>
              <a:rPr lang="en-GB" sz="450" b="1" dirty="0">
                <a:solidFill>
                  <a:srgbClr val="4A452A"/>
                </a:solidFill>
                <a:latin typeface="Calibri"/>
              </a:rPr>
              <a:t>Graphic</a:t>
            </a:r>
            <a:r>
              <a:rPr lang="en-GB" sz="450" dirty="0">
                <a:solidFill>
                  <a:srgbClr val="4A452A"/>
                </a:solidFill>
                <a:latin typeface="Calibri"/>
              </a:rPr>
              <a:t> </a:t>
            </a:r>
            <a:r>
              <a:rPr lang="en-GB" sz="450" b="1" dirty="0">
                <a:solidFill>
                  <a:srgbClr val="4A452A"/>
                </a:solidFill>
                <a:latin typeface="Calibri"/>
              </a:rPr>
              <a:t>depictions</a:t>
            </a:r>
            <a:r>
              <a:rPr lang="en-GB" sz="450" dirty="0">
                <a:solidFill>
                  <a:srgbClr val="4A452A"/>
                </a:solidFill>
                <a:latin typeface="Calibri"/>
              </a:rPr>
              <a:t> of violence, as well as </a:t>
            </a:r>
            <a:r>
              <a:rPr lang="en-GB" sz="450" b="1" dirty="0">
                <a:solidFill>
                  <a:srgbClr val="4A452A"/>
                </a:solidFill>
                <a:latin typeface="Calibri"/>
              </a:rPr>
              <a:t>onomatopoeic</a:t>
            </a:r>
            <a:r>
              <a:rPr lang="en-GB" sz="450" dirty="0">
                <a:solidFill>
                  <a:srgbClr val="4A452A"/>
                </a:solidFill>
                <a:latin typeface="Calibri"/>
              </a:rPr>
              <a:t> lexemes and a change in </a:t>
            </a:r>
            <a:r>
              <a:rPr lang="en-GB" sz="450" b="1" dirty="0">
                <a:solidFill>
                  <a:srgbClr val="4A452A"/>
                </a:solidFill>
                <a:latin typeface="Calibri"/>
              </a:rPr>
              <a:t>voice</a:t>
            </a:r>
            <a:r>
              <a:rPr lang="en-GB" sz="450" dirty="0">
                <a:solidFill>
                  <a:srgbClr val="4A452A"/>
                </a:solidFill>
                <a:latin typeface="Calibri"/>
              </a:rPr>
              <a:t>, place the reader on the (albeit </a:t>
            </a:r>
            <a:r>
              <a:rPr lang="en-GB" sz="450" b="1" dirty="0">
                <a:solidFill>
                  <a:srgbClr val="4A452A"/>
                </a:solidFill>
                <a:latin typeface="Calibri"/>
              </a:rPr>
              <a:t>figuratively</a:t>
            </a:r>
            <a:r>
              <a:rPr lang="en-GB" sz="450" dirty="0">
                <a:solidFill>
                  <a:srgbClr val="4A452A"/>
                </a:solidFill>
                <a:latin typeface="Calibri"/>
              </a:rPr>
              <a:t> described) battlefield, with Owen. The </a:t>
            </a:r>
            <a:r>
              <a:rPr lang="en-GB" sz="450" b="1" dirty="0">
                <a:solidFill>
                  <a:srgbClr val="4A452A"/>
                </a:solidFill>
                <a:latin typeface="Calibri"/>
              </a:rPr>
              <a:t>repetition</a:t>
            </a:r>
            <a:r>
              <a:rPr lang="en-GB" sz="450" dirty="0">
                <a:solidFill>
                  <a:srgbClr val="4A452A"/>
                </a:solidFill>
                <a:latin typeface="Calibri"/>
              </a:rPr>
              <a:t> of shocking </a:t>
            </a:r>
            <a:r>
              <a:rPr lang="en-GB" sz="450" b="1" dirty="0">
                <a:solidFill>
                  <a:srgbClr val="4A452A"/>
                </a:solidFill>
                <a:latin typeface="Calibri"/>
              </a:rPr>
              <a:t>verbs</a:t>
            </a:r>
            <a:r>
              <a:rPr lang="en-GB" sz="450" dirty="0">
                <a:solidFill>
                  <a:srgbClr val="4A452A"/>
                </a:solidFill>
                <a:latin typeface="Calibri"/>
              </a:rPr>
              <a:t> represent the inescapable reality of war, which challenge the traditional presentation of war. The </a:t>
            </a:r>
            <a:r>
              <a:rPr lang="en-GB" sz="450" b="1" dirty="0">
                <a:solidFill>
                  <a:srgbClr val="4A452A"/>
                </a:solidFill>
                <a:latin typeface="Calibri"/>
              </a:rPr>
              <a:t>Latin</a:t>
            </a:r>
            <a:r>
              <a:rPr lang="en-GB" sz="450" dirty="0">
                <a:solidFill>
                  <a:srgbClr val="4A452A"/>
                </a:solidFill>
                <a:latin typeface="Calibri"/>
              </a:rPr>
              <a:t> phrase at the end reflects the ‘dead’ ideology that war is honourable. </a:t>
            </a:r>
            <a:r>
              <a:rPr lang="en-GB" sz="450" b="1" dirty="0">
                <a:solidFill>
                  <a:srgbClr val="4A452A"/>
                </a:solidFill>
                <a:latin typeface="Calibri"/>
              </a:rPr>
              <a:t> </a:t>
            </a:r>
            <a:endParaRPr lang="en-GB" sz="540" b="1" dirty="0">
              <a:solidFill>
                <a:srgbClr val="4A452A"/>
              </a:solidFill>
              <a:latin typeface="Calibri"/>
            </a:endParaRPr>
          </a:p>
        </p:txBody>
      </p:sp>
      <p:sp>
        <p:nvSpPr>
          <p:cNvPr id="127" name="Rectangle 126"/>
          <p:cNvSpPr/>
          <p:nvPr/>
        </p:nvSpPr>
        <p:spPr>
          <a:xfrm>
            <a:off x="8003603" y="3738899"/>
            <a:ext cx="745808" cy="1289948"/>
          </a:xfrm>
          <a:prstGeom prst="rect">
            <a:avLst/>
          </a:prstGeom>
          <a:solidFill>
            <a:schemeClr val="bg2">
              <a:lumMod val="9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50" b="1" dirty="0">
                <a:solidFill>
                  <a:srgbClr val="4A452A"/>
                </a:solidFill>
                <a:latin typeface="Calibri"/>
              </a:rPr>
              <a:t>AO3</a:t>
            </a:r>
            <a:br>
              <a:rPr lang="en-GB" sz="450" b="1" dirty="0">
                <a:solidFill>
                  <a:srgbClr val="4A452A"/>
                </a:solidFill>
                <a:latin typeface="Calibri"/>
              </a:rPr>
            </a:br>
            <a:r>
              <a:rPr lang="en-GB" sz="450" dirty="0">
                <a:solidFill>
                  <a:srgbClr val="4A452A"/>
                </a:solidFill>
                <a:latin typeface="Calibri"/>
              </a:rPr>
              <a:t>Owen fought and died in WW1 and portrayed war as violent and realistic. This challenged the previously ‘romantic’ depiction of war in poetry. His graphic depictions of violence, death and despair were difficult to ignore, and his poetry helped to emphasise the reality of war to the population ‘at home’.  If inhaled, the mustard gas, described in the poem, led to a long and agonising death.</a:t>
            </a:r>
          </a:p>
        </p:txBody>
      </p:sp>
      <p:sp>
        <p:nvSpPr>
          <p:cNvPr id="128" name="Rectangle 127"/>
          <p:cNvSpPr/>
          <p:nvPr/>
        </p:nvSpPr>
        <p:spPr>
          <a:xfrm>
            <a:off x="6553328" y="3617544"/>
            <a:ext cx="2201573" cy="107509"/>
          </a:xfrm>
          <a:prstGeom prst="rect">
            <a:avLst/>
          </a:prstGeom>
          <a:solidFill>
            <a:schemeClr val="bg2">
              <a:lumMod val="2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810" b="1" dirty="0">
                <a:solidFill>
                  <a:srgbClr val="EEECE1"/>
                </a:solidFill>
                <a:latin typeface="Calibri"/>
              </a:rPr>
              <a:t>Dulce et Decorum </a:t>
            </a:r>
            <a:r>
              <a:rPr lang="en-GB" sz="810" b="1" dirty="0" err="1">
                <a:solidFill>
                  <a:srgbClr val="EEECE1"/>
                </a:solidFill>
                <a:latin typeface="Calibri"/>
              </a:rPr>
              <a:t>Est</a:t>
            </a:r>
            <a:r>
              <a:rPr lang="en-GB" sz="810" b="1" dirty="0">
                <a:solidFill>
                  <a:srgbClr val="EEECE1"/>
                </a:solidFill>
                <a:latin typeface="Calibri"/>
              </a:rPr>
              <a:t> – Owen (1917)</a:t>
            </a:r>
            <a:endParaRPr lang="en-GB" sz="720" dirty="0">
              <a:solidFill>
                <a:srgbClr val="EEECE1"/>
              </a:solidFill>
              <a:latin typeface="Calibri"/>
            </a:endParaRPr>
          </a:p>
        </p:txBody>
      </p:sp>
      <p:sp>
        <p:nvSpPr>
          <p:cNvPr id="129" name="Rectangle 128"/>
          <p:cNvSpPr/>
          <p:nvPr/>
        </p:nvSpPr>
        <p:spPr>
          <a:xfrm>
            <a:off x="6553328" y="5026602"/>
            <a:ext cx="1130966" cy="672098"/>
          </a:xfrm>
          <a:prstGeom prst="rect">
            <a:avLst/>
          </a:prstGeom>
          <a:solidFill>
            <a:schemeClr val="bg2">
              <a:lumMod val="2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13" b="1" dirty="0">
                <a:solidFill>
                  <a:srgbClr val="EEECE1">
                    <a:lumMod val="90000"/>
                  </a:srgbClr>
                </a:solidFill>
                <a:latin typeface="Calibri"/>
              </a:rPr>
              <a:t>Key quotes</a:t>
            </a:r>
            <a:br>
              <a:rPr lang="en-GB" sz="413" b="1" dirty="0">
                <a:solidFill>
                  <a:srgbClr val="EEECE1">
                    <a:lumMod val="90000"/>
                  </a:srgbClr>
                </a:solidFill>
                <a:latin typeface="Calibri"/>
              </a:rPr>
            </a:br>
            <a:r>
              <a:rPr lang="en-GB" sz="413" dirty="0">
                <a:solidFill>
                  <a:srgbClr val="EEECE1">
                    <a:lumMod val="90000"/>
                  </a:srgbClr>
                </a:solidFill>
                <a:latin typeface="Calibri"/>
              </a:rPr>
              <a:t>’Bent double, like old beggars under sacks’ </a:t>
            </a:r>
          </a:p>
          <a:p>
            <a:pPr algn="ctr" defTabSz="411480"/>
            <a:r>
              <a:rPr lang="en-GB" sz="413" dirty="0">
                <a:solidFill>
                  <a:srgbClr val="EEECE1">
                    <a:lumMod val="90000"/>
                  </a:srgbClr>
                </a:solidFill>
                <a:latin typeface="Calibri"/>
              </a:rPr>
              <a:t>’Men marched asleep’</a:t>
            </a:r>
          </a:p>
          <a:p>
            <a:pPr algn="ctr" defTabSz="411480"/>
            <a:r>
              <a:rPr lang="en-GB" sz="413" dirty="0">
                <a:solidFill>
                  <a:srgbClr val="EEECE1">
                    <a:lumMod val="90000"/>
                  </a:srgbClr>
                </a:solidFill>
                <a:latin typeface="Calibri"/>
              </a:rPr>
              <a:t>’Gas! Gas! Quick, boys!’</a:t>
            </a:r>
          </a:p>
          <a:p>
            <a:pPr algn="ctr" defTabSz="411480"/>
            <a:r>
              <a:rPr lang="en-GB" sz="413" dirty="0">
                <a:solidFill>
                  <a:srgbClr val="EEECE1">
                    <a:lumMod val="90000"/>
                  </a:srgbClr>
                </a:solidFill>
                <a:latin typeface="Calibri"/>
              </a:rPr>
              <a:t>’if you could hear, at every jolt, the blood Come gargling from the froth-corrupted lungs..’ </a:t>
            </a:r>
          </a:p>
          <a:p>
            <a:pPr algn="ctr" defTabSz="411480"/>
            <a:r>
              <a:rPr lang="en-GB" sz="413" dirty="0">
                <a:solidFill>
                  <a:srgbClr val="EEECE1">
                    <a:lumMod val="90000"/>
                  </a:srgbClr>
                </a:solidFill>
                <a:latin typeface="Calibri"/>
              </a:rPr>
              <a:t>’The old lie: </a:t>
            </a:r>
            <a:r>
              <a:rPr lang="en-GB" sz="413" dirty="0" err="1">
                <a:solidFill>
                  <a:srgbClr val="EEECE1">
                    <a:lumMod val="90000"/>
                  </a:srgbClr>
                </a:solidFill>
                <a:latin typeface="Calibri"/>
              </a:rPr>
              <a:t>Dulce</a:t>
            </a:r>
            <a:r>
              <a:rPr lang="en-GB" sz="413" dirty="0">
                <a:solidFill>
                  <a:srgbClr val="EEECE1">
                    <a:lumMod val="90000"/>
                  </a:srgbClr>
                </a:solidFill>
                <a:latin typeface="Calibri"/>
              </a:rPr>
              <a:t> et Decorum </a:t>
            </a:r>
            <a:r>
              <a:rPr lang="en-GB" sz="413" dirty="0" err="1">
                <a:solidFill>
                  <a:srgbClr val="EEECE1">
                    <a:lumMod val="90000"/>
                  </a:srgbClr>
                </a:solidFill>
                <a:latin typeface="Calibri"/>
              </a:rPr>
              <a:t>Est</a:t>
            </a:r>
            <a:r>
              <a:rPr lang="en-GB" sz="413" dirty="0">
                <a:solidFill>
                  <a:srgbClr val="EEECE1">
                    <a:lumMod val="90000"/>
                  </a:srgbClr>
                </a:solidFill>
                <a:latin typeface="Calibri"/>
              </a:rPr>
              <a:t> Pro patria </a:t>
            </a:r>
            <a:r>
              <a:rPr lang="en-GB" sz="413" dirty="0" err="1">
                <a:solidFill>
                  <a:srgbClr val="EEECE1">
                    <a:lumMod val="90000"/>
                  </a:srgbClr>
                </a:solidFill>
                <a:latin typeface="Calibri"/>
              </a:rPr>
              <a:t>mori</a:t>
            </a:r>
            <a:r>
              <a:rPr lang="en-GB" sz="413" dirty="0">
                <a:solidFill>
                  <a:srgbClr val="EEECE1">
                    <a:lumMod val="90000"/>
                  </a:srgbClr>
                </a:solidFill>
                <a:latin typeface="Calibri"/>
              </a:rPr>
              <a:t>.’ </a:t>
            </a:r>
          </a:p>
        </p:txBody>
      </p:sp>
      <p:sp>
        <p:nvSpPr>
          <p:cNvPr id="130" name="Rectangle 129"/>
          <p:cNvSpPr/>
          <p:nvPr/>
        </p:nvSpPr>
        <p:spPr>
          <a:xfrm>
            <a:off x="3566155" y="3738899"/>
            <a:ext cx="745808" cy="1289948"/>
          </a:xfrm>
          <a:prstGeom prst="rect">
            <a:avLst/>
          </a:prstGeom>
          <a:solidFill>
            <a:schemeClr val="tx2">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50" b="1" dirty="0">
                <a:solidFill>
                  <a:schemeClr val="tx2">
                    <a:lumMod val="50000"/>
                  </a:schemeClr>
                </a:solidFill>
                <a:latin typeface="Calibri"/>
              </a:rPr>
              <a:t>AO1</a:t>
            </a:r>
          </a:p>
          <a:p>
            <a:pPr algn="ctr" defTabSz="411480"/>
            <a:r>
              <a:rPr lang="en-GB" sz="450" dirty="0">
                <a:solidFill>
                  <a:schemeClr val="tx2">
                    <a:lumMod val="50000"/>
                  </a:schemeClr>
                </a:solidFill>
                <a:latin typeface="Calibri"/>
              </a:rPr>
              <a:t>Afternoons is  a very melancholy poem, about the inevitability of change and the passing of youth. The poem talks about the challenges of growing up and having children. The poem discusses parenthood – how priorities have changed and there are responsibilities to face. The couples in the poem have been replaced by younger couples who go to their old ‘courting places.’</a:t>
            </a:r>
          </a:p>
        </p:txBody>
      </p:sp>
      <p:sp>
        <p:nvSpPr>
          <p:cNvPr id="131" name="Rectangle 130"/>
          <p:cNvSpPr/>
          <p:nvPr/>
        </p:nvSpPr>
        <p:spPr>
          <a:xfrm>
            <a:off x="4311962" y="3738899"/>
            <a:ext cx="745808" cy="1289948"/>
          </a:xfrm>
          <a:prstGeom prst="rect">
            <a:avLst/>
          </a:prstGeom>
          <a:solidFill>
            <a:schemeClr val="tx2">
              <a:lumMod val="40000"/>
              <a:lumOff val="6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50" b="1" dirty="0">
                <a:solidFill>
                  <a:schemeClr val="tx2">
                    <a:lumMod val="50000"/>
                  </a:schemeClr>
                </a:solidFill>
                <a:latin typeface="Calibri"/>
              </a:rPr>
              <a:t>AO2</a:t>
            </a:r>
            <a:br>
              <a:rPr lang="en-GB" sz="450" b="1" dirty="0">
                <a:solidFill>
                  <a:schemeClr val="tx2">
                    <a:lumMod val="50000"/>
                  </a:schemeClr>
                </a:solidFill>
                <a:latin typeface="Calibri"/>
              </a:rPr>
            </a:br>
            <a:r>
              <a:rPr lang="en-GB" sz="450" dirty="0">
                <a:solidFill>
                  <a:schemeClr val="tx2">
                    <a:lumMod val="50000"/>
                  </a:schemeClr>
                </a:solidFill>
                <a:latin typeface="Calibri"/>
              </a:rPr>
              <a:t>The end of youth (and happiness) is explored rather melancholically through Larkin’s </a:t>
            </a:r>
            <a:r>
              <a:rPr lang="en-GB" sz="450" b="1" dirty="0">
                <a:solidFill>
                  <a:schemeClr val="tx2">
                    <a:lumMod val="50000"/>
                  </a:schemeClr>
                </a:solidFill>
                <a:latin typeface="Calibri"/>
              </a:rPr>
              <a:t>figurative</a:t>
            </a:r>
            <a:r>
              <a:rPr lang="en-GB" sz="450" dirty="0">
                <a:solidFill>
                  <a:schemeClr val="tx2">
                    <a:lumMod val="50000"/>
                  </a:schemeClr>
                </a:solidFill>
                <a:latin typeface="Calibri"/>
              </a:rPr>
              <a:t> expression, as the reality of the mother’s lives lurk behind them. The </a:t>
            </a:r>
            <a:r>
              <a:rPr lang="en-GB" sz="450" b="1" dirty="0">
                <a:solidFill>
                  <a:schemeClr val="tx2">
                    <a:lumMod val="50000"/>
                  </a:schemeClr>
                </a:solidFill>
                <a:latin typeface="Calibri"/>
              </a:rPr>
              <a:t>homonym</a:t>
            </a:r>
            <a:r>
              <a:rPr lang="en-GB" sz="450" dirty="0">
                <a:solidFill>
                  <a:schemeClr val="tx2">
                    <a:lumMod val="50000"/>
                  </a:schemeClr>
                </a:solidFill>
                <a:latin typeface="Calibri"/>
              </a:rPr>
              <a:t> ‘lying’ presents a turning point as the mother’s realise their own youth is over. They are </a:t>
            </a:r>
            <a:r>
              <a:rPr lang="en-GB" sz="450" b="1" dirty="0">
                <a:solidFill>
                  <a:schemeClr val="tx2">
                    <a:lumMod val="50000"/>
                  </a:schemeClr>
                </a:solidFill>
                <a:latin typeface="Calibri"/>
              </a:rPr>
              <a:t>metaphorically</a:t>
            </a:r>
            <a:r>
              <a:rPr lang="en-GB" sz="450" dirty="0">
                <a:solidFill>
                  <a:schemeClr val="tx2">
                    <a:lumMod val="50000"/>
                  </a:schemeClr>
                </a:solidFill>
                <a:latin typeface="Calibri"/>
              </a:rPr>
              <a:t> being ‘pushed’ to the side of their own lives, by the weight of expectation. </a:t>
            </a:r>
            <a:endParaRPr lang="en-GB" sz="360" b="1" dirty="0">
              <a:solidFill>
                <a:schemeClr val="tx2">
                  <a:lumMod val="50000"/>
                </a:schemeClr>
              </a:solidFill>
              <a:latin typeface="Calibri"/>
            </a:endParaRPr>
          </a:p>
        </p:txBody>
      </p:sp>
      <p:sp>
        <p:nvSpPr>
          <p:cNvPr id="132" name="Rectangle 131"/>
          <p:cNvSpPr/>
          <p:nvPr/>
        </p:nvSpPr>
        <p:spPr>
          <a:xfrm>
            <a:off x="5016429" y="3738899"/>
            <a:ext cx="745808" cy="1289948"/>
          </a:xfrm>
          <a:prstGeom prst="rect">
            <a:avLst/>
          </a:prstGeom>
          <a:solidFill>
            <a:schemeClr val="tx2">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50" b="1" dirty="0">
                <a:solidFill>
                  <a:schemeClr val="tx2">
                    <a:lumMod val="50000"/>
                  </a:schemeClr>
                </a:solidFill>
                <a:latin typeface="Calibri"/>
              </a:rPr>
              <a:t>AO3</a:t>
            </a:r>
            <a:br>
              <a:rPr lang="en-GB" sz="450" b="1" dirty="0">
                <a:solidFill>
                  <a:schemeClr val="tx2">
                    <a:lumMod val="50000"/>
                  </a:schemeClr>
                </a:solidFill>
                <a:latin typeface="Calibri"/>
              </a:rPr>
            </a:br>
            <a:r>
              <a:rPr lang="en-GB" sz="450" dirty="0">
                <a:solidFill>
                  <a:schemeClr val="tx2">
                    <a:lumMod val="50000"/>
                  </a:schemeClr>
                </a:solidFill>
                <a:latin typeface="Calibri"/>
              </a:rPr>
              <a:t>Larkin was an observational poem, who didn’t like change or children, saying they ‘diluted’ a person. The poem focuses on the unsatisfactory nature of all of our lives, in that we’ll all have to grow up and eventually realise we’ve lost our youth. The poem is not specific to life at the time (1959), although it’s ironic that life was viewed as ‘good’ then.</a:t>
            </a:r>
          </a:p>
        </p:txBody>
      </p:sp>
      <p:sp>
        <p:nvSpPr>
          <p:cNvPr id="133" name="Rectangle 132"/>
          <p:cNvSpPr/>
          <p:nvPr/>
        </p:nvSpPr>
        <p:spPr>
          <a:xfrm>
            <a:off x="3566154" y="3617544"/>
            <a:ext cx="2201573" cy="107509"/>
          </a:xfrm>
          <a:prstGeom prst="rect">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810" b="1" dirty="0">
                <a:solidFill>
                  <a:srgbClr val="9BBB59">
                    <a:lumMod val="20000"/>
                    <a:lumOff val="80000"/>
                  </a:srgbClr>
                </a:solidFill>
                <a:latin typeface="Calibri"/>
              </a:rPr>
              <a:t>Afternoons – Larkin (1959)</a:t>
            </a:r>
            <a:endParaRPr lang="en-GB" sz="720" dirty="0">
              <a:solidFill>
                <a:srgbClr val="9BBB59">
                  <a:lumMod val="20000"/>
                  <a:lumOff val="80000"/>
                </a:srgbClr>
              </a:solidFill>
              <a:latin typeface="Calibri"/>
            </a:endParaRPr>
          </a:p>
        </p:txBody>
      </p:sp>
      <p:sp>
        <p:nvSpPr>
          <p:cNvPr id="134" name="Rectangle 133"/>
          <p:cNvSpPr/>
          <p:nvPr/>
        </p:nvSpPr>
        <p:spPr>
          <a:xfrm>
            <a:off x="3566154" y="5026602"/>
            <a:ext cx="1092093" cy="669830"/>
          </a:xfrm>
          <a:prstGeom prst="rect">
            <a:avLst/>
          </a:prstGeom>
          <a:solidFill>
            <a:schemeClr val="tx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600" b="1" dirty="0">
                <a:solidFill>
                  <a:srgbClr val="9BBB59">
                    <a:lumMod val="20000"/>
                    <a:lumOff val="80000"/>
                  </a:srgbClr>
                </a:solidFill>
                <a:latin typeface="Calibri"/>
              </a:rPr>
              <a:t>Key quotes</a:t>
            </a:r>
            <a:br>
              <a:rPr lang="en-GB" sz="600" b="1" dirty="0">
                <a:solidFill>
                  <a:srgbClr val="9BBB59">
                    <a:lumMod val="20000"/>
                    <a:lumOff val="80000"/>
                  </a:srgbClr>
                </a:solidFill>
                <a:latin typeface="Calibri"/>
              </a:rPr>
            </a:br>
            <a:r>
              <a:rPr lang="en-GB" sz="600" b="1" dirty="0">
                <a:solidFill>
                  <a:srgbClr val="9BBB59">
                    <a:lumMod val="20000"/>
                    <a:lumOff val="80000"/>
                  </a:srgbClr>
                </a:solidFill>
                <a:latin typeface="Calibri"/>
              </a:rPr>
              <a:t>‘</a:t>
            </a:r>
            <a:r>
              <a:rPr lang="en-GB" sz="525" dirty="0">
                <a:solidFill>
                  <a:srgbClr val="9BBB59">
                    <a:lumMod val="20000"/>
                    <a:lumOff val="80000"/>
                  </a:srgbClr>
                </a:solidFill>
                <a:latin typeface="Calibri"/>
              </a:rPr>
              <a:t>Summer is fading’</a:t>
            </a:r>
          </a:p>
          <a:p>
            <a:pPr algn="ctr" defTabSz="411480"/>
            <a:r>
              <a:rPr lang="en-GB" sz="525" dirty="0">
                <a:solidFill>
                  <a:srgbClr val="9BBB59">
                    <a:lumMod val="20000"/>
                    <a:lumOff val="80000"/>
                  </a:srgbClr>
                </a:solidFill>
                <a:latin typeface="Calibri"/>
              </a:rPr>
              <a:t>‘young mothers assemble.’</a:t>
            </a:r>
          </a:p>
          <a:p>
            <a:pPr algn="ctr" defTabSz="411480"/>
            <a:r>
              <a:rPr lang="en-GB" sz="525" dirty="0">
                <a:solidFill>
                  <a:srgbClr val="9BBB59">
                    <a:lumMod val="20000"/>
                    <a:lumOff val="80000"/>
                  </a:srgbClr>
                </a:solidFill>
                <a:latin typeface="Calibri"/>
              </a:rPr>
              <a:t>‘Our Wedding’ lying near the television.’</a:t>
            </a:r>
          </a:p>
          <a:p>
            <a:pPr algn="ctr" defTabSz="411480"/>
            <a:r>
              <a:rPr lang="en-GB" sz="525" dirty="0">
                <a:solidFill>
                  <a:srgbClr val="9BBB59">
                    <a:lumMod val="20000"/>
                    <a:lumOff val="80000"/>
                  </a:srgbClr>
                </a:solidFill>
                <a:latin typeface="Calibri"/>
              </a:rPr>
              <a:t>‘expect to be taken home’ </a:t>
            </a:r>
          </a:p>
          <a:p>
            <a:pPr algn="ctr" defTabSz="411480"/>
            <a:r>
              <a:rPr lang="en-GB" sz="525" dirty="0">
                <a:solidFill>
                  <a:srgbClr val="9BBB59">
                    <a:lumMod val="20000"/>
                    <a:lumOff val="80000"/>
                  </a:srgbClr>
                </a:solidFill>
                <a:latin typeface="Calibri"/>
              </a:rPr>
              <a:t>‘something is pushing them to the side.’ </a:t>
            </a:r>
          </a:p>
        </p:txBody>
      </p:sp>
      <p:sp>
        <p:nvSpPr>
          <p:cNvPr id="135" name="Rectangle 134"/>
          <p:cNvSpPr/>
          <p:nvPr/>
        </p:nvSpPr>
        <p:spPr>
          <a:xfrm>
            <a:off x="4664654" y="5024334"/>
            <a:ext cx="1097583" cy="672098"/>
          </a:xfrm>
          <a:prstGeom prst="rect">
            <a:avLst/>
          </a:prstGeom>
          <a:solidFill>
            <a:schemeClr val="tx2">
              <a:lumMod val="5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525" b="1" dirty="0">
                <a:solidFill>
                  <a:srgbClr val="9BBB59">
                    <a:lumMod val="20000"/>
                    <a:lumOff val="80000"/>
                  </a:srgbClr>
                </a:solidFill>
              </a:rPr>
              <a:t>Main Themes:</a:t>
            </a:r>
          </a:p>
          <a:p>
            <a:pPr algn="ctr" defTabSz="411480"/>
            <a:r>
              <a:rPr lang="en-GB" sz="525" dirty="0">
                <a:solidFill>
                  <a:srgbClr val="9BBB59">
                    <a:lumMod val="20000"/>
                    <a:lumOff val="80000"/>
                  </a:srgbClr>
                </a:solidFill>
              </a:rPr>
              <a:t>Nature, Change, Childhood, Women, Memories, Freedom, Time, Identity,</a:t>
            </a:r>
          </a:p>
          <a:p>
            <a:pPr algn="ctr" defTabSz="411480"/>
            <a:r>
              <a:rPr lang="en-GB" sz="525" b="1" dirty="0">
                <a:solidFill>
                  <a:srgbClr val="9BBB59">
                    <a:lumMod val="20000"/>
                    <a:lumOff val="80000"/>
                  </a:srgbClr>
                </a:solidFill>
              </a:rPr>
              <a:t>Comparisons:</a:t>
            </a:r>
          </a:p>
          <a:p>
            <a:pPr algn="ctr" defTabSz="411480"/>
            <a:r>
              <a:rPr lang="en-GB" sz="525" dirty="0">
                <a:solidFill>
                  <a:srgbClr val="9BBB59">
                    <a:lumMod val="20000"/>
                    <a:lumOff val="80000"/>
                  </a:srgbClr>
                </a:solidFill>
              </a:rPr>
              <a:t>Time passing – To Autumn, AIAG</a:t>
            </a:r>
          </a:p>
          <a:p>
            <a:pPr algn="ctr" defTabSz="411480"/>
            <a:r>
              <a:rPr lang="en-GB" sz="525" dirty="0">
                <a:solidFill>
                  <a:srgbClr val="9BBB59">
                    <a:lumMod val="20000"/>
                    <a:lumOff val="80000"/>
                  </a:srgbClr>
                </a:solidFill>
              </a:rPr>
              <a:t>Loss of innocence - </a:t>
            </a:r>
            <a:r>
              <a:rPr lang="en-GB" sz="525" dirty="0" err="1">
                <a:solidFill>
                  <a:srgbClr val="9BBB59">
                    <a:lumMod val="20000"/>
                    <a:lumOff val="80000"/>
                  </a:srgbClr>
                </a:solidFill>
              </a:rPr>
              <a:t>DoaN</a:t>
            </a:r>
            <a:endParaRPr lang="en-GB" sz="450" dirty="0">
              <a:solidFill>
                <a:srgbClr val="9BBB59">
                  <a:lumMod val="20000"/>
                  <a:lumOff val="80000"/>
                </a:srgbClr>
              </a:solidFill>
            </a:endParaRPr>
          </a:p>
        </p:txBody>
      </p:sp>
      <p:sp>
        <p:nvSpPr>
          <p:cNvPr id="136" name="Rectangle 135"/>
          <p:cNvSpPr/>
          <p:nvPr/>
        </p:nvSpPr>
        <p:spPr>
          <a:xfrm>
            <a:off x="614199" y="3736633"/>
            <a:ext cx="745808" cy="1289948"/>
          </a:xfrm>
          <a:prstGeom prst="rect">
            <a:avLst/>
          </a:prstGeom>
          <a:solidFill>
            <a:schemeClr val="accent4">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50" b="1" dirty="0">
                <a:solidFill>
                  <a:schemeClr val="accent4">
                    <a:lumMod val="50000"/>
                  </a:schemeClr>
                </a:solidFill>
                <a:latin typeface="Calibri"/>
              </a:rPr>
              <a:t>AO1</a:t>
            </a:r>
            <a:br>
              <a:rPr lang="en-GB" sz="450" b="1" dirty="0">
                <a:solidFill>
                  <a:schemeClr val="accent4">
                    <a:lumMod val="50000"/>
                  </a:schemeClr>
                </a:solidFill>
                <a:latin typeface="Calibri"/>
              </a:rPr>
            </a:br>
            <a:r>
              <a:rPr lang="en-GB" sz="450" dirty="0">
                <a:solidFill>
                  <a:schemeClr val="accent4">
                    <a:lumMod val="50000"/>
                  </a:schemeClr>
                </a:solidFill>
                <a:latin typeface="Calibri"/>
              </a:rPr>
              <a:t>The poem is written from the first person narrative of a hawk, who feels on top of the world. It discusses power. The poem uses a lot of imagery related to death and evolution. The hawk will not allow anything or anyone  to stand in his way. We could interpret the poem as literally being about a hawk, or the hawk could be a metaphor for a dictator. </a:t>
            </a:r>
          </a:p>
        </p:txBody>
      </p:sp>
      <p:sp>
        <p:nvSpPr>
          <p:cNvPr id="137" name="Rectangle 136"/>
          <p:cNvSpPr/>
          <p:nvPr/>
        </p:nvSpPr>
        <p:spPr>
          <a:xfrm>
            <a:off x="1360007" y="3736633"/>
            <a:ext cx="745808" cy="1289948"/>
          </a:xfrm>
          <a:prstGeom prst="rect">
            <a:avLst/>
          </a:prstGeom>
          <a:solidFill>
            <a:schemeClr val="accent4">
              <a:lumMod val="40000"/>
              <a:lumOff val="6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50" b="1" dirty="0">
                <a:solidFill>
                  <a:schemeClr val="accent4">
                    <a:lumMod val="50000"/>
                  </a:schemeClr>
                </a:solidFill>
                <a:latin typeface="Calibri"/>
              </a:rPr>
              <a:t>AO2</a:t>
            </a:r>
            <a:br>
              <a:rPr lang="en-GB" sz="450" b="1" dirty="0">
                <a:solidFill>
                  <a:schemeClr val="accent4">
                    <a:lumMod val="50000"/>
                  </a:schemeClr>
                </a:solidFill>
                <a:latin typeface="Calibri"/>
              </a:rPr>
            </a:br>
            <a:r>
              <a:rPr lang="en-GB" sz="450" dirty="0">
                <a:solidFill>
                  <a:schemeClr val="accent4">
                    <a:lumMod val="50000"/>
                  </a:schemeClr>
                </a:solidFill>
                <a:latin typeface="Calibri"/>
              </a:rPr>
              <a:t>A </a:t>
            </a:r>
            <a:r>
              <a:rPr lang="en-GB" sz="450" b="1" dirty="0">
                <a:solidFill>
                  <a:schemeClr val="accent4">
                    <a:lumMod val="50000"/>
                  </a:schemeClr>
                </a:solidFill>
                <a:latin typeface="Calibri"/>
              </a:rPr>
              <a:t>personified</a:t>
            </a:r>
            <a:r>
              <a:rPr lang="en-GB" sz="450" dirty="0">
                <a:solidFill>
                  <a:schemeClr val="accent4">
                    <a:lumMod val="50000"/>
                  </a:schemeClr>
                </a:solidFill>
                <a:latin typeface="Calibri"/>
              </a:rPr>
              <a:t>, </a:t>
            </a:r>
            <a:r>
              <a:rPr lang="en-GB" sz="450" b="1" dirty="0">
                <a:solidFill>
                  <a:schemeClr val="accent4">
                    <a:lumMod val="50000"/>
                  </a:schemeClr>
                </a:solidFill>
                <a:latin typeface="Calibri"/>
              </a:rPr>
              <a:t>first</a:t>
            </a:r>
            <a:r>
              <a:rPr lang="en-GB" sz="450" dirty="0">
                <a:solidFill>
                  <a:schemeClr val="accent4">
                    <a:lumMod val="50000"/>
                  </a:schemeClr>
                </a:solidFill>
                <a:latin typeface="Calibri"/>
              </a:rPr>
              <a:t> </a:t>
            </a:r>
            <a:r>
              <a:rPr lang="en-GB" sz="450" b="1" dirty="0">
                <a:solidFill>
                  <a:schemeClr val="accent4">
                    <a:lumMod val="50000"/>
                  </a:schemeClr>
                </a:solidFill>
                <a:latin typeface="Calibri"/>
              </a:rPr>
              <a:t>person</a:t>
            </a:r>
            <a:r>
              <a:rPr lang="en-GB" sz="450" dirty="0">
                <a:solidFill>
                  <a:schemeClr val="accent4">
                    <a:lumMod val="50000"/>
                  </a:schemeClr>
                </a:solidFill>
                <a:latin typeface="Calibri"/>
              </a:rPr>
              <a:t>, view into the life of a hawk. His arrogance and omnipotence is suggested through his </a:t>
            </a:r>
            <a:r>
              <a:rPr lang="en-GB" sz="450" b="1" dirty="0">
                <a:solidFill>
                  <a:schemeClr val="accent4">
                    <a:lumMod val="50000"/>
                  </a:schemeClr>
                </a:solidFill>
                <a:latin typeface="Calibri"/>
              </a:rPr>
              <a:t>aggressive</a:t>
            </a:r>
            <a:r>
              <a:rPr lang="en-GB" sz="450" dirty="0">
                <a:solidFill>
                  <a:schemeClr val="accent4">
                    <a:lumMod val="50000"/>
                  </a:schemeClr>
                </a:solidFill>
                <a:latin typeface="Calibri"/>
              </a:rPr>
              <a:t> use of language and </a:t>
            </a:r>
            <a:r>
              <a:rPr lang="en-GB" sz="450" b="1" dirty="0">
                <a:solidFill>
                  <a:schemeClr val="accent4">
                    <a:lumMod val="50000"/>
                  </a:schemeClr>
                </a:solidFill>
                <a:latin typeface="Calibri"/>
              </a:rPr>
              <a:t>metaphorical</a:t>
            </a:r>
            <a:r>
              <a:rPr lang="en-GB" sz="450" dirty="0">
                <a:solidFill>
                  <a:schemeClr val="accent4">
                    <a:lumMod val="50000"/>
                  </a:schemeClr>
                </a:solidFill>
                <a:latin typeface="Calibri"/>
              </a:rPr>
              <a:t> references to death, which he thinks he controls. The </a:t>
            </a:r>
            <a:r>
              <a:rPr lang="en-GB" sz="450" b="1" dirty="0">
                <a:solidFill>
                  <a:schemeClr val="accent4">
                    <a:lumMod val="50000"/>
                  </a:schemeClr>
                </a:solidFill>
                <a:latin typeface="Calibri"/>
              </a:rPr>
              <a:t>personification</a:t>
            </a:r>
            <a:r>
              <a:rPr lang="en-GB" sz="450" dirty="0">
                <a:solidFill>
                  <a:schemeClr val="accent4">
                    <a:lumMod val="50000"/>
                  </a:schemeClr>
                </a:solidFill>
                <a:latin typeface="Calibri"/>
              </a:rPr>
              <a:t> of the sun (behind him) and earth (beneath him), adds to his authority and control. Nothing will change, like the </a:t>
            </a:r>
            <a:r>
              <a:rPr lang="en-GB" sz="450" b="1" dirty="0">
                <a:solidFill>
                  <a:schemeClr val="accent4">
                    <a:lumMod val="50000"/>
                  </a:schemeClr>
                </a:solidFill>
                <a:latin typeface="Calibri"/>
              </a:rPr>
              <a:t>regular</a:t>
            </a:r>
            <a:r>
              <a:rPr lang="en-GB" sz="450" dirty="0">
                <a:solidFill>
                  <a:schemeClr val="accent4">
                    <a:lumMod val="50000"/>
                  </a:schemeClr>
                </a:solidFill>
                <a:latin typeface="Calibri"/>
              </a:rPr>
              <a:t> four line </a:t>
            </a:r>
            <a:r>
              <a:rPr lang="en-GB" sz="450" b="1" dirty="0">
                <a:solidFill>
                  <a:schemeClr val="accent4">
                    <a:lumMod val="50000"/>
                  </a:schemeClr>
                </a:solidFill>
                <a:latin typeface="Calibri"/>
              </a:rPr>
              <a:t>stanzas</a:t>
            </a:r>
            <a:r>
              <a:rPr lang="en-GB" sz="450" dirty="0">
                <a:solidFill>
                  <a:schemeClr val="accent4">
                    <a:lumMod val="50000"/>
                  </a:schemeClr>
                </a:solidFill>
                <a:latin typeface="Calibri"/>
              </a:rPr>
              <a:t>.</a:t>
            </a:r>
            <a:r>
              <a:rPr lang="en-GB" sz="450" b="1" dirty="0">
                <a:solidFill>
                  <a:schemeClr val="accent4">
                    <a:lumMod val="50000"/>
                  </a:schemeClr>
                </a:solidFill>
                <a:latin typeface="Calibri"/>
              </a:rPr>
              <a:t> </a:t>
            </a:r>
            <a:endParaRPr lang="en-GB" sz="540" b="1" dirty="0">
              <a:solidFill>
                <a:schemeClr val="accent4">
                  <a:lumMod val="50000"/>
                </a:schemeClr>
              </a:solidFill>
              <a:latin typeface="Calibri"/>
            </a:endParaRPr>
          </a:p>
        </p:txBody>
      </p:sp>
      <p:sp>
        <p:nvSpPr>
          <p:cNvPr id="138" name="Rectangle 137"/>
          <p:cNvSpPr/>
          <p:nvPr/>
        </p:nvSpPr>
        <p:spPr>
          <a:xfrm>
            <a:off x="2064472" y="3736633"/>
            <a:ext cx="745808" cy="1289948"/>
          </a:xfrm>
          <a:prstGeom prst="rect">
            <a:avLst/>
          </a:prstGeom>
          <a:solidFill>
            <a:schemeClr val="accent4">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413" b="1" dirty="0">
                <a:solidFill>
                  <a:schemeClr val="accent4">
                    <a:lumMod val="50000"/>
                  </a:schemeClr>
                </a:solidFill>
              </a:rPr>
              <a:t>AO3</a:t>
            </a:r>
          </a:p>
          <a:p>
            <a:pPr algn="ctr" defTabSz="411480"/>
            <a:r>
              <a:rPr lang="en-GB" sz="413" dirty="0">
                <a:solidFill>
                  <a:schemeClr val="accent4">
                    <a:lumMod val="50000"/>
                  </a:schemeClr>
                </a:solidFill>
              </a:rPr>
              <a:t>Hughes fascinated by animals. Studied Anthropology – the behaviour of humans within past and present societies.</a:t>
            </a:r>
          </a:p>
          <a:p>
            <a:pPr algn="ctr" defTabSz="411480"/>
            <a:r>
              <a:rPr lang="en-GB" sz="413" dirty="0">
                <a:solidFill>
                  <a:schemeClr val="accent4">
                    <a:lumMod val="50000"/>
                  </a:schemeClr>
                </a:solidFill>
              </a:rPr>
              <a:t>Hawk was a Nazi symbol, and politicians are described as ‘hawkish’ –aggressive towards other countries. Hughes probably used the hawk as a metaphor for the way some leaders arrogantly abuse their power like Hitler.</a:t>
            </a:r>
          </a:p>
          <a:p>
            <a:pPr algn="ctr" defTabSz="411480"/>
            <a:r>
              <a:rPr lang="en-GB" sz="413" dirty="0">
                <a:solidFill>
                  <a:schemeClr val="accent4">
                    <a:lumMod val="50000"/>
                  </a:schemeClr>
                </a:solidFill>
              </a:rPr>
              <a:t>Do humans just act on animal-instincts? Anti-religion too possibly.</a:t>
            </a:r>
          </a:p>
        </p:txBody>
      </p:sp>
      <p:sp>
        <p:nvSpPr>
          <p:cNvPr id="139" name="Rectangle 138"/>
          <p:cNvSpPr/>
          <p:nvPr/>
        </p:nvSpPr>
        <p:spPr>
          <a:xfrm>
            <a:off x="614198" y="3615276"/>
            <a:ext cx="2201573" cy="107509"/>
          </a:xfrm>
          <a:prstGeom prst="rect">
            <a:avLst/>
          </a:prstGeom>
          <a:solidFill>
            <a:schemeClr val="accent4"/>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810" b="1" dirty="0">
                <a:solidFill>
                  <a:srgbClr val="9BBB59">
                    <a:lumMod val="20000"/>
                    <a:lumOff val="80000"/>
                  </a:srgbClr>
                </a:solidFill>
                <a:latin typeface="Calibri"/>
              </a:rPr>
              <a:t>Hawk Roosting – Hughes (1960)</a:t>
            </a:r>
            <a:endParaRPr lang="en-GB" sz="720" dirty="0">
              <a:solidFill>
                <a:srgbClr val="9BBB59">
                  <a:lumMod val="20000"/>
                  <a:lumOff val="80000"/>
                </a:srgbClr>
              </a:solidFill>
              <a:latin typeface="Calibri"/>
            </a:endParaRPr>
          </a:p>
        </p:txBody>
      </p:sp>
      <p:sp>
        <p:nvSpPr>
          <p:cNvPr id="140" name="Rectangle 139"/>
          <p:cNvSpPr/>
          <p:nvPr/>
        </p:nvSpPr>
        <p:spPr>
          <a:xfrm>
            <a:off x="614197" y="5024334"/>
            <a:ext cx="1130966" cy="672098"/>
          </a:xfrm>
          <a:prstGeom prst="rect">
            <a:avLst/>
          </a:prstGeom>
          <a:solidFill>
            <a:schemeClr val="accent4">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675" b="1" dirty="0">
                <a:solidFill>
                  <a:srgbClr val="9BBB59">
                    <a:lumMod val="20000"/>
                    <a:lumOff val="80000"/>
                  </a:srgbClr>
                </a:solidFill>
                <a:latin typeface="Calibri"/>
              </a:rPr>
              <a:t>Key quotes</a:t>
            </a:r>
            <a:br>
              <a:rPr lang="en-GB" sz="675" b="1" dirty="0">
                <a:solidFill>
                  <a:srgbClr val="9BBB59">
                    <a:lumMod val="20000"/>
                    <a:lumOff val="80000"/>
                  </a:srgbClr>
                </a:solidFill>
                <a:latin typeface="Calibri"/>
              </a:rPr>
            </a:br>
            <a:r>
              <a:rPr lang="en-GB" sz="525" dirty="0">
                <a:solidFill>
                  <a:srgbClr val="9BBB59">
                    <a:lumMod val="20000"/>
                    <a:lumOff val="80000"/>
                  </a:srgbClr>
                </a:solidFill>
                <a:latin typeface="Calibri"/>
              </a:rPr>
              <a:t>‘I sit at the top of the wood.’</a:t>
            </a:r>
          </a:p>
          <a:p>
            <a:pPr algn="ctr" defTabSz="411480"/>
            <a:r>
              <a:rPr lang="en-GB" sz="525" dirty="0">
                <a:solidFill>
                  <a:srgbClr val="9BBB59">
                    <a:lumMod val="20000"/>
                    <a:lumOff val="80000"/>
                  </a:srgbClr>
                </a:solidFill>
                <a:latin typeface="Calibri"/>
              </a:rPr>
              <a:t>‘Rehearse perfect kills and eat.’ </a:t>
            </a:r>
          </a:p>
          <a:p>
            <a:pPr algn="ctr" defTabSz="411480"/>
            <a:r>
              <a:rPr lang="en-GB" sz="525" dirty="0">
                <a:solidFill>
                  <a:srgbClr val="9BBB59">
                    <a:lumMod val="20000"/>
                    <a:lumOff val="80000"/>
                  </a:srgbClr>
                </a:solidFill>
                <a:latin typeface="Calibri"/>
              </a:rPr>
              <a:t>‘Now I hold creation in my foot.’ </a:t>
            </a:r>
          </a:p>
          <a:p>
            <a:pPr algn="ctr" defTabSz="411480"/>
            <a:r>
              <a:rPr lang="en-GB" sz="525" dirty="0">
                <a:solidFill>
                  <a:srgbClr val="9BBB59">
                    <a:lumMod val="20000"/>
                    <a:lumOff val="80000"/>
                  </a:srgbClr>
                </a:solidFill>
                <a:latin typeface="Calibri"/>
              </a:rPr>
              <a:t>‘I kill where I please</a:t>
            </a:r>
          </a:p>
          <a:p>
            <a:pPr algn="ctr" defTabSz="411480"/>
            <a:r>
              <a:rPr lang="en-GB" sz="525" dirty="0">
                <a:solidFill>
                  <a:srgbClr val="9BBB59">
                    <a:lumMod val="20000"/>
                    <a:lumOff val="80000"/>
                  </a:srgbClr>
                </a:solidFill>
                <a:latin typeface="Calibri"/>
              </a:rPr>
              <a:t>‘The allotment of death.’</a:t>
            </a:r>
          </a:p>
          <a:p>
            <a:pPr algn="ctr" defTabSz="411480"/>
            <a:r>
              <a:rPr lang="en-GB" sz="525" dirty="0">
                <a:solidFill>
                  <a:srgbClr val="9BBB59">
                    <a:lumMod val="20000"/>
                    <a:lumOff val="80000"/>
                  </a:srgbClr>
                </a:solidFill>
                <a:latin typeface="Calibri"/>
              </a:rPr>
              <a:t>‘I am going to keep things like this.’ </a:t>
            </a:r>
          </a:p>
        </p:txBody>
      </p:sp>
      <p:sp>
        <p:nvSpPr>
          <p:cNvPr id="156" name="Rectangle 155"/>
          <p:cNvSpPr/>
          <p:nvPr/>
        </p:nvSpPr>
        <p:spPr>
          <a:xfrm>
            <a:off x="7683020" y="5024334"/>
            <a:ext cx="1066391" cy="679242"/>
          </a:xfrm>
          <a:prstGeom prst="rect">
            <a:avLst/>
          </a:prstGeom>
          <a:solidFill>
            <a:schemeClr val="bg2">
              <a:lumMod val="1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525" b="1" dirty="0">
                <a:solidFill>
                  <a:srgbClr val="9BBB59">
                    <a:lumMod val="20000"/>
                    <a:lumOff val="80000"/>
                  </a:srgbClr>
                </a:solidFill>
              </a:rPr>
              <a:t>Main Themes:</a:t>
            </a:r>
          </a:p>
          <a:p>
            <a:pPr algn="ctr" defTabSz="411480"/>
            <a:r>
              <a:rPr lang="en-GB" sz="525" dirty="0">
                <a:solidFill>
                  <a:srgbClr val="9BBB59">
                    <a:lumMod val="20000"/>
                    <a:lumOff val="80000"/>
                  </a:srgbClr>
                </a:solidFill>
              </a:rPr>
              <a:t>War, Death, Power, Fragility, Patriotism, Injustice</a:t>
            </a:r>
          </a:p>
          <a:p>
            <a:pPr algn="ctr" defTabSz="411480"/>
            <a:r>
              <a:rPr lang="en-GB" sz="525" b="1" dirty="0">
                <a:solidFill>
                  <a:srgbClr val="9BBB59">
                    <a:lumMod val="20000"/>
                    <a:lumOff val="80000"/>
                  </a:srgbClr>
                </a:solidFill>
              </a:rPr>
              <a:t>Comparisons:</a:t>
            </a:r>
          </a:p>
          <a:p>
            <a:pPr algn="ctr" defTabSz="411480"/>
            <a:r>
              <a:rPr lang="en-GB" sz="525" dirty="0">
                <a:solidFill>
                  <a:srgbClr val="9BBB59">
                    <a:lumMod val="20000"/>
                    <a:lumOff val="80000"/>
                  </a:srgbClr>
                </a:solidFill>
              </a:rPr>
              <a:t>Effect of war –  </a:t>
            </a:r>
            <a:r>
              <a:rPr lang="en-GB" sz="525" dirty="0" err="1">
                <a:solidFill>
                  <a:srgbClr val="9BBB59">
                    <a:lumMod val="20000"/>
                    <a:lumOff val="80000"/>
                  </a:srgbClr>
                </a:solidFill>
              </a:rPr>
              <a:t>Mametz</a:t>
            </a:r>
            <a:r>
              <a:rPr lang="en-GB" sz="525" dirty="0">
                <a:solidFill>
                  <a:srgbClr val="9BBB59">
                    <a:lumMod val="20000"/>
                    <a:lumOff val="80000"/>
                  </a:srgbClr>
                </a:solidFill>
              </a:rPr>
              <a:t> Wood, Manhunt,</a:t>
            </a:r>
          </a:p>
          <a:p>
            <a:pPr algn="ctr" defTabSz="411480"/>
            <a:r>
              <a:rPr lang="en-GB" sz="525" dirty="0">
                <a:solidFill>
                  <a:srgbClr val="9BBB59">
                    <a:lumMod val="20000"/>
                    <a:lumOff val="80000"/>
                  </a:srgbClr>
                </a:solidFill>
              </a:rPr>
              <a:t>Patriotism – The Soldier</a:t>
            </a:r>
            <a:endParaRPr lang="en-GB" sz="450" dirty="0">
              <a:solidFill>
                <a:srgbClr val="9BBB59">
                  <a:lumMod val="20000"/>
                  <a:lumOff val="80000"/>
                </a:srgbClr>
              </a:solidFill>
            </a:endParaRPr>
          </a:p>
        </p:txBody>
      </p:sp>
      <p:sp>
        <p:nvSpPr>
          <p:cNvPr id="157" name="Rectangle 156"/>
          <p:cNvSpPr/>
          <p:nvPr/>
        </p:nvSpPr>
        <p:spPr>
          <a:xfrm>
            <a:off x="7683020" y="2579007"/>
            <a:ext cx="1071881" cy="672098"/>
          </a:xfrm>
          <a:prstGeom prst="rect">
            <a:avLst/>
          </a:prstGeom>
          <a:solidFill>
            <a:schemeClr val="bg2">
              <a:lumMod val="1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525" b="1" dirty="0">
                <a:solidFill>
                  <a:srgbClr val="9BBB59">
                    <a:lumMod val="20000"/>
                    <a:lumOff val="80000"/>
                  </a:srgbClr>
                </a:solidFill>
              </a:rPr>
              <a:t>Main Themes:</a:t>
            </a:r>
          </a:p>
          <a:p>
            <a:pPr algn="ctr" defTabSz="411480"/>
            <a:r>
              <a:rPr lang="en-GB" sz="525" dirty="0">
                <a:solidFill>
                  <a:srgbClr val="9BBB59">
                    <a:lumMod val="20000"/>
                    <a:lumOff val="80000"/>
                  </a:srgbClr>
                </a:solidFill>
              </a:rPr>
              <a:t>War, Love, Death, Patriotism, Identity, Faith</a:t>
            </a:r>
          </a:p>
          <a:p>
            <a:pPr algn="ctr" defTabSz="411480"/>
            <a:r>
              <a:rPr lang="en-GB" sz="525" b="1" dirty="0">
                <a:solidFill>
                  <a:srgbClr val="9BBB59">
                    <a:lumMod val="20000"/>
                    <a:lumOff val="80000"/>
                  </a:srgbClr>
                </a:solidFill>
              </a:rPr>
              <a:t>Comparisons:</a:t>
            </a:r>
          </a:p>
          <a:p>
            <a:pPr algn="ctr" defTabSz="411480"/>
            <a:r>
              <a:rPr lang="en-GB" sz="525" dirty="0">
                <a:solidFill>
                  <a:srgbClr val="9BBB59">
                    <a:lumMod val="20000"/>
                    <a:lumOff val="80000"/>
                  </a:srgbClr>
                </a:solidFill>
              </a:rPr>
              <a:t>Impact of war – </a:t>
            </a:r>
            <a:r>
              <a:rPr lang="en-GB" sz="525" dirty="0" err="1">
                <a:solidFill>
                  <a:srgbClr val="9BBB59">
                    <a:lumMod val="20000"/>
                    <a:lumOff val="80000"/>
                  </a:srgbClr>
                </a:solidFill>
              </a:rPr>
              <a:t>DeDe</a:t>
            </a:r>
            <a:r>
              <a:rPr lang="en-GB" sz="525" dirty="0">
                <a:solidFill>
                  <a:srgbClr val="9BBB59">
                    <a:lumMod val="20000"/>
                    <a:lumOff val="80000"/>
                  </a:srgbClr>
                </a:solidFill>
              </a:rPr>
              <a:t>, </a:t>
            </a:r>
            <a:r>
              <a:rPr lang="en-GB" sz="525" dirty="0" err="1">
                <a:solidFill>
                  <a:srgbClr val="9BBB59">
                    <a:lumMod val="20000"/>
                    <a:lumOff val="80000"/>
                  </a:srgbClr>
                </a:solidFill>
              </a:rPr>
              <a:t>AWiL</a:t>
            </a:r>
            <a:r>
              <a:rPr lang="en-GB" sz="525" dirty="0">
                <a:solidFill>
                  <a:srgbClr val="9BBB59">
                    <a:lumMod val="20000"/>
                    <a:lumOff val="80000"/>
                  </a:srgbClr>
                </a:solidFill>
              </a:rPr>
              <a:t>. </a:t>
            </a:r>
          </a:p>
          <a:p>
            <a:pPr algn="ctr" defTabSz="411480"/>
            <a:r>
              <a:rPr lang="en-GB" sz="525" dirty="0">
                <a:solidFill>
                  <a:srgbClr val="9BBB59">
                    <a:lumMod val="20000"/>
                    <a:lumOff val="80000"/>
                  </a:srgbClr>
                </a:solidFill>
              </a:rPr>
              <a:t>Pride – </a:t>
            </a:r>
            <a:r>
              <a:rPr lang="en-GB" sz="525" dirty="0" err="1">
                <a:solidFill>
                  <a:srgbClr val="9BBB59">
                    <a:lumMod val="20000"/>
                    <a:lumOff val="80000"/>
                  </a:srgbClr>
                </a:solidFill>
              </a:rPr>
              <a:t>Ozy</a:t>
            </a:r>
            <a:r>
              <a:rPr lang="en-GB" sz="525" dirty="0">
                <a:solidFill>
                  <a:srgbClr val="9BBB59">
                    <a:lumMod val="20000"/>
                    <a:lumOff val="80000"/>
                  </a:srgbClr>
                </a:solidFill>
              </a:rPr>
              <a:t>, </a:t>
            </a:r>
            <a:r>
              <a:rPr lang="en-GB" sz="525" dirty="0" err="1">
                <a:solidFill>
                  <a:srgbClr val="9BBB59">
                    <a:lumMod val="20000"/>
                    <a:lumOff val="80000"/>
                  </a:srgbClr>
                </a:solidFill>
              </a:rPr>
              <a:t>DeDe</a:t>
            </a:r>
            <a:r>
              <a:rPr lang="en-GB" sz="525" dirty="0">
                <a:solidFill>
                  <a:srgbClr val="9BBB59">
                    <a:lumMod val="20000"/>
                    <a:lumOff val="80000"/>
                  </a:srgbClr>
                </a:solidFill>
              </a:rPr>
              <a:t>, </a:t>
            </a:r>
          </a:p>
          <a:p>
            <a:pPr algn="ctr" defTabSz="411480"/>
            <a:r>
              <a:rPr lang="en-GB" sz="525" dirty="0">
                <a:solidFill>
                  <a:srgbClr val="9BBB59">
                    <a:lumMod val="20000"/>
                    <a:lumOff val="80000"/>
                  </a:srgbClr>
                </a:solidFill>
              </a:rPr>
              <a:t>Patriotism - </a:t>
            </a:r>
            <a:r>
              <a:rPr lang="en-GB" sz="525" dirty="0" err="1">
                <a:solidFill>
                  <a:srgbClr val="9BBB59">
                    <a:lumMod val="20000"/>
                    <a:lumOff val="80000"/>
                  </a:srgbClr>
                </a:solidFill>
              </a:rPr>
              <a:t>DeDe</a:t>
            </a:r>
            <a:endParaRPr lang="en-GB" sz="450" dirty="0">
              <a:solidFill>
                <a:srgbClr val="9BBB59">
                  <a:lumMod val="20000"/>
                  <a:lumOff val="80000"/>
                </a:srgbClr>
              </a:solidFill>
            </a:endParaRPr>
          </a:p>
        </p:txBody>
      </p:sp>
      <p:sp>
        <p:nvSpPr>
          <p:cNvPr id="158" name="Rectangle 157"/>
          <p:cNvSpPr/>
          <p:nvPr/>
        </p:nvSpPr>
        <p:spPr>
          <a:xfrm>
            <a:off x="4687686" y="2591758"/>
            <a:ext cx="1066391" cy="666898"/>
          </a:xfrm>
          <a:prstGeom prst="rect">
            <a:avLst/>
          </a:prstGeom>
          <a:solidFill>
            <a:schemeClr val="tx1">
              <a:lumMod val="85000"/>
              <a:lumOff val="1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525" b="1" dirty="0">
                <a:solidFill>
                  <a:srgbClr val="9BBB59">
                    <a:lumMod val="20000"/>
                    <a:lumOff val="80000"/>
                  </a:srgbClr>
                </a:solidFill>
              </a:rPr>
              <a:t>Main Themes:</a:t>
            </a:r>
          </a:p>
          <a:p>
            <a:pPr algn="ctr" defTabSz="411480"/>
            <a:r>
              <a:rPr lang="en-GB" sz="525" dirty="0">
                <a:solidFill>
                  <a:srgbClr val="9BBB59">
                    <a:lumMod val="20000"/>
                    <a:lumOff val="80000"/>
                  </a:srgbClr>
                </a:solidFill>
              </a:rPr>
              <a:t>War, Love, Change, Death, Women, Fragility, Memories, Relationships, Time,</a:t>
            </a:r>
          </a:p>
          <a:p>
            <a:pPr algn="ctr" defTabSz="411480"/>
            <a:r>
              <a:rPr lang="en-GB" sz="525" b="1" dirty="0">
                <a:solidFill>
                  <a:srgbClr val="9BBB59">
                    <a:lumMod val="20000"/>
                    <a:lumOff val="80000"/>
                  </a:srgbClr>
                </a:solidFill>
              </a:rPr>
              <a:t>Comparisons:</a:t>
            </a:r>
          </a:p>
          <a:p>
            <a:pPr algn="ctr" defTabSz="411480"/>
            <a:r>
              <a:rPr lang="en-GB" sz="525" dirty="0">
                <a:solidFill>
                  <a:srgbClr val="9BBB59">
                    <a:lumMod val="20000"/>
                    <a:lumOff val="80000"/>
                  </a:srgbClr>
                </a:solidFill>
              </a:rPr>
              <a:t>London life – London</a:t>
            </a:r>
          </a:p>
          <a:p>
            <a:pPr algn="ctr" defTabSz="411480"/>
            <a:r>
              <a:rPr lang="en-GB" sz="525" dirty="0">
                <a:solidFill>
                  <a:srgbClr val="9BBB59">
                    <a:lumMod val="20000"/>
                    <a:lumOff val="80000"/>
                  </a:srgbClr>
                </a:solidFill>
              </a:rPr>
              <a:t>Relationships – Manhunt</a:t>
            </a:r>
          </a:p>
          <a:p>
            <a:pPr algn="ctr" defTabSz="411480"/>
            <a:r>
              <a:rPr lang="en-GB" sz="525" dirty="0">
                <a:solidFill>
                  <a:srgbClr val="9BBB59">
                    <a:lumMod val="20000"/>
                    <a:lumOff val="80000"/>
                  </a:srgbClr>
                </a:solidFill>
              </a:rPr>
              <a:t>War – </a:t>
            </a:r>
            <a:r>
              <a:rPr lang="en-GB" sz="525" dirty="0" err="1">
                <a:solidFill>
                  <a:srgbClr val="9BBB59">
                    <a:lumMod val="20000"/>
                    <a:lumOff val="80000"/>
                  </a:srgbClr>
                </a:solidFill>
              </a:rPr>
              <a:t>DeDe</a:t>
            </a:r>
            <a:r>
              <a:rPr lang="en-GB" sz="525" dirty="0">
                <a:solidFill>
                  <a:srgbClr val="9BBB59">
                    <a:lumMod val="20000"/>
                    <a:lumOff val="80000"/>
                  </a:srgbClr>
                </a:solidFill>
              </a:rPr>
              <a:t>, Soldier, </a:t>
            </a:r>
            <a:r>
              <a:rPr lang="en-GB" sz="525" dirty="0" err="1">
                <a:solidFill>
                  <a:srgbClr val="9BBB59">
                    <a:lumMod val="20000"/>
                    <a:lumOff val="80000"/>
                  </a:srgbClr>
                </a:solidFill>
              </a:rPr>
              <a:t>Mametz</a:t>
            </a:r>
            <a:endParaRPr lang="en-GB" sz="450" dirty="0">
              <a:solidFill>
                <a:srgbClr val="9BBB59">
                  <a:lumMod val="20000"/>
                  <a:lumOff val="80000"/>
                </a:srgbClr>
              </a:solidFill>
            </a:endParaRPr>
          </a:p>
        </p:txBody>
      </p:sp>
      <p:sp>
        <p:nvSpPr>
          <p:cNvPr id="159" name="Rectangle 158"/>
          <p:cNvSpPr/>
          <p:nvPr/>
        </p:nvSpPr>
        <p:spPr>
          <a:xfrm>
            <a:off x="1736051" y="2584936"/>
            <a:ext cx="1066391" cy="666898"/>
          </a:xfrm>
          <a:prstGeom prst="rect">
            <a:avLst/>
          </a:prstGeom>
          <a:solidFill>
            <a:schemeClr val="tx2">
              <a:lumMod val="5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525" b="1" dirty="0">
                <a:solidFill>
                  <a:srgbClr val="9BBB59">
                    <a:lumMod val="20000"/>
                    <a:lumOff val="80000"/>
                  </a:srgbClr>
                </a:solidFill>
              </a:rPr>
              <a:t>Main Themes:</a:t>
            </a:r>
          </a:p>
          <a:p>
            <a:pPr algn="ctr" defTabSz="411480"/>
            <a:r>
              <a:rPr lang="en-GB" sz="525" dirty="0">
                <a:solidFill>
                  <a:srgbClr val="9BBB59">
                    <a:lumMod val="20000"/>
                    <a:lumOff val="80000"/>
                  </a:srgbClr>
                </a:solidFill>
              </a:rPr>
              <a:t>Nature, Change, Death, Fragility, Freedom, Time, Loss,</a:t>
            </a:r>
          </a:p>
          <a:p>
            <a:pPr algn="ctr" defTabSz="411480"/>
            <a:r>
              <a:rPr lang="en-GB" sz="525" b="1" dirty="0">
                <a:solidFill>
                  <a:srgbClr val="9BBB59">
                    <a:lumMod val="20000"/>
                    <a:lumOff val="80000"/>
                  </a:srgbClr>
                </a:solidFill>
              </a:rPr>
              <a:t>Comparisons:</a:t>
            </a:r>
          </a:p>
          <a:p>
            <a:pPr algn="ctr" defTabSz="411480"/>
            <a:r>
              <a:rPr lang="en-GB" sz="525" dirty="0">
                <a:solidFill>
                  <a:srgbClr val="9BBB59">
                    <a:lumMod val="20000"/>
                    <a:lumOff val="80000"/>
                  </a:srgbClr>
                </a:solidFill>
              </a:rPr>
              <a:t>Time passing – To Autumn, Afternoons,</a:t>
            </a:r>
          </a:p>
          <a:p>
            <a:pPr algn="ctr" defTabSz="411480"/>
            <a:r>
              <a:rPr lang="en-GB" sz="525" dirty="0">
                <a:solidFill>
                  <a:srgbClr val="9BBB59">
                    <a:lumMod val="20000"/>
                    <a:lumOff val="80000"/>
                  </a:srgbClr>
                </a:solidFill>
              </a:rPr>
              <a:t>The natural world – To Autumn, Prelude, </a:t>
            </a:r>
            <a:r>
              <a:rPr lang="en-GB" sz="525" dirty="0" err="1">
                <a:solidFill>
                  <a:srgbClr val="9BBB59">
                    <a:lumMod val="20000"/>
                    <a:lumOff val="80000"/>
                  </a:srgbClr>
                </a:solidFill>
              </a:rPr>
              <a:t>DoaN</a:t>
            </a:r>
            <a:endParaRPr lang="en-GB" sz="525" dirty="0">
              <a:solidFill>
                <a:srgbClr val="9BBB59">
                  <a:lumMod val="20000"/>
                  <a:lumOff val="80000"/>
                </a:srgbClr>
              </a:solidFill>
            </a:endParaRPr>
          </a:p>
        </p:txBody>
      </p:sp>
      <p:sp>
        <p:nvSpPr>
          <p:cNvPr id="160" name="Rectangle 159"/>
          <p:cNvSpPr/>
          <p:nvPr/>
        </p:nvSpPr>
        <p:spPr>
          <a:xfrm>
            <a:off x="1740533" y="5029534"/>
            <a:ext cx="1066391" cy="666898"/>
          </a:xfrm>
          <a:prstGeom prst="rect">
            <a:avLst/>
          </a:prstGeom>
          <a:solidFill>
            <a:schemeClr val="accent4">
              <a:lumMod val="5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lIns="82292" tIns="41147" rIns="82292" bIns="41147" rtlCol="0" anchor="ctr"/>
          <a:lstStyle/>
          <a:p>
            <a:pPr algn="ctr" defTabSz="411480"/>
            <a:r>
              <a:rPr lang="en-GB" sz="525" b="1" dirty="0">
                <a:solidFill>
                  <a:srgbClr val="9BBB59">
                    <a:lumMod val="20000"/>
                    <a:lumOff val="80000"/>
                  </a:srgbClr>
                </a:solidFill>
              </a:rPr>
              <a:t>Main Themes:</a:t>
            </a:r>
          </a:p>
          <a:p>
            <a:pPr algn="ctr" defTabSz="411480"/>
            <a:r>
              <a:rPr lang="en-GB" sz="525" dirty="0">
                <a:solidFill>
                  <a:srgbClr val="9BBB59">
                    <a:lumMod val="20000"/>
                    <a:lumOff val="80000"/>
                  </a:srgbClr>
                </a:solidFill>
              </a:rPr>
              <a:t>Nature, Change, Death, Power, Identity, Faith,</a:t>
            </a:r>
          </a:p>
          <a:p>
            <a:pPr algn="ctr" defTabSz="411480"/>
            <a:r>
              <a:rPr lang="en-GB" sz="525" b="1" dirty="0">
                <a:solidFill>
                  <a:srgbClr val="9BBB59">
                    <a:lumMod val="20000"/>
                    <a:lumOff val="80000"/>
                  </a:srgbClr>
                </a:solidFill>
              </a:rPr>
              <a:t>Comparisons:</a:t>
            </a:r>
          </a:p>
          <a:p>
            <a:pPr algn="ctr" defTabSz="411480"/>
            <a:r>
              <a:rPr lang="en-GB" sz="525" dirty="0">
                <a:solidFill>
                  <a:srgbClr val="9BBB59">
                    <a:lumMod val="20000"/>
                    <a:lumOff val="80000"/>
                  </a:srgbClr>
                </a:solidFill>
              </a:rPr>
              <a:t>Power and control – </a:t>
            </a:r>
            <a:r>
              <a:rPr lang="en-GB" sz="525" dirty="0" err="1">
                <a:solidFill>
                  <a:srgbClr val="9BBB59">
                    <a:lumMod val="20000"/>
                    <a:lumOff val="80000"/>
                  </a:srgbClr>
                </a:solidFill>
              </a:rPr>
              <a:t>Ozy</a:t>
            </a:r>
            <a:endParaRPr lang="en-GB" sz="525" dirty="0">
              <a:solidFill>
                <a:srgbClr val="9BBB59">
                  <a:lumMod val="20000"/>
                  <a:lumOff val="80000"/>
                </a:srgbClr>
              </a:solidFill>
            </a:endParaRPr>
          </a:p>
          <a:p>
            <a:pPr algn="ctr" defTabSz="411480"/>
            <a:r>
              <a:rPr lang="en-GB" sz="525" dirty="0">
                <a:solidFill>
                  <a:srgbClr val="9BBB59">
                    <a:lumMod val="20000"/>
                    <a:lumOff val="80000"/>
                  </a:srgbClr>
                </a:solidFill>
              </a:rPr>
              <a:t>The natural world – To Autumn, Afternoons, </a:t>
            </a:r>
            <a:r>
              <a:rPr lang="en-GB" sz="525" dirty="0" err="1">
                <a:solidFill>
                  <a:srgbClr val="9BBB59">
                    <a:lumMod val="20000"/>
                    <a:lumOff val="80000"/>
                  </a:srgbClr>
                </a:solidFill>
              </a:rPr>
              <a:t>DoaN</a:t>
            </a:r>
            <a:endParaRPr lang="en-GB" sz="450" dirty="0">
              <a:solidFill>
                <a:srgbClr val="9BBB59">
                  <a:lumMod val="20000"/>
                  <a:lumOff val="80000"/>
                </a:srgbClr>
              </a:solidFill>
            </a:endParaRPr>
          </a:p>
        </p:txBody>
      </p:sp>
      <p:sp>
        <p:nvSpPr>
          <p:cNvPr id="5" name="AutoShape 4" descr="Image result for phillip larkin"/>
          <p:cNvSpPr>
            <a:spLocks noChangeAspect="1" noChangeArrowheads="1"/>
          </p:cNvSpPr>
          <p:nvPr/>
        </p:nvSpPr>
        <p:spPr bwMode="auto">
          <a:xfrm>
            <a:off x="47625" y="-359569"/>
            <a:ext cx="4429125" cy="2543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61" name="TextBox 60">
            <a:extLst>
              <a:ext uri="{FF2B5EF4-FFF2-40B4-BE49-F238E27FC236}">
                <a16:creationId xmlns:a16="http://schemas.microsoft.com/office/drawing/2014/main" xmlns="" id="{4285E976-466F-F942-B082-F0453A16D751}"/>
              </a:ext>
            </a:extLst>
          </p:cNvPr>
          <p:cNvSpPr txBox="1"/>
          <p:nvPr/>
        </p:nvSpPr>
        <p:spPr>
          <a:xfrm>
            <a:off x="1707560" y="5779246"/>
            <a:ext cx="7468547" cy="427040"/>
          </a:xfrm>
          <a:prstGeom prst="rect">
            <a:avLst/>
          </a:prstGeom>
          <a:noFill/>
        </p:spPr>
        <p:txBody>
          <a:bodyPr wrap="square" rtlCol="0">
            <a:spAutoFit/>
          </a:bodyPr>
          <a:lstStyle/>
          <a:p>
            <a:r>
              <a:rPr lang="en-GB" sz="900" b="1" dirty="0"/>
              <a:t>Colour key: </a:t>
            </a:r>
            <a:r>
              <a:rPr lang="en-GB" sz="900" b="1" dirty="0">
                <a:solidFill>
                  <a:schemeClr val="accent2">
                    <a:lumMod val="75000"/>
                  </a:schemeClr>
                </a:solidFill>
              </a:rPr>
              <a:t>Love and relationships /  </a:t>
            </a:r>
            <a:r>
              <a:rPr lang="en-GB" sz="900" b="1" dirty="0">
                <a:solidFill>
                  <a:schemeClr val="accent6">
                    <a:lumMod val="75000"/>
                  </a:schemeClr>
                </a:solidFill>
              </a:rPr>
              <a:t>Welfare and conditions /  </a:t>
            </a:r>
            <a:r>
              <a:rPr lang="en-GB" sz="900" b="1" dirty="0">
                <a:solidFill>
                  <a:schemeClr val="accent3">
                    <a:lumMod val="75000"/>
                  </a:schemeClr>
                </a:solidFill>
              </a:rPr>
              <a:t>Attitude to nature / </a:t>
            </a:r>
            <a:r>
              <a:rPr lang="en-GB" sz="900" b="1" dirty="0">
                <a:solidFill>
                  <a:schemeClr val="accent1">
                    <a:lumMod val="75000"/>
                  </a:schemeClr>
                </a:solidFill>
              </a:rPr>
              <a:t>Natural change /  </a:t>
            </a:r>
            <a:r>
              <a:rPr lang="en-GB" sz="900" b="1" dirty="0">
                <a:solidFill>
                  <a:schemeClr val="accent4">
                    <a:lumMod val="75000"/>
                  </a:schemeClr>
                </a:solidFill>
              </a:rPr>
              <a:t>Powerful figures / </a:t>
            </a:r>
            <a:r>
              <a:rPr lang="en-GB" sz="900" b="1" dirty="0">
                <a:solidFill>
                  <a:schemeClr val="bg1">
                    <a:lumMod val="50000"/>
                  </a:schemeClr>
                </a:solidFill>
              </a:rPr>
              <a:t>The effect of war / </a:t>
            </a:r>
            <a:r>
              <a:rPr lang="en-GB" sz="900" b="1" dirty="0">
                <a:solidFill>
                  <a:schemeClr val="bg2">
                    <a:lumMod val="50000"/>
                  </a:schemeClr>
                </a:solidFill>
              </a:rPr>
              <a:t>Attitude to war</a:t>
            </a:r>
          </a:p>
          <a:p>
            <a:endParaRPr lang="en-GB" sz="375" dirty="0"/>
          </a:p>
        </p:txBody>
      </p:sp>
      <p:pic>
        <p:nvPicPr>
          <p:cNvPr id="6" name="Picture 5">
            <a:extLst>
              <a:ext uri="{FF2B5EF4-FFF2-40B4-BE49-F238E27FC236}">
                <a16:creationId xmlns:a16="http://schemas.microsoft.com/office/drawing/2014/main" xmlns="" id="{D64DCB56-3945-B544-8516-EF70757F212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913995" y="2032709"/>
            <a:ext cx="544986" cy="648914"/>
          </a:xfrm>
          <a:prstGeom prst="rect">
            <a:avLst/>
          </a:prstGeom>
          <a:ln w="38100">
            <a:solidFill>
              <a:schemeClr val="tx2"/>
            </a:solidFill>
          </a:ln>
        </p:spPr>
      </p:pic>
      <p:sp>
        <p:nvSpPr>
          <p:cNvPr id="7" name="Rectangle 6">
            <a:extLst>
              <a:ext uri="{FF2B5EF4-FFF2-40B4-BE49-F238E27FC236}">
                <a16:creationId xmlns:a16="http://schemas.microsoft.com/office/drawing/2014/main" xmlns="" id="{6C362988-D58C-F245-93EB-228DFC5B0A20}"/>
              </a:ext>
            </a:extLst>
          </p:cNvPr>
          <p:cNvSpPr/>
          <p:nvPr/>
        </p:nvSpPr>
        <p:spPr>
          <a:xfrm>
            <a:off x="-12100" y="1599443"/>
            <a:ext cx="633845" cy="1685077"/>
          </a:xfrm>
          <a:prstGeom prst="rect">
            <a:avLst/>
          </a:prstGeom>
        </p:spPr>
        <p:txBody>
          <a:bodyPr wrap="square">
            <a:spAutoFit/>
          </a:bodyPr>
          <a:lstStyle/>
          <a:p>
            <a:pPr algn="ctr"/>
            <a:r>
              <a:rPr lang="en-GB" sz="450" dirty="0">
                <a:solidFill>
                  <a:srgbClr val="333333"/>
                </a:solidFill>
                <a:latin typeface="Calibri" panose="020F0502020204030204" pitchFamily="34" charset="0"/>
                <a:cs typeface="Calibri" panose="020F0502020204030204" pitchFamily="34" charset="0"/>
              </a:rPr>
              <a:t>Emily Dickinson was a textbook recluse. She spoke to visitors through doors, gave treats to local children by lowering a basket from a second-story window and listened to her father's funeral from the privacy of her bedroom. She didn't leave the family property for the last </a:t>
            </a:r>
            <a:r>
              <a:rPr lang="en-GB" sz="450" i="1" dirty="0">
                <a:solidFill>
                  <a:srgbClr val="333333"/>
                </a:solidFill>
                <a:latin typeface="Calibri" panose="020F0502020204030204" pitchFamily="34" charset="0"/>
                <a:cs typeface="Calibri" panose="020F0502020204030204" pitchFamily="34" charset="0"/>
              </a:rPr>
              <a:t>two decades</a:t>
            </a:r>
            <a:r>
              <a:rPr lang="en-GB" sz="450" dirty="0">
                <a:solidFill>
                  <a:srgbClr val="333333"/>
                </a:solidFill>
                <a:latin typeface="Calibri" panose="020F0502020204030204" pitchFamily="34" charset="0"/>
                <a:cs typeface="Calibri" panose="020F0502020204030204" pitchFamily="34" charset="0"/>
              </a:rPr>
              <a:t> of her life. Of her nearly 1,800 poems, fewer than a dozen were published while Dickinson was alive.</a:t>
            </a:r>
            <a:endParaRPr lang="en-US" sz="450" dirty="0">
              <a:latin typeface="Calibri" panose="020F0502020204030204" pitchFamily="34" charset="0"/>
              <a:cs typeface="Calibri" panose="020F0502020204030204" pitchFamily="34" charset="0"/>
            </a:endParaRPr>
          </a:p>
        </p:txBody>
      </p:sp>
      <p:sp>
        <p:nvSpPr>
          <p:cNvPr id="62" name="Rectangle 61">
            <a:extLst>
              <a:ext uri="{FF2B5EF4-FFF2-40B4-BE49-F238E27FC236}">
                <a16:creationId xmlns:a16="http://schemas.microsoft.com/office/drawing/2014/main" xmlns="" id="{6CABBDB2-FF6C-7044-BE51-D387A8D41437}"/>
              </a:ext>
            </a:extLst>
          </p:cNvPr>
          <p:cNvSpPr/>
          <p:nvPr/>
        </p:nvSpPr>
        <p:spPr>
          <a:xfrm>
            <a:off x="756820" y="872371"/>
            <a:ext cx="1663430" cy="369332"/>
          </a:xfrm>
          <a:prstGeom prst="rect">
            <a:avLst/>
          </a:prstGeom>
        </p:spPr>
        <p:txBody>
          <a:bodyPr wrap="square">
            <a:spAutoFit/>
          </a:bodyPr>
          <a:lstStyle/>
          <a:p>
            <a:pPr algn="ctr"/>
            <a:r>
              <a:rPr lang="en-GB" sz="450" dirty="0">
                <a:solidFill>
                  <a:srgbClr val="333333"/>
                </a:solidFill>
                <a:latin typeface="Calibri" panose="020F0502020204030204" pitchFamily="34" charset="0"/>
                <a:cs typeface="Calibri" panose="020F0502020204030204" pitchFamily="34" charset="0"/>
              </a:rPr>
              <a:t>Emily Dickinson was strongly influenced by the Romantic poets that came before her. Although her poetry is written in an era of Realism, it has a lot of features that were typical of Romanticism.</a:t>
            </a:r>
            <a:endParaRPr lang="en-US" sz="45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xmlns="" id="{C91B5DEF-E4C0-574D-9E29-D07FC464FB53}"/>
              </a:ext>
            </a:extLst>
          </p:cNvPr>
          <p:cNvSpPr/>
          <p:nvPr/>
        </p:nvSpPr>
        <p:spPr>
          <a:xfrm>
            <a:off x="2878228" y="2738225"/>
            <a:ext cx="649488" cy="646331"/>
          </a:xfrm>
          <a:prstGeom prst="rect">
            <a:avLst/>
          </a:prstGeom>
        </p:spPr>
        <p:txBody>
          <a:bodyPr wrap="square">
            <a:spAutoFit/>
          </a:bodyPr>
          <a:lstStyle/>
          <a:p>
            <a:pPr algn="ctr"/>
            <a:r>
              <a:rPr lang="en-GB" sz="450" dirty="0">
                <a:solidFill>
                  <a:schemeClr val="tx2"/>
                </a:solidFill>
                <a:latin typeface="Calibri" panose="020F0502020204030204" pitchFamily="34" charset="0"/>
                <a:cs typeface="Calibri" panose="020F0502020204030204" pitchFamily="34" charset="0"/>
              </a:rPr>
              <a:t>Both Afternoons and AIAG are explore the theme of change being inescapable. Neither poet presents change positively.</a:t>
            </a:r>
            <a:endParaRPr lang="en-US" sz="450" dirty="0">
              <a:solidFill>
                <a:schemeClr val="tx2"/>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xmlns="" id="{E629B12B-CA79-894D-9CC9-FA8AECE645E5}"/>
              </a:ext>
            </a:extLst>
          </p:cNvPr>
          <p:cNvSpPr/>
          <p:nvPr/>
        </p:nvSpPr>
        <p:spPr>
          <a:xfrm>
            <a:off x="3719734" y="884287"/>
            <a:ext cx="2190750" cy="369332"/>
          </a:xfrm>
          <a:prstGeom prst="rect">
            <a:avLst/>
          </a:prstGeom>
        </p:spPr>
        <p:txBody>
          <a:bodyPr wrap="square">
            <a:spAutoFit/>
          </a:bodyPr>
          <a:lstStyle/>
          <a:p>
            <a:r>
              <a:rPr lang="en-GB" sz="450" dirty="0">
                <a:solidFill>
                  <a:srgbClr val="000000"/>
                </a:solidFill>
                <a:latin typeface="Arial" panose="020B0604020202020204" pitchFamily="34" charset="0"/>
              </a:rPr>
              <a:t>The Boer Wars were proclaimed a great victory for the British but, in the words of the imperial poet Rudyard Kipling, the British Empire was taught "no end of a lesson".55,000 British soldiers died in the Second Boer War (1899-1902) alone.</a:t>
            </a:r>
            <a:endParaRPr lang="en-US" sz="450" dirty="0"/>
          </a:p>
        </p:txBody>
      </p:sp>
      <p:sp>
        <p:nvSpPr>
          <p:cNvPr id="64" name="Rectangle 63">
            <a:extLst>
              <a:ext uri="{FF2B5EF4-FFF2-40B4-BE49-F238E27FC236}">
                <a16:creationId xmlns:a16="http://schemas.microsoft.com/office/drawing/2014/main" xmlns="" id="{79BC708E-8200-5947-AD30-AC1CB15DC179}"/>
              </a:ext>
            </a:extLst>
          </p:cNvPr>
          <p:cNvSpPr/>
          <p:nvPr/>
        </p:nvSpPr>
        <p:spPr>
          <a:xfrm>
            <a:off x="5749294" y="1726900"/>
            <a:ext cx="798831" cy="1823576"/>
          </a:xfrm>
          <a:prstGeom prst="rect">
            <a:avLst/>
          </a:prstGeom>
        </p:spPr>
        <p:txBody>
          <a:bodyPr wrap="square">
            <a:spAutoFit/>
          </a:bodyPr>
          <a:lstStyle/>
          <a:p>
            <a:r>
              <a:rPr lang="en-GB" sz="450" dirty="0">
                <a:solidFill>
                  <a:schemeClr val="bg2">
                    <a:lumMod val="25000"/>
                  </a:schemeClr>
                </a:solidFill>
                <a:latin typeface="+mj-lt"/>
              </a:rPr>
              <a:t>World War I began in 1914, after the assassination of Archduke Franz Ferdinand, and lasted until 1918. During the conflict, Germany, Austria-Hungary, Bulgaria and the Ottoman Empire (the Central Powers) fought against Great Britain, France, Russia, Italy, Romania, Japan and the United States (the Allied Powers). Thanks to new military technologies and the horrors of trench warfare, World War I saw unprecedented levels of carnage and destruction. By the time the war was over and the Allied Powers claimed victory, more than 16 million people—soldiers and civilians alike—were dead.</a:t>
            </a:r>
            <a:endParaRPr lang="en-US" sz="450" dirty="0">
              <a:solidFill>
                <a:schemeClr val="bg2">
                  <a:lumMod val="25000"/>
                </a:schemeClr>
              </a:solidFill>
              <a:latin typeface="+mj-lt"/>
            </a:endParaRPr>
          </a:p>
        </p:txBody>
      </p:sp>
      <p:pic>
        <p:nvPicPr>
          <p:cNvPr id="15" name="Picture 14">
            <a:extLst>
              <a:ext uri="{FF2B5EF4-FFF2-40B4-BE49-F238E27FC236}">
                <a16:creationId xmlns:a16="http://schemas.microsoft.com/office/drawing/2014/main" xmlns="" id="{40921D69-1EE3-B640-BE57-0904C281DA9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589117" y="3202038"/>
            <a:ext cx="520747" cy="520747"/>
          </a:xfrm>
          <a:prstGeom prst="rect">
            <a:avLst/>
          </a:prstGeom>
        </p:spPr>
      </p:pic>
      <p:sp>
        <p:nvSpPr>
          <p:cNvPr id="84" name="Rectangle 83">
            <a:extLst>
              <a:ext uri="{FF2B5EF4-FFF2-40B4-BE49-F238E27FC236}">
                <a16:creationId xmlns:a16="http://schemas.microsoft.com/office/drawing/2014/main" xmlns="" id="{1934F6A3-A1F0-C343-98FC-B974725273E3}"/>
              </a:ext>
            </a:extLst>
          </p:cNvPr>
          <p:cNvSpPr/>
          <p:nvPr/>
        </p:nvSpPr>
        <p:spPr>
          <a:xfrm>
            <a:off x="6670780" y="849426"/>
            <a:ext cx="2473220" cy="300082"/>
          </a:xfrm>
          <a:prstGeom prst="rect">
            <a:avLst/>
          </a:prstGeom>
        </p:spPr>
        <p:txBody>
          <a:bodyPr wrap="square">
            <a:spAutoFit/>
          </a:bodyPr>
          <a:lstStyle/>
          <a:p>
            <a:r>
              <a:rPr lang="en-US" sz="450" dirty="0">
                <a:solidFill>
                  <a:schemeClr val="bg2">
                    <a:lumMod val="25000"/>
                  </a:schemeClr>
                </a:solidFill>
              </a:rPr>
              <a:t>Rupert Brooke caught the optimism of the opening months of the war with his wartime poems, published after his death, which expressed an idealism about war that contrasts strongly with poetry published later in the conflict. His poetry was used as propaganda by the British.</a:t>
            </a:r>
          </a:p>
        </p:txBody>
      </p:sp>
      <p:pic>
        <p:nvPicPr>
          <p:cNvPr id="16" name="Picture 15">
            <a:extLst>
              <a:ext uri="{FF2B5EF4-FFF2-40B4-BE49-F238E27FC236}">
                <a16:creationId xmlns:a16="http://schemas.microsoft.com/office/drawing/2014/main" xmlns="" id="{5E1459E7-B4C7-DB44-B272-1D5A9419A69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816831" y="1106968"/>
            <a:ext cx="284730" cy="515530"/>
          </a:xfrm>
          <a:prstGeom prst="rect">
            <a:avLst/>
          </a:prstGeom>
          <a:ln w="38100">
            <a:solidFill>
              <a:schemeClr val="bg2">
                <a:lumMod val="25000"/>
              </a:schemeClr>
            </a:solidFill>
          </a:ln>
        </p:spPr>
      </p:pic>
      <p:pic>
        <p:nvPicPr>
          <p:cNvPr id="17" name="Picture 16">
            <a:extLst>
              <a:ext uri="{FF2B5EF4-FFF2-40B4-BE49-F238E27FC236}">
                <a16:creationId xmlns:a16="http://schemas.microsoft.com/office/drawing/2014/main" xmlns="" id="{9BE40107-FD6F-9E4D-8F24-8FDE71C6996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823950" y="1708415"/>
            <a:ext cx="265796" cy="475191"/>
          </a:xfrm>
          <a:prstGeom prst="rect">
            <a:avLst/>
          </a:prstGeom>
          <a:ln w="38100">
            <a:solidFill>
              <a:schemeClr val="bg2">
                <a:lumMod val="25000"/>
              </a:schemeClr>
            </a:solidFill>
          </a:ln>
        </p:spPr>
      </p:pic>
      <p:pic>
        <p:nvPicPr>
          <p:cNvPr id="18" name="Picture 17">
            <a:extLst>
              <a:ext uri="{FF2B5EF4-FFF2-40B4-BE49-F238E27FC236}">
                <a16:creationId xmlns:a16="http://schemas.microsoft.com/office/drawing/2014/main" xmlns="" id="{35A3B0E2-45E5-CD4F-8150-BA5E0292709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814424" y="2279761"/>
            <a:ext cx="281555" cy="458465"/>
          </a:xfrm>
          <a:prstGeom prst="rect">
            <a:avLst/>
          </a:prstGeom>
          <a:ln w="38100">
            <a:solidFill>
              <a:schemeClr val="bg2">
                <a:lumMod val="25000"/>
              </a:schemeClr>
            </a:solidFill>
          </a:ln>
        </p:spPr>
      </p:pic>
      <p:pic>
        <p:nvPicPr>
          <p:cNvPr id="19" name="Picture 18">
            <a:extLst>
              <a:ext uri="{FF2B5EF4-FFF2-40B4-BE49-F238E27FC236}">
                <a16:creationId xmlns:a16="http://schemas.microsoft.com/office/drawing/2014/main" xmlns="" id="{A71B2542-6025-0543-9120-438B0940C494}"/>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815775" y="2834379"/>
            <a:ext cx="273971" cy="416726"/>
          </a:xfrm>
          <a:prstGeom prst="rect">
            <a:avLst/>
          </a:prstGeom>
          <a:ln w="38100">
            <a:solidFill>
              <a:schemeClr val="bg2">
                <a:lumMod val="25000"/>
              </a:schemeClr>
            </a:solidFill>
          </a:ln>
        </p:spPr>
      </p:pic>
      <p:pic>
        <p:nvPicPr>
          <p:cNvPr id="21" name="Picture 20">
            <a:extLst>
              <a:ext uri="{FF2B5EF4-FFF2-40B4-BE49-F238E27FC236}">
                <a16:creationId xmlns:a16="http://schemas.microsoft.com/office/drawing/2014/main" xmlns="" id="{47320038-0147-AD4F-823B-A2023EE9D9FF}"/>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8808543" y="5321215"/>
            <a:ext cx="281203" cy="445120"/>
          </a:xfrm>
          <a:prstGeom prst="rect">
            <a:avLst/>
          </a:prstGeom>
          <a:ln w="38100">
            <a:solidFill>
              <a:schemeClr val="bg2">
                <a:lumMod val="25000"/>
              </a:schemeClr>
            </a:solidFill>
          </a:ln>
        </p:spPr>
      </p:pic>
      <p:sp>
        <p:nvSpPr>
          <p:cNvPr id="22" name="Rectangle 21">
            <a:extLst>
              <a:ext uri="{FF2B5EF4-FFF2-40B4-BE49-F238E27FC236}">
                <a16:creationId xmlns:a16="http://schemas.microsoft.com/office/drawing/2014/main" xmlns="" id="{782A0C3F-C069-D740-94DC-4D56119EC371}"/>
              </a:ext>
            </a:extLst>
          </p:cNvPr>
          <p:cNvSpPr/>
          <p:nvPr/>
        </p:nvSpPr>
        <p:spPr>
          <a:xfrm>
            <a:off x="8722390" y="3595474"/>
            <a:ext cx="490502" cy="1962076"/>
          </a:xfrm>
          <a:prstGeom prst="rect">
            <a:avLst/>
          </a:prstGeom>
        </p:spPr>
        <p:txBody>
          <a:bodyPr wrap="square">
            <a:spAutoFit/>
          </a:bodyPr>
          <a:lstStyle/>
          <a:p>
            <a:r>
              <a:rPr lang="en-GB" sz="450" dirty="0">
                <a:solidFill>
                  <a:schemeClr val="bg2">
                    <a:lumMod val="25000"/>
                  </a:schemeClr>
                </a:solidFill>
                <a:latin typeface="Calibri" panose="020F0502020204030204" pitchFamily="34" charset="0"/>
                <a:cs typeface="Calibri" panose="020F0502020204030204" pitchFamily="34" charset="0"/>
              </a:rPr>
              <a:t>After a mustard gas attack, you would see red spots forming on your skin that quickly turned into painful blisters. If you underwent a direct attack and inhaled mustard gas, it wouldn't take long to feel pain and swelling in your nose and throat as the blisters developed, sealing your airway.</a:t>
            </a:r>
            <a:endParaRPr lang="en-US" sz="450" dirty="0">
              <a:solidFill>
                <a:schemeClr val="bg2">
                  <a:lumMod val="25000"/>
                </a:schemeClr>
              </a:solidFill>
              <a:latin typeface="Calibri" panose="020F0502020204030204" pitchFamily="34" charset="0"/>
              <a:cs typeface="Calibri" panose="020F0502020204030204" pitchFamily="34" charset="0"/>
            </a:endParaRPr>
          </a:p>
        </p:txBody>
      </p:sp>
      <p:sp>
        <p:nvSpPr>
          <p:cNvPr id="92" name="Rectangle 91">
            <a:extLst>
              <a:ext uri="{FF2B5EF4-FFF2-40B4-BE49-F238E27FC236}">
                <a16:creationId xmlns:a16="http://schemas.microsoft.com/office/drawing/2014/main" xmlns="" id="{C7C688AD-9A87-AB4F-929F-2AC04F6BA9B0}"/>
              </a:ext>
            </a:extLst>
          </p:cNvPr>
          <p:cNvSpPr/>
          <p:nvPr/>
        </p:nvSpPr>
        <p:spPr>
          <a:xfrm>
            <a:off x="5735215" y="4011321"/>
            <a:ext cx="818113" cy="992579"/>
          </a:xfrm>
          <a:prstGeom prst="rect">
            <a:avLst/>
          </a:prstGeom>
        </p:spPr>
        <p:txBody>
          <a:bodyPr wrap="square">
            <a:spAutoFit/>
          </a:bodyPr>
          <a:lstStyle/>
          <a:p>
            <a:pPr algn="ctr"/>
            <a:r>
              <a:rPr lang="en-US" sz="450" b="1" dirty="0">
                <a:solidFill>
                  <a:schemeClr val="bg2">
                    <a:lumMod val="25000"/>
                  </a:schemeClr>
                </a:solidFill>
              </a:rPr>
              <a:t>Owen</a:t>
            </a:r>
            <a:r>
              <a:rPr lang="en-US" sz="450" dirty="0">
                <a:solidFill>
                  <a:schemeClr val="bg2">
                    <a:lumMod val="25000"/>
                  </a:schemeClr>
                </a:solidFill>
              </a:rPr>
              <a:t> was initially enthusiastic about the war but soon changed his mind when he went to the frontline. His optimism turned to horror during his time in the trenches. He was sent home with shellshock but went back to the frontline when he recovered. He died in conflict a week before the end of the war.</a:t>
            </a:r>
          </a:p>
        </p:txBody>
      </p:sp>
      <p:sp>
        <p:nvSpPr>
          <p:cNvPr id="23" name="Rectangle 22">
            <a:extLst>
              <a:ext uri="{FF2B5EF4-FFF2-40B4-BE49-F238E27FC236}">
                <a16:creationId xmlns:a16="http://schemas.microsoft.com/office/drawing/2014/main" xmlns="" id="{05363808-1B2C-ED4E-99A4-66A5B09DBA67}"/>
              </a:ext>
            </a:extLst>
          </p:cNvPr>
          <p:cNvSpPr/>
          <p:nvPr/>
        </p:nvSpPr>
        <p:spPr>
          <a:xfrm>
            <a:off x="5762237" y="5155999"/>
            <a:ext cx="772825" cy="784830"/>
          </a:xfrm>
          <a:prstGeom prst="rect">
            <a:avLst/>
          </a:prstGeom>
        </p:spPr>
        <p:txBody>
          <a:bodyPr wrap="square">
            <a:spAutoFit/>
          </a:bodyPr>
          <a:lstStyle/>
          <a:p>
            <a:r>
              <a:rPr lang="en-US" sz="450" b="1" dirty="0">
                <a:solidFill>
                  <a:schemeClr val="bg2">
                    <a:lumMod val="25000"/>
                  </a:schemeClr>
                </a:solidFill>
              </a:rPr>
              <a:t>Jessie Pope</a:t>
            </a:r>
            <a:r>
              <a:rPr lang="en-US" sz="450" dirty="0">
                <a:solidFill>
                  <a:schemeClr val="bg2">
                    <a:lumMod val="25000"/>
                  </a:schemeClr>
                </a:solidFill>
              </a:rPr>
              <a:t> was an English pro-war poet. Wilfred Owen dedicated his 1917 poem Dulce et Decorum Est to Pope, whose literary reputation has faded into relative obscurity as the horror of war was </a:t>
            </a:r>
            <a:r>
              <a:rPr lang="en-US" sz="450" dirty="0" err="1">
                <a:solidFill>
                  <a:schemeClr val="bg2">
                    <a:lumMod val="25000"/>
                  </a:schemeClr>
                </a:solidFill>
              </a:rPr>
              <a:t>realised</a:t>
            </a:r>
            <a:r>
              <a:rPr lang="en-US" sz="450" dirty="0">
                <a:solidFill>
                  <a:schemeClr val="bg2">
                    <a:lumMod val="25000"/>
                  </a:schemeClr>
                </a:solidFill>
              </a:rPr>
              <a:t>.</a:t>
            </a:r>
          </a:p>
        </p:txBody>
      </p:sp>
      <p:sp>
        <p:nvSpPr>
          <p:cNvPr id="24" name="Rectangle 23">
            <a:extLst>
              <a:ext uri="{FF2B5EF4-FFF2-40B4-BE49-F238E27FC236}">
                <a16:creationId xmlns:a16="http://schemas.microsoft.com/office/drawing/2014/main" xmlns="" id="{CA1D302B-3D44-0247-A3EB-8AA8077BDB5D}"/>
              </a:ext>
            </a:extLst>
          </p:cNvPr>
          <p:cNvSpPr/>
          <p:nvPr/>
        </p:nvSpPr>
        <p:spPr>
          <a:xfrm>
            <a:off x="3701974" y="3300352"/>
            <a:ext cx="1747594" cy="161583"/>
          </a:xfrm>
          <a:prstGeom prst="rect">
            <a:avLst/>
          </a:prstGeom>
        </p:spPr>
        <p:txBody>
          <a:bodyPr wrap="none">
            <a:spAutoFit/>
          </a:bodyPr>
          <a:lstStyle/>
          <a:p>
            <a:r>
              <a:rPr lang="en-GB" sz="450" i="1" dirty="0">
                <a:solidFill>
                  <a:schemeClr val="tx2"/>
                </a:solidFill>
                <a:latin typeface="Calibri" panose="020F0502020204030204" pitchFamily="34" charset="0"/>
                <a:cs typeface="Calibri" panose="020F0502020204030204" pitchFamily="34" charset="0"/>
              </a:rPr>
              <a:t>‘Deprivation is for me what daffodils were for Wordsworth.’- Larkin</a:t>
            </a:r>
            <a:endParaRPr lang="en-US" sz="450" dirty="0">
              <a:solidFill>
                <a:schemeClr val="tx2"/>
              </a:solidFill>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xmlns="" id="{58C49EEA-59D0-CB49-A50B-D02B7E082CFB}"/>
              </a:ext>
            </a:extLst>
          </p:cNvPr>
          <p:cNvSpPr/>
          <p:nvPr/>
        </p:nvSpPr>
        <p:spPr>
          <a:xfrm>
            <a:off x="3713611" y="3414485"/>
            <a:ext cx="1745219" cy="230832"/>
          </a:xfrm>
          <a:prstGeom prst="rect">
            <a:avLst/>
          </a:prstGeom>
        </p:spPr>
        <p:txBody>
          <a:bodyPr wrap="square">
            <a:spAutoFit/>
          </a:bodyPr>
          <a:lstStyle/>
          <a:p>
            <a:r>
              <a:rPr lang="en-GB" sz="450" i="1" dirty="0">
                <a:solidFill>
                  <a:schemeClr val="tx2"/>
                </a:solidFill>
                <a:latin typeface="Calibri" panose="020F0502020204030204" pitchFamily="34" charset="0"/>
                <a:cs typeface="Calibri" panose="020F0502020204030204" pitchFamily="34" charset="0"/>
              </a:rPr>
              <a:t>‘Man hands on misery to man. It deepens like a coastal shelf. Get out as early as you can, and don't have any kids yourself.’ - Larkin</a:t>
            </a:r>
            <a:endParaRPr lang="en-US" sz="450" dirty="0">
              <a:solidFill>
                <a:schemeClr val="tx2"/>
              </a:solidFill>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xmlns="" id="{F2AC4E95-B46E-EA49-9589-DFF7410F39F7}"/>
              </a:ext>
            </a:extLst>
          </p:cNvPr>
          <p:cNvSpPr/>
          <p:nvPr/>
        </p:nvSpPr>
        <p:spPr>
          <a:xfrm>
            <a:off x="2782597" y="4293526"/>
            <a:ext cx="755879" cy="715581"/>
          </a:xfrm>
          <a:prstGeom prst="rect">
            <a:avLst/>
          </a:prstGeom>
        </p:spPr>
        <p:txBody>
          <a:bodyPr wrap="square">
            <a:spAutoFit/>
          </a:bodyPr>
          <a:lstStyle/>
          <a:p>
            <a:pPr algn="ctr"/>
            <a:r>
              <a:rPr lang="en-GB" sz="450" dirty="0">
                <a:solidFill>
                  <a:schemeClr val="tx2"/>
                </a:solidFill>
                <a:latin typeface="Calibri" panose="020F0502020204030204" pitchFamily="34" charset="0"/>
                <a:cs typeface="Calibri" panose="020F0502020204030204" pitchFamily="34" charset="0"/>
              </a:rPr>
              <a:t>Harold Macmillan’s famous declaration that “most of our people have never had it so good” came in July 1957 at a time when the country was riding high on the post-war economic boom.</a:t>
            </a:r>
          </a:p>
        </p:txBody>
      </p:sp>
      <p:pic>
        <p:nvPicPr>
          <p:cNvPr id="27" name="Picture 26">
            <a:extLst>
              <a:ext uri="{FF2B5EF4-FFF2-40B4-BE49-F238E27FC236}">
                <a16:creationId xmlns:a16="http://schemas.microsoft.com/office/drawing/2014/main" xmlns="" id="{8F191EFB-EFF4-C54F-9D9A-D9B1BB6AC20C}"/>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964339" y="4956226"/>
            <a:ext cx="457994" cy="583795"/>
          </a:xfrm>
          <a:prstGeom prst="rect">
            <a:avLst/>
          </a:prstGeom>
          <a:ln w="38100">
            <a:solidFill>
              <a:schemeClr val="tx2"/>
            </a:solidFill>
          </a:ln>
        </p:spPr>
      </p:pic>
      <p:sp>
        <p:nvSpPr>
          <p:cNvPr id="28" name="Rectangle 27">
            <a:extLst>
              <a:ext uri="{FF2B5EF4-FFF2-40B4-BE49-F238E27FC236}">
                <a16:creationId xmlns:a16="http://schemas.microsoft.com/office/drawing/2014/main" xmlns="" id="{A0F9FE5D-752A-7248-BA4D-8AA22D4DA8BF}"/>
              </a:ext>
            </a:extLst>
          </p:cNvPr>
          <p:cNvSpPr/>
          <p:nvPr/>
        </p:nvSpPr>
        <p:spPr>
          <a:xfrm>
            <a:off x="2821586" y="5542922"/>
            <a:ext cx="733210" cy="300082"/>
          </a:xfrm>
          <a:prstGeom prst="rect">
            <a:avLst/>
          </a:prstGeom>
        </p:spPr>
        <p:txBody>
          <a:bodyPr wrap="square">
            <a:spAutoFit/>
          </a:bodyPr>
          <a:lstStyle/>
          <a:p>
            <a:pPr algn="ctr"/>
            <a:r>
              <a:rPr lang="en-GB" sz="450" dirty="0">
                <a:solidFill>
                  <a:schemeClr val="tx2"/>
                </a:solidFill>
                <a:latin typeface="Calibri" panose="020F0502020204030204" pitchFamily="34" charset="0"/>
                <a:cs typeface="Calibri" panose="020F0502020204030204" pitchFamily="34" charset="0"/>
              </a:rPr>
              <a:t>Harold Macmillan, British PM from 1957-1963</a:t>
            </a:r>
            <a:endParaRPr lang="en-US" sz="450" dirty="0"/>
          </a:p>
        </p:txBody>
      </p:sp>
      <p:pic>
        <p:nvPicPr>
          <p:cNvPr id="30" name="Picture 29">
            <a:extLst>
              <a:ext uri="{FF2B5EF4-FFF2-40B4-BE49-F238E27FC236}">
                <a16:creationId xmlns:a16="http://schemas.microsoft.com/office/drawing/2014/main" xmlns="" id="{91C19580-6A44-3741-A58F-733676B753C8}"/>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2935" y="5467350"/>
            <a:ext cx="533400" cy="533400"/>
          </a:xfrm>
          <a:prstGeom prst="rect">
            <a:avLst/>
          </a:prstGeom>
        </p:spPr>
      </p:pic>
      <p:sp>
        <p:nvSpPr>
          <p:cNvPr id="101" name="Rectangle 100">
            <a:extLst>
              <a:ext uri="{FF2B5EF4-FFF2-40B4-BE49-F238E27FC236}">
                <a16:creationId xmlns:a16="http://schemas.microsoft.com/office/drawing/2014/main" xmlns="" id="{201BF2D7-9846-8A43-BF38-C944F4A19627}"/>
              </a:ext>
            </a:extLst>
          </p:cNvPr>
          <p:cNvSpPr/>
          <p:nvPr/>
        </p:nvSpPr>
        <p:spPr>
          <a:xfrm>
            <a:off x="756786" y="5684526"/>
            <a:ext cx="752282" cy="369332"/>
          </a:xfrm>
          <a:prstGeom prst="rect">
            <a:avLst/>
          </a:prstGeom>
        </p:spPr>
        <p:txBody>
          <a:bodyPr wrap="square">
            <a:spAutoFit/>
          </a:bodyPr>
          <a:lstStyle/>
          <a:p>
            <a:pPr algn="ctr"/>
            <a:r>
              <a:rPr lang="en-GB" sz="450" dirty="0">
                <a:solidFill>
                  <a:schemeClr val="accent4"/>
                </a:solidFill>
                <a:latin typeface="Calibri" panose="020F0502020204030204" pitchFamily="34" charset="0"/>
                <a:cs typeface="Calibri" panose="020F0502020204030204" pitchFamily="34" charset="0"/>
              </a:rPr>
              <a:t>Hughes denies it but is the hawk a personified representation of a dictator like Hitler?</a:t>
            </a:r>
            <a:endParaRPr lang="en-US" sz="450" dirty="0">
              <a:solidFill>
                <a:schemeClr val="accent4"/>
              </a:solidFill>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xmlns="" id="{F9887792-9597-5D43-86C1-F0D78864DAEA}"/>
              </a:ext>
            </a:extLst>
          </p:cNvPr>
          <p:cNvSpPr/>
          <p:nvPr/>
        </p:nvSpPr>
        <p:spPr>
          <a:xfrm>
            <a:off x="667177" y="3305227"/>
            <a:ext cx="1954925" cy="369332"/>
          </a:xfrm>
          <a:prstGeom prst="rect">
            <a:avLst/>
          </a:prstGeom>
        </p:spPr>
        <p:txBody>
          <a:bodyPr wrap="square">
            <a:spAutoFit/>
          </a:bodyPr>
          <a:lstStyle/>
          <a:p>
            <a:r>
              <a:rPr lang="en-GB" sz="450" dirty="0">
                <a:solidFill>
                  <a:schemeClr val="accent4"/>
                </a:solidFill>
              </a:rPr>
              <a:t>In February 2005, the Canadian ornithologist Louis Lefebvre announced a method of measuring avian "IQ" in terms of their innovation in feeding habits.</a:t>
            </a:r>
            <a:r>
              <a:rPr lang="en-GB" sz="450" baseline="30000" dirty="0">
                <a:solidFill>
                  <a:schemeClr val="accent4"/>
                </a:solidFill>
              </a:rPr>
              <a:t> </a:t>
            </a:r>
            <a:r>
              <a:rPr lang="en-GB" sz="450" dirty="0">
                <a:solidFill>
                  <a:schemeClr val="accent4"/>
                </a:solidFill>
              </a:rPr>
              <a:t>Hawks were named among the most intelligent birds based on his scale.</a:t>
            </a:r>
          </a:p>
        </p:txBody>
      </p:sp>
      <p:sp>
        <p:nvSpPr>
          <p:cNvPr id="32" name="Rectangle 31">
            <a:extLst>
              <a:ext uri="{FF2B5EF4-FFF2-40B4-BE49-F238E27FC236}">
                <a16:creationId xmlns:a16="http://schemas.microsoft.com/office/drawing/2014/main" xmlns="" id="{6ACDEF10-C23A-7F4A-A342-403C1CB6A070}"/>
              </a:ext>
            </a:extLst>
          </p:cNvPr>
          <p:cNvSpPr/>
          <p:nvPr/>
        </p:nvSpPr>
        <p:spPr>
          <a:xfrm>
            <a:off x="-19051" y="3991458"/>
            <a:ext cx="637816" cy="1754326"/>
          </a:xfrm>
          <a:prstGeom prst="rect">
            <a:avLst/>
          </a:prstGeom>
        </p:spPr>
        <p:txBody>
          <a:bodyPr wrap="square">
            <a:spAutoFit/>
          </a:bodyPr>
          <a:lstStyle/>
          <a:p>
            <a:r>
              <a:rPr lang="en-US" sz="450" i="1" dirty="0">
                <a:solidFill>
                  <a:schemeClr val="accent4"/>
                </a:solidFill>
              </a:rPr>
              <a:t>"The poem of mine usually cited for violence is the one about the Hawk Roosting, this drowsy hawk sitting in a wood and talking to itself. That bird is accused of being a fascist... the symbol of some horrible genocidal dictator. Actually what I had in mind was that in this hawk Nature was thinking. Simply Nature." </a:t>
            </a:r>
          </a:p>
          <a:p>
            <a:endParaRPr lang="en-US" sz="450" i="1" dirty="0">
              <a:solidFill>
                <a:schemeClr val="accent4"/>
              </a:solidFill>
            </a:endParaRPr>
          </a:p>
          <a:p>
            <a:r>
              <a:rPr lang="en-US" sz="450" dirty="0">
                <a:solidFill>
                  <a:schemeClr val="accent4"/>
                </a:solidFill>
              </a:rPr>
              <a:t>Ted Hughes, London Magazine, January 1971 </a:t>
            </a:r>
          </a:p>
          <a:p>
            <a:endParaRPr lang="en-US" sz="450" i="1" dirty="0">
              <a:solidFill>
                <a:schemeClr val="accent4"/>
              </a:solidFill>
            </a:endParaRPr>
          </a:p>
        </p:txBody>
      </p:sp>
      <p:sp>
        <p:nvSpPr>
          <p:cNvPr id="11" name="TextBox 10"/>
          <p:cNvSpPr txBox="1"/>
          <p:nvPr/>
        </p:nvSpPr>
        <p:spPr>
          <a:xfrm>
            <a:off x="236963" y="116632"/>
            <a:ext cx="3476647" cy="369332"/>
          </a:xfrm>
          <a:prstGeom prst="rect">
            <a:avLst/>
          </a:prstGeom>
          <a:noFill/>
          <a:ln>
            <a:solidFill>
              <a:srgbClr val="FF0000"/>
            </a:solidFill>
          </a:ln>
        </p:spPr>
        <p:txBody>
          <a:bodyPr wrap="square" rtlCol="0">
            <a:spAutoFit/>
          </a:bodyPr>
          <a:lstStyle/>
          <a:p>
            <a:r>
              <a:rPr lang="en-GB" dirty="0" smtClean="0"/>
              <a:t>Starter: read Dulce et decorum Est</a:t>
            </a:r>
            <a:endParaRPr lang="en-GB" dirty="0"/>
          </a:p>
        </p:txBody>
      </p:sp>
      <p:sp>
        <p:nvSpPr>
          <p:cNvPr id="12" name="TextBox 11"/>
          <p:cNvSpPr txBox="1"/>
          <p:nvPr/>
        </p:nvSpPr>
        <p:spPr>
          <a:xfrm>
            <a:off x="4307883" y="6206286"/>
            <a:ext cx="4516068" cy="369332"/>
          </a:xfrm>
          <a:prstGeom prst="rect">
            <a:avLst/>
          </a:prstGeom>
          <a:noFill/>
          <a:ln>
            <a:solidFill>
              <a:srgbClr val="FF0000"/>
            </a:solidFill>
          </a:ln>
        </p:spPr>
        <p:txBody>
          <a:bodyPr wrap="square" rtlCol="0">
            <a:spAutoFit/>
          </a:bodyPr>
          <a:lstStyle/>
          <a:p>
            <a:r>
              <a:rPr lang="en-GB" dirty="0" smtClean="0"/>
              <a:t>Challenge: which other poems is it similar to?</a:t>
            </a:r>
            <a:endParaRPr lang="en-GB" dirty="0"/>
          </a:p>
        </p:txBody>
      </p:sp>
    </p:spTree>
    <p:extLst>
      <p:ext uri="{BB962C8B-B14F-4D97-AF65-F5344CB8AC3E}">
        <p14:creationId xmlns:p14="http://schemas.microsoft.com/office/powerpoint/2010/main" val="418549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308552" y="2564904"/>
            <a:ext cx="4347105" cy="2376264"/>
          </a:xfrm>
          <a:solidFill>
            <a:schemeClr val="accent1">
              <a:lumMod val="20000"/>
              <a:lumOff val="80000"/>
            </a:schemeClr>
          </a:solidFill>
        </p:spPr>
        <p:txBody>
          <a:bodyPr>
            <a:normAutofit/>
          </a:bodyPr>
          <a:lstStyle/>
          <a:p>
            <a:endParaRPr lang="en-GB" dirty="0" smtClean="0">
              <a:solidFill>
                <a:schemeClr val="tx1"/>
              </a:solidFill>
            </a:endParaRPr>
          </a:p>
          <a:p>
            <a:r>
              <a:rPr lang="en-GB" b="1" dirty="0" smtClean="0">
                <a:solidFill>
                  <a:schemeClr val="tx1"/>
                </a:solidFill>
              </a:rPr>
              <a:t>Dulce et Decorum Est</a:t>
            </a:r>
          </a:p>
          <a:p>
            <a:r>
              <a:rPr lang="en-GB" dirty="0" smtClean="0">
                <a:solidFill>
                  <a:schemeClr val="tx1"/>
                </a:solidFill>
              </a:rPr>
              <a:t>‘It is sweet and proper’</a:t>
            </a:r>
            <a:endParaRPr lang="en-GB" dirty="0">
              <a:solidFill>
                <a:schemeClr val="tx1"/>
              </a:solidFill>
            </a:endParaRP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1979712" y="59788"/>
            <a:ext cx="7164287" cy="1744200"/>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smtClean="0">
                <a:latin typeface="AR BERKLEY" panose="02000000000000000000" pitchFamily="2" charset="0"/>
              </a:rPr>
              <a:t>What do you think the poet’s view of war is from the title of the poem?</a:t>
            </a:r>
            <a:endParaRPr lang="en-GB" sz="5400" b="1" dirty="0">
              <a:latin typeface="AR BERKLEY" panose="02000000000000000000" pitchFamily="2" charset="0"/>
            </a:endParaRPr>
          </a:p>
        </p:txBody>
      </p:sp>
      <p:sp>
        <p:nvSpPr>
          <p:cNvPr id="10" name="Rounded Rectangular Callout 9"/>
          <p:cNvSpPr/>
          <p:nvPr/>
        </p:nvSpPr>
        <p:spPr>
          <a:xfrm>
            <a:off x="0" y="0"/>
            <a:ext cx="1979712" cy="1794681"/>
          </a:xfrm>
          <a:prstGeom prst="wedgeRoundRectCallout">
            <a:avLst>
              <a:gd name="adj1" fmla="val 38844"/>
              <a:gd name="adj2" fmla="val 74662"/>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smtClean="0">
                <a:latin typeface="Comic Sans MS" panose="030F0702030302020204" pitchFamily="66" charset="0"/>
              </a:rPr>
              <a:t>Key Words:</a:t>
            </a:r>
          </a:p>
          <a:p>
            <a:pPr algn="ctr"/>
            <a:r>
              <a:rPr lang="en-GB" sz="1400" b="1" dirty="0" smtClean="0">
                <a:latin typeface="Comic Sans MS" panose="030F0702030302020204" pitchFamily="66" charset="0"/>
              </a:rPr>
              <a:t>Antiquated</a:t>
            </a:r>
          </a:p>
          <a:p>
            <a:pPr algn="ctr"/>
            <a:r>
              <a:rPr lang="en-GB" sz="1400" b="1" dirty="0" smtClean="0">
                <a:latin typeface="Comic Sans MS" panose="030F0702030302020204" pitchFamily="66" charset="0"/>
              </a:rPr>
              <a:t>glorified</a:t>
            </a:r>
          </a:p>
          <a:p>
            <a:pPr algn="ctr"/>
            <a:r>
              <a:rPr lang="en-GB" sz="1400" b="1" dirty="0" smtClean="0">
                <a:latin typeface="Comic Sans MS" panose="030F0702030302020204" pitchFamily="66" charset="0"/>
              </a:rPr>
              <a:t>Assonance</a:t>
            </a:r>
          </a:p>
          <a:p>
            <a:pPr algn="ctr"/>
            <a:r>
              <a:rPr lang="en-GB" sz="1400" b="1" dirty="0" smtClean="0">
                <a:latin typeface="Comic Sans MS" panose="030F0702030302020204" pitchFamily="66" charset="0"/>
              </a:rPr>
              <a:t>Simile</a:t>
            </a:r>
          </a:p>
          <a:p>
            <a:pPr algn="ctr"/>
            <a:r>
              <a:rPr lang="en-GB" sz="1400" b="1" dirty="0" smtClean="0">
                <a:latin typeface="Comic Sans MS" panose="030F0702030302020204" pitchFamily="66" charset="0"/>
              </a:rPr>
              <a:t>Metaphor</a:t>
            </a:r>
          </a:p>
          <a:p>
            <a:pPr algn="ctr"/>
            <a:endParaRPr lang="en-GB" sz="1400" b="1" u="sng" dirty="0" smtClean="0">
              <a:latin typeface="Comic Sans MS" panose="030F0702030302020204" pitchFamily="66" charset="0"/>
            </a:endParaRPr>
          </a:p>
        </p:txBody>
      </p:sp>
    </p:spTree>
    <p:extLst>
      <p:ext uri="{BB962C8B-B14F-4D97-AF65-F5344CB8AC3E}">
        <p14:creationId xmlns:p14="http://schemas.microsoft.com/office/powerpoint/2010/main" val="32626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8124" y="1"/>
            <a:ext cx="2857500" cy="98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2" name="Subtitle 1"/>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7"/>
          <a:srcRect l="20075" t="37394" r="18500" b="26188"/>
          <a:stretch/>
        </p:blipFill>
        <p:spPr>
          <a:xfrm>
            <a:off x="0" y="-1"/>
            <a:ext cx="6268124" cy="2089375"/>
          </a:xfrm>
          <a:prstGeom prst="rect">
            <a:avLst/>
          </a:prstGeom>
        </p:spPr>
      </p:pic>
      <p:pic>
        <p:nvPicPr>
          <p:cNvPr id="5" name="Picture 4"/>
          <p:cNvPicPr>
            <a:picLocks noChangeAspect="1"/>
          </p:cNvPicPr>
          <p:nvPr/>
        </p:nvPicPr>
        <p:blipFill rotWithShape="1">
          <a:blip r:embed="rId8"/>
          <a:srcRect l="21651" t="33192" r="21650" b="6579"/>
          <a:stretch/>
        </p:blipFill>
        <p:spPr>
          <a:xfrm>
            <a:off x="-3" y="2078818"/>
            <a:ext cx="4637147" cy="3096344"/>
          </a:xfrm>
          <a:prstGeom prst="rect">
            <a:avLst/>
          </a:prstGeom>
        </p:spPr>
      </p:pic>
      <p:pic>
        <p:nvPicPr>
          <p:cNvPr id="6" name="Picture 5"/>
          <p:cNvPicPr>
            <a:picLocks noChangeAspect="1"/>
          </p:cNvPicPr>
          <p:nvPr/>
        </p:nvPicPr>
        <p:blipFill rotWithShape="1">
          <a:blip r:embed="rId9"/>
          <a:srcRect l="20863" t="20587" r="21650" b="5179"/>
          <a:stretch/>
        </p:blipFill>
        <p:spPr>
          <a:xfrm>
            <a:off x="4637144" y="2697793"/>
            <a:ext cx="4498052" cy="4160208"/>
          </a:xfrm>
          <a:prstGeom prst="rect">
            <a:avLst/>
          </a:prstGeom>
        </p:spPr>
      </p:pic>
      <p:sp>
        <p:nvSpPr>
          <p:cNvPr id="7" name="TextBox 6"/>
          <p:cNvSpPr txBox="1"/>
          <p:nvPr/>
        </p:nvSpPr>
        <p:spPr>
          <a:xfrm>
            <a:off x="6771562" y="1239444"/>
            <a:ext cx="1800200" cy="646331"/>
          </a:xfrm>
          <a:prstGeom prst="rect">
            <a:avLst/>
          </a:prstGeom>
          <a:solidFill>
            <a:schemeClr val="bg1"/>
          </a:solidFill>
          <a:ln>
            <a:solidFill>
              <a:srgbClr val="FF0000"/>
            </a:solidFill>
          </a:ln>
        </p:spPr>
        <p:txBody>
          <a:bodyPr wrap="square" rtlCol="0">
            <a:spAutoFit/>
          </a:bodyPr>
          <a:lstStyle/>
          <a:p>
            <a:r>
              <a:rPr lang="en-GB" dirty="0" smtClean="0"/>
              <a:t>Answer:</a:t>
            </a:r>
          </a:p>
          <a:p>
            <a:r>
              <a:rPr lang="en-GB" dirty="0" smtClean="0"/>
              <a:t>What</a:t>
            </a:r>
            <a:r>
              <a:rPr lang="en-GB" dirty="0" smtClean="0"/>
              <a:t>, how, why?</a:t>
            </a:r>
            <a:endParaRPr lang="en-GB" dirty="0"/>
          </a:p>
        </p:txBody>
      </p:sp>
    </p:spTree>
    <p:extLst>
      <p:ext uri="{BB962C8B-B14F-4D97-AF65-F5344CB8AC3E}">
        <p14:creationId xmlns:p14="http://schemas.microsoft.com/office/powerpoint/2010/main" val="363349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119" y="3609020"/>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17659" y="1340768"/>
            <a:ext cx="2898157" cy="1478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smtClean="0">
                <a:solidFill>
                  <a:srgbClr val="FFFF00"/>
                </a:solidFill>
                <a:latin typeface="AR BERKLEY" panose="02000000000000000000" pitchFamily="2" charset="0"/>
              </a:rPr>
              <a:t>Let’s read our poem Dulce et Decorum Est by Wilfred Owen</a:t>
            </a:r>
            <a:endParaRPr lang="en-GB" sz="4800" b="1" dirty="0">
              <a:solidFill>
                <a:srgbClr val="FFFF00"/>
              </a:solidFill>
              <a:latin typeface="AR BERKLEY" panose="02000000000000000000" pitchFamily="2" charset="0"/>
            </a:endParaRPr>
          </a:p>
        </p:txBody>
      </p:sp>
      <p:sp>
        <p:nvSpPr>
          <p:cNvPr id="9" name="Subtitle 2"/>
          <p:cNvSpPr>
            <a:spLocks noGrp="1"/>
          </p:cNvSpPr>
          <p:nvPr>
            <p:ph type="subTitle" idx="1"/>
          </p:nvPr>
        </p:nvSpPr>
        <p:spPr>
          <a:xfrm>
            <a:off x="2627784" y="0"/>
            <a:ext cx="5237238" cy="6021288"/>
          </a:xfrm>
          <a:solidFill>
            <a:schemeClr val="accent1">
              <a:lumMod val="20000"/>
              <a:lumOff val="80000"/>
            </a:schemeClr>
          </a:solidFill>
        </p:spPr>
        <p:txBody>
          <a:bodyPr>
            <a:normAutofit fontScale="85000" lnSpcReduction="20000"/>
          </a:bodyPr>
          <a:lstStyle/>
          <a:p>
            <a:pPr algn="l"/>
            <a:r>
              <a:rPr lang="en-GB" sz="1400" dirty="0" smtClean="0">
                <a:solidFill>
                  <a:schemeClr val="tx1"/>
                </a:solidFill>
              </a:rPr>
              <a:t>"</a:t>
            </a:r>
            <a:r>
              <a:rPr lang="en-GB" sz="1400" b="1" u="sng" dirty="0" smtClean="0">
                <a:solidFill>
                  <a:schemeClr val="tx1"/>
                </a:solidFill>
              </a:rPr>
              <a:t>Dulce et Decorum Est" by Wilfred Own</a:t>
            </a:r>
          </a:p>
          <a:p>
            <a:pPr algn="l"/>
            <a:r>
              <a:rPr lang="en-GB" sz="1400" dirty="0" smtClean="0">
                <a:solidFill>
                  <a:schemeClr val="tx1"/>
                </a:solidFill>
              </a:rPr>
              <a:t>Bent double, like old beggars under sacks, </a:t>
            </a:r>
          </a:p>
          <a:p>
            <a:pPr algn="l"/>
            <a:r>
              <a:rPr lang="en-GB" sz="1400" dirty="0" smtClean="0">
                <a:solidFill>
                  <a:schemeClr val="tx1"/>
                </a:solidFill>
              </a:rPr>
              <a:t>Knock-kneed, coughing like hags, we cursed through sludge, </a:t>
            </a:r>
          </a:p>
          <a:p>
            <a:pPr algn="l"/>
            <a:r>
              <a:rPr lang="en-GB" sz="1400" dirty="0" smtClean="0">
                <a:solidFill>
                  <a:schemeClr val="tx1"/>
                </a:solidFill>
              </a:rPr>
              <a:t>Till on the haunting flares we turned our backs, </a:t>
            </a:r>
          </a:p>
          <a:p>
            <a:pPr algn="l"/>
            <a:r>
              <a:rPr lang="en-GB" sz="1400" dirty="0" smtClean="0">
                <a:solidFill>
                  <a:schemeClr val="tx1"/>
                </a:solidFill>
              </a:rPr>
              <a:t>And towards our distant rest began to trudge. </a:t>
            </a:r>
          </a:p>
          <a:p>
            <a:pPr algn="l"/>
            <a:r>
              <a:rPr lang="en-GB" sz="1400" dirty="0" smtClean="0">
                <a:solidFill>
                  <a:schemeClr val="tx1"/>
                </a:solidFill>
              </a:rPr>
              <a:t>Men marched asleep. Many had lost their boots, </a:t>
            </a:r>
          </a:p>
          <a:p>
            <a:pPr algn="l"/>
            <a:r>
              <a:rPr lang="en-GB" sz="1400" dirty="0" smtClean="0">
                <a:solidFill>
                  <a:schemeClr val="tx1"/>
                </a:solidFill>
              </a:rPr>
              <a:t>But limped on, blood-shod. All went lame; all blind; </a:t>
            </a:r>
          </a:p>
          <a:p>
            <a:pPr algn="l"/>
            <a:r>
              <a:rPr lang="en-GB" sz="1400" dirty="0" smtClean="0">
                <a:solidFill>
                  <a:schemeClr val="tx1"/>
                </a:solidFill>
              </a:rPr>
              <a:t>Drunk with fatigue; deaf even to the hoots </a:t>
            </a:r>
          </a:p>
          <a:p>
            <a:pPr algn="l"/>
            <a:r>
              <a:rPr lang="en-GB" sz="1400" dirty="0" smtClean="0">
                <a:solidFill>
                  <a:schemeClr val="tx1"/>
                </a:solidFill>
              </a:rPr>
              <a:t>Of gas-shells dropping softly behind. </a:t>
            </a:r>
          </a:p>
          <a:p>
            <a:pPr algn="l"/>
            <a:endParaRPr lang="en-GB" sz="1400" dirty="0" smtClean="0">
              <a:solidFill>
                <a:schemeClr val="tx1"/>
              </a:solidFill>
            </a:endParaRPr>
          </a:p>
          <a:p>
            <a:pPr algn="l"/>
            <a:r>
              <a:rPr lang="en-GB" sz="1400" dirty="0" smtClean="0">
                <a:solidFill>
                  <a:schemeClr val="tx1"/>
                </a:solidFill>
              </a:rPr>
              <a:t>Gas! GAS! Quick, boys!—An ecstasy of fumbling </a:t>
            </a:r>
          </a:p>
          <a:p>
            <a:pPr algn="l"/>
            <a:r>
              <a:rPr lang="en-GB" sz="1400" dirty="0" smtClean="0">
                <a:solidFill>
                  <a:schemeClr val="tx1"/>
                </a:solidFill>
              </a:rPr>
              <a:t>Fitting the clumsy helmets just in time, </a:t>
            </a:r>
          </a:p>
          <a:p>
            <a:pPr algn="l"/>
            <a:r>
              <a:rPr lang="en-GB" sz="1400" dirty="0" smtClean="0">
                <a:solidFill>
                  <a:schemeClr val="tx1"/>
                </a:solidFill>
              </a:rPr>
              <a:t>But someone still was yelling out and stumbling </a:t>
            </a:r>
          </a:p>
          <a:p>
            <a:pPr algn="l"/>
            <a:r>
              <a:rPr lang="en-GB" sz="1400" dirty="0" smtClean="0">
                <a:solidFill>
                  <a:schemeClr val="tx1"/>
                </a:solidFill>
              </a:rPr>
              <a:t>And </a:t>
            </a:r>
            <a:r>
              <a:rPr lang="en-GB" sz="1400" dirty="0" err="1" smtClean="0">
                <a:solidFill>
                  <a:schemeClr val="tx1"/>
                </a:solidFill>
              </a:rPr>
              <a:t>flound’ring</a:t>
            </a:r>
            <a:r>
              <a:rPr lang="en-GB" sz="1400" dirty="0" smtClean="0">
                <a:solidFill>
                  <a:schemeClr val="tx1"/>
                </a:solidFill>
              </a:rPr>
              <a:t> like a man in fire or lime.—</a:t>
            </a:r>
          </a:p>
          <a:p>
            <a:pPr algn="l"/>
            <a:r>
              <a:rPr lang="en-GB" sz="1400" dirty="0" smtClean="0">
                <a:solidFill>
                  <a:schemeClr val="tx1"/>
                </a:solidFill>
              </a:rPr>
              <a:t>Dim through the misty panes and thick green light, </a:t>
            </a:r>
          </a:p>
          <a:p>
            <a:pPr algn="l"/>
            <a:r>
              <a:rPr lang="en-GB" sz="1400" dirty="0" smtClean="0">
                <a:solidFill>
                  <a:schemeClr val="tx1"/>
                </a:solidFill>
              </a:rPr>
              <a:t>As under a green sea, I saw him drowning. </a:t>
            </a:r>
          </a:p>
          <a:p>
            <a:pPr algn="l"/>
            <a:endParaRPr lang="en-GB" sz="1400" dirty="0" smtClean="0">
              <a:solidFill>
                <a:schemeClr val="tx1"/>
              </a:solidFill>
            </a:endParaRPr>
          </a:p>
          <a:p>
            <a:pPr algn="l"/>
            <a:r>
              <a:rPr lang="en-GB" sz="1400" dirty="0" smtClean="0">
                <a:solidFill>
                  <a:schemeClr val="tx1"/>
                </a:solidFill>
              </a:rPr>
              <a:t>In all my dreams before my helpless sight, </a:t>
            </a:r>
          </a:p>
          <a:p>
            <a:pPr algn="l"/>
            <a:r>
              <a:rPr lang="en-GB" sz="1400" dirty="0" smtClean="0">
                <a:solidFill>
                  <a:schemeClr val="tx1"/>
                </a:solidFill>
              </a:rPr>
              <a:t>He plunges at me, guttering, choking, drowning. </a:t>
            </a:r>
          </a:p>
          <a:p>
            <a:pPr algn="l"/>
            <a:endParaRPr lang="en-GB" sz="1400" dirty="0" smtClean="0">
              <a:solidFill>
                <a:schemeClr val="tx1"/>
              </a:solidFill>
            </a:endParaRPr>
          </a:p>
          <a:p>
            <a:pPr algn="l"/>
            <a:r>
              <a:rPr lang="en-GB" sz="1400" dirty="0" smtClean="0">
                <a:solidFill>
                  <a:schemeClr val="tx1"/>
                </a:solidFill>
              </a:rPr>
              <a:t>If in some smothering dreams, you too could pace </a:t>
            </a:r>
          </a:p>
          <a:p>
            <a:pPr algn="l"/>
            <a:r>
              <a:rPr lang="en-GB" sz="1400" dirty="0" smtClean="0">
                <a:solidFill>
                  <a:schemeClr val="tx1"/>
                </a:solidFill>
              </a:rPr>
              <a:t>Behind the wagon that we flung him in, </a:t>
            </a:r>
          </a:p>
          <a:p>
            <a:pPr algn="l"/>
            <a:r>
              <a:rPr lang="en-GB" sz="1400" dirty="0" smtClean="0">
                <a:solidFill>
                  <a:schemeClr val="tx1"/>
                </a:solidFill>
              </a:rPr>
              <a:t>And watch the white eyes writhing in his face, </a:t>
            </a:r>
          </a:p>
          <a:p>
            <a:pPr algn="l"/>
            <a:r>
              <a:rPr lang="en-GB" sz="1400" dirty="0" smtClean="0">
                <a:solidFill>
                  <a:schemeClr val="tx1"/>
                </a:solidFill>
              </a:rPr>
              <a:t>His hanging face, like a devil’s sick of sin; </a:t>
            </a:r>
          </a:p>
          <a:p>
            <a:pPr algn="l"/>
            <a:r>
              <a:rPr lang="en-GB" sz="1400" dirty="0" smtClean="0">
                <a:solidFill>
                  <a:schemeClr val="tx1"/>
                </a:solidFill>
              </a:rPr>
              <a:t>If you could hear, at every jolt, the blood </a:t>
            </a:r>
          </a:p>
          <a:p>
            <a:pPr algn="l"/>
            <a:r>
              <a:rPr lang="en-GB" sz="1400" dirty="0" smtClean="0">
                <a:solidFill>
                  <a:schemeClr val="tx1"/>
                </a:solidFill>
              </a:rPr>
              <a:t>Come gargling from the froth-corrupted lungs, </a:t>
            </a:r>
          </a:p>
          <a:p>
            <a:pPr algn="l"/>
            <a:r>
              <a:rPr lang="en-GB" sz="1400" dirty="0" smtClean="0">
                <a:solidFill>
                  <a:schemeClr val="tx1"/>
                </a:solidFill>
              </a:rPr>
              <a:t>Obscene as cancer, bitter as the cud </a:t>
            </a:r>
          </a:p>
          <a:p>
            <a:pPr algn="l"/>
            <a:r>
              <a:rPr lang="en-GB" sz="1400" dirty="0" smtClean="0">
                <a:solidFill>
                  <a:schemeClr val="tx1"/>
                </a:solidFill>
              </a:rPr>
              <a:t>Of vile, incurable sores on innocent tongues,— </a:t>
            </a:r>
          </a:p>
          <a:p>
            <a:pPr algn="l"/>
            <a:r>
              <a:rPr lang="en-GB" sz="1400" dirty="0" smtClean="0">
                <a:solidFill>
                  <a:schemeClr val="tx1"/>
                </a:solidFill>
              </a:rPr>
              <a:t>My friend, you would not tell with such high zest </a:t>
            </a:r>
          </a:p>
          <a:p>
            <a:pPr algn="l"/>
            <a:r>
              <a:rPr lang="en-GB" sz="1400" dirty="0" smtClean="0">
                <a:solidFill>
                  <a:schemeClr val="tx1"/>
                </a:solidFill>
              </a:rPr>
              <a:t>To children ardent for some desperate glory, </a:t>
            </a:r>
          </a:p>
          <a:p>
            <a:pPr algn="l"/>
            <a:r>
              <a:rPr lang="en-GB" sz="1400" dirty="0" smtClean="0">
                <a:solidFill>
                  <a:schemeClr val="tx1"/>
                </a:solidFill>
              </a:rPr>
              <a:t>The old Lie: Dulce et decorum </a:t>
            </a:r>
            <a:r>
              <a:rPr lang="en-GB" sz="1400" dirty="0" err="1" smtClean="0">
                <a:solidFill>
                  <a:schemeClr val="tx1"/>
                </a:solidFill>
              </a:rPr>
              <a:t>est</a:t>
            </a:r>
            <a:r>
              <a:rPr lang="en-GB" sz="1400" dirty="0" smtClean="0">
                <a:solidFill>
                  <a:schemeClr val="tx1"/>
                </a:solidFill>
              </a:rPr>
              <a:t> </a:t>
            </a:r>
          </a:p>
          <a:p>
            <a:pPr algn="l"/>
            <a:r>
              <a:rPr lang="en-GB" sz="1400" dirty="0" smtClean="0">
                <a:solidFill>
                  <a:schemeClr val="tx1"/>
                </a:solidFill>
              </a:rPr>
              <a:t>Pro patria </a:t>
            </a:r>
            <a:r>
              <a:rPr lang="en-GB" sz="1400" dirty="0" err="1" smtClean="0">
                <a:solidFill>
                  <a:schemeClr val="tx1"/>
                </a:solidFill>
              </a:rPr>
              <a:t>mori</a:t>
            </a:r>
            <a:r>
              <a:rPr lang="en-GB" sz="1400" dirty="0" smtClean="0">
                <a:solidFill>
                  <a:schemeClr val="tx1"/>
                </a:solidFill>
              </a:rPr>
              <a:t>.</a:t>
            </a:r>
            <a:endParaRPr lang="en-GB" sz="1400" dirty="0">
              <a:solidFill>
                <a:schemeClr val="tx1"/>
              </a:solidFill>
            </a:endParaRPr>
          </a:p>
        </p:txBody>
      </p:sp>
      <p:sp>
        <p:nvSpPr>
          <p:cNvPr id="2" name="Rounded Rectangle 1"/>
          <p:cNvSpPr/>
          <p:nvPr/>
        </p:nvSpPr>
        <p:spPr>
          <a:xfrm>
            <a:off x="6680437" y="3356992"/>
            <a:ext cx="2369169" cy="136815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What are your initial thoughts</a:t>
            </a:r>
            <a:r>
              <a:rPr lang="en-GB" sz="2400" dirty="0" smtClean="0">
                <a:solidFill>
                  <a:schemeClr val="tx1"/>
                </a:solidFill>
              </a:rPr>
              <a:t>?</a:t>
            </a:r>
          </a:p>
          <a:p>
            <a:pPr algn="ctr"/>
            <a:r>
              <a:rPr lang="en-GB" sz="2400" dirty="0" smtClean="0">
                <a:solidFill>
                  <a:schemeClr val="tx1"/>
                </a:solidFill>
              </a:rPr>
              <a:t>Make notes on the poem</a:t>
            </a:r>
            <a:endParaRPr lang="en-GB" sz="2400" dirty="0">
              <a:solidFill>
                <a:schemeClr val="tx1"/>
              </a:solidFill>
            </a:endParaRPr>
          </a:p>
        </p:txBody>
      </p:sp>
      <p:sp>
        <p:nvSpPr>
          <p:cNvPr id="3" name="Oval 2"/>
          <p:cNvSpPr/>
          <p:nvPr/>
        </p:nvSpPr>
        <p:spPr>
          <a:xfrm>
            <a:off x="6837565" y="476672"/>
            <a:ext cx="2054915" cy="1327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Start with the title, Dulce et Decorum Est</a:t>
            </a:r>
            <a:endParaRPr lang="en-GB" b="1" i="1" dirty="0">
              <a:solidFill>
                <a:schemeClr val="tx1"/>
              </a:solidFill>
            </a:endParaRPr>
          </a:p>
        </p:txBody>
      </p:sp>
      <p:sp>
        <p:nvSpPr>
          <p:cNvPr id="15" name="Rounded Rectangular Callout 14"/>
          <p:cNvSpPr/>
          <p:nvPr/>
        </p:nvSpPr>
        <p:spPr>
          <a:xfrm>
            <a:off x="0" y="0"/>
            <a:ext cx="1979712" cy="1794681"/>
          </a:xfrm>
          <a:prstGeom prst="wedgeRoundRectCallout">
            <a:avLst>
              <a:gd name="adj1" fmla="val 38844"/>
              <a:gd name="adj2" fmla="val 74662"/>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smtClean="0">
                <a:latin typeface="Comic Sans MS" panose="030F0702030302020204" pitchFamily="66" charset="0"/>
              </a:rPr>
              <a:t>Key Words:</a:t>
            </a:r>
          </a:p>
          <a:p>
            <a:pPr algn="ctr"/>
            <a:r>
              <a:rPr lang="en-GB" sz="1400" b="1" dirty="0" smtClean="0">
                <a:latin typeface="Comic Sans MS" panose="030F0702030302020204" pitchFamily="66" charset="0"/>
              </a:rPr>
              <a:t>Antiquated</a:t>
            </a:r>
          </a:p>
          <a:p>
            <a:pPr algn="ctr"/>
            <a:r>
              <a:rPr lang="en-GB" sz="1400" b="1" dirty="0" smtClean="0">
                <a:latin typeface="Comic Sans MS" panose="030F0702030302020204" pitchFamily="66" charset="0"/>
              </a:rPr>
              <a:t>glorified</a:t>
            </a:r>
          </a:p>
          <a:p>
            <a:pPr algn="ctr"/>
            <a:r>
              <a:rPr lang="en-GB" sz="1400" b="1" dirty="0" smtClean="0">
                <a:latin typeface="Comic Sans MS" panose="030F0702030302020204" pitchFamily="66" charset="0"/>
              </a:rPr>
              <a:t>Assonance</a:t>
            </a:r>
          </a:p>
          <a:p>
            <a:pPr algn="ctr"/>
            <a:r>
              <a:rPr lang="en-GB" sz="1400" b="1" dirty="0" smtClean="0">
                <a:latin typeface="Comic Sans MS" panose="030F0702030302020204" pitchFamily="66" charset="0"/>
              </a:rPr>
              <a:t>Simile</a:t>
            </a:r>
          </a:p>
          <a:p>
            <a:pPr algn="ctr"/>
            <a:r>
              <a:rPr lang="en-GB" sz="1400" b="1" dirty="0" smtClean="0">
                <a:latin typeface="Comic Sans MS" panose="030F0702030302020204" pitchFamily="66" charset="0"/>
              </a:rPr>
              <a:t>Metaphor</a:t>
            </a:r>
          </a:p>
          <a:p>
            <a:pPr algn="ctr"/>
            <a:endParaRPr lang="en-GB" sz="1400" b="1" u="sng" dirty="0" smtClean="0">
              <a:latin typeface="Comic Sans MS" panose="030F0702030302020204" pitchFamily="66" charset="0"/>
            </a:endParaRPr>
          </a:p>
        </p:txBody>
      </p:sp>
    </p:spTree>
    <p:extLst>
      <p:ext uri="{BB962C8B-B14F-4D97-AF65-F5344CB8AC3E}">
        <p14:creationId xmlns:p14="http://schemas.microsoft.com/office/powerpoint/2010/main" val="316024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63147615"/>
              </p:ext>
            </p:extLst>
          </p:nvPr>
        </p:nvGraphicFramePr>
        <p:xfrm>
          <a:off x="88175" y="116632"/>
          <a:ext cx="8983980" cy="1224136"/>
        </p:xfrm>
        <a:graphic>
          <a:graphicData uri="http://schemas.openxmlformats.org/drawingml/2006/table">
            <a:tbl>
              <a:tblPr firstRow="1" bandRow="1">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effectLst>
                  <a:outerShdw blurRad="40000" dist="23000" dir="5400000" rotWithShape="0">
                    <a:srgbClr val="000000">
                      <a:alpha val="35000"/>
                    </a:srgbClr>
                  </a:outerShdw>
                </a:effectLst>
              </a:tblPr>
              <a:tblGrid>
                <a:gridCol w="523338">
                  <a:extLst>
                    <a:ext uri="{9D8B030D-6E8A-4147-A177-3AD203B41FA5}">
                      <a16:colId xmlns:a16="http://schemas.microsoft.com/office/drawing/2014/main" xmlns="" val="20000"/>
                    </a:ext>
                  </a:extLst>
                </a:gridCol>
                <a:gridCol w="2703916">
                  <a:extLst>
                    <a:ext uri="{9D8B030D-6E8A-4147-A177-3AD203B41FA5}">
                      <a16:colId xmlns:a16="http://schemas.microsoft.com/office/drawing/2014/main" xmlns="" val="20001"/>
                    </a:ext>
                  </a:extLst>
                </a:gridCol>
                <a:gridCol w="2993295">
                  <a:extLst>
                    <a:ext uri="{9D8B030D-6E8A-4147-A177-3AD203B41FA5}">
                      <a16:colId xmlns:a16="http://schemas.microsoft.com/office/drawing/2014/main" xmlns="" val="20002"/>
                    </a:ext>
                  </a:extLst>
                </a:gridCol>
                <a:gridCol w="2763431">
                  <a:extLst>
                    <a:ext uri="{9D8B030D-6E8A-4147-A177-3AD203B41FA5}">
                      <a16:colId xmlns:a16="http://schemas.microsoft.com/office/drawing/2014/main" xmlns="" val="20003"/>
                    </a:ext>
                  </a:extLst>
                </a:gridCol>
              </a:tblGrid>
              <a:tr h="612068">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Structure</a:t>
                      </a:r>
                      <a:endParaRPr lang="en-GB" sz="1200" b="1" dirty="0">
                        <a:solidFill>
                          <a:schemeClr val="tx1"/>
                        </a:solidFill>
                        <a:latin typeface="Century Gothic"/>
                        <a:cs typeface="Century Gothic"/>
                      </a:endParaRPr>
                    </a:p>
                  </a:txBody>
                  <a:tcPr marL="68580" marR="6858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dirty="0" smtClean="0">
                          <a:solidFill>
                            <a:schemeClr val="tx1"/>
                          </a:solidFill>
                          <a:latin typeface="Century Gothic"/>
                          <a:cs typeface="Century Gothic"/>
                        </a:rPr>
                        <a:t>How is the</a:t>
                      </a:r>
                      <a:r>
                        <a:rPr lang="en-GB" sz="1050" baseline="0" dirty="0" smtClean="0">
                          <a:solidFill>
                            <a:schemeClr val="tx1"/>
                          </a:solidFill>
                          <a:latin typeface="Century Gothic"/>
                          <a:cs typeface="Century Gothic"/>
                        </a:rPr>
                        <a:t> piece organised on the page? Think punctuation?</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baseline="0" dirty="0" smtClean="0">
                          <a:solidFill>
                            <a:schemeClr val="tx1"/>
                          </a:solidFill>
                          <a:latin typeface="Century Gothic"/>
                          <a:cs typeface="Century Gothic"/>
                        </a:rPr>
                        <a:t>Can you identify the topic of each stanza?</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b="1" dirty="0" smtClean="0">
                          <a:solidFill>
                            <a:schemeClr val="tx1"/>
                          </a:solidFill>
                          <a:latin typeface="Century Gothic"/>
                          <a:cs typeface="Century Gothic"/>
                        </a:rPr>
                        <a:t>Are</a:t>
                      </a:r>
                      <a:r>
                        <a:rPr lang="en-GB" sz="1050" b="1" baseline="0" dirty="0" smtClean="0">
                          <a:solidFill>
                            <a:schemeClr val="tx1"/>
                          </a:solidFill>
                          <a:latin typeface="Century Gothic"/>
                          <a:cs typeface="Century Gothic"/>
                        </a:rPr>
                        <a:t> the stanzas equal or unequal?</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12068">
                <a:tc vMerge="1">
                  <a:txBody>
                    <a:bodyPr/>
                    <a:lstStyle/>
                    <a:p>
                      <a:endParaRPr lang="en-GB" dirty="0"/>
                    </a:p>
                  </a:txBody>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How</a:t>
                      </a:r>
                      <a:r>
                        <a:rPr lang="en-GB" sz="1050" baseline="0" dirty="0" smtClean="0">
                          <a:solidFill>
                            <a:schemeClr val="tx1"/>
                          </a:solidFill>
                          <a:latin typeface="Century Gothic"/>
                          <a:cs typeface="Century Gothic"/>
                        </a:rPr>
                        <a:t> many stanzas/verses?</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Is there rhythm/repetition/enjambment?</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is the line length/rhyme scheme? </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66344012"/>
              </p:ext>
            </p:extLst>
          </p:nvPr>
        </p:nvGraphicFramePr>
        <p:xfrm>
          <a:off x="7992034" y="1451965"/>
          <a:ext cx="1080120" cy="4248472"/>
        </p:xfrm>
        <a:graphic>
          <a:graphicData uri="http://schemas.openxmlformats.org/drawingml/2006/table">
            <a:tbl>
              <a:tblPr firstRow="1" bandRow="1">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effectLst>
                  <a:outerShdw blurRad="40000" dist="23000" dir="5400000" rotWithShape="0">
                    <a:srgbClr val="000000">
                      <a:alpha val="35000"/>
                    </a:srgbClr>
                  </a:outerShdw>
                </a:effectLst>
              </a:tblPr>
              <a:tblGrid>
                <a:gridCol w="1080120">
                  <a:extLst>
                    <a:ext uri="{9D8B030D-6E8A-4147-A177-3AD203B41FA5}">
                      <a16:colId xmlns:a16="http://schemas.microsoft.com/office/drawing/2014/main" xmlns="" val="20000"/>
                    </a:ext>
                  </a:extLst>
                </a:gridCol>
              </a:tblGrid>
              <a:tr h="37347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Meaning</a:t>
                      </a:r>
                      <a:endParaRPr lang="en-GB" sz="120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857281">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is the</a:t>
                      </a:r>
                      <a:r>
                        <a:rPr lang="en-GB" sz="1050" baseline="0" dirty="0" smtClean="0">
                          <a:solidFill>
                            <a:schemeClr val="tx1"/>
                          </a:solidFill>
                          <a:latin typeface="Century Gothic"/>
                          <a:cs typeface="Century Gothic"/>
                        </a:rPr>
                        <a:t> poem about?</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1"/>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Can</a:t>
                      </a:r>
                      <a:r>
                        <a:rPr lang="en-GB" sz="1050" baseline="0" dirty="0" smtClean="0">
                          <a:solidFill>
                            <a:schemeClr val="tx1"/>
                          </a:solidFill>
                          <a:latin typeface="Century Gothic"/>
                          <a:cs typeface="Century Gothic"/>
                        </a:rPr>
                        <a:t> you discover more than one meaning of the poem?</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a:t>
                      </a:r>
                      <a:r>
                        <a:rPr lang="en-GB" sz="1050" baseline="0" dirty="0" smtClean="0">
                          <a:solidFill>
                            <a:schemeClr val="tx1"/>
                          </a:solidFill>
                          <a:latin typeface="Century Gothic"/>
                          <a:cs typeface="Century Gothic"/>
                        </a:rPr>
                        <a:t> ideas and themes is the poet portraying?</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3"/>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a:t>
                      </a:r>
                      <a:r>
                        <a:rPr lang="en-GB" sz="1050" baseline="0" dirty="0" smtClean="0">
                          <a:solidFill>
                            <a:schemeClr val="tx1"/>
                          </a:solidFill>
                          <a:latin typeface="Century Gothic"/>
                          <a:cs typeface="Century Gothic"/>
                        </a:rPr>
                        <a:t> is the poet’s point of view?</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15471463"/>
              </p:ext>
            </p:extLst>
          </p:nvPr>
        </p:nvGraphicFramePr>
        <p:xfrm>
          <a:off x="6012161" y="5705468"/>
          <a:ext cx="3059994" cy="1052736"/>
        </p:xfrm>
        <a:graphic>
          <a:graphicData uri="http://schemas.openxmlformats.org/drawingml/2006/table">
            <a:tbl>
              <a:tblPr firstRow="1" bandRow="1">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effectLst>
                  <a:outerShdw blurRad="40000" dist="23000" dir="5400000" rotWithShape="0">
                    <a:srgbClr val="000000">
                      <a:alpha val="35000"/>
                    </a:srgbClr>
                  </a:outerShdw>
                </a:effectLst>
              </a:tblPr>
              <a:tblGrid>
                <a:gridCol w="263965">
                  <a:extLst>
                    <a:ext uri="{9D8B030D-6E8A-4147-A177-3AD203B41FA5}">
                      <a16:colId xmlns:a16="http://schemas.microsoft.com/office/drawing/2014/main" xmlns="" val="20000"/>
                    </a:ext>
                  </a:extLst>
                </a:gridCol>
                <a:gridCol w="744146">
                  <a:extLst>
                    <a:ext uri="{9D8B030D-6E8A-4147-A177-3AD203B41FA5}">
                      <a16:colId xmlns:a16="http://schemas.microsoft.com/office/drawing/2014/main" xmlns="" val="20001"/>
                    </a:ext>
                  </a:extLst>
                </a:gridCol>
                <a:gridCol w="1119873">
                  <a:extLst>
                    <a:ext uri="{9D8B030D-6E8A-4147-A177-3AD203B41FA5}">
                      <a16:colId xmlns:a16="http://schemas.microsoft.com/office/drawing/2014/main" xmlns="" val="20002"/>
                    </a:ext>
                  </a:extLst>
                </a:gridCol>
                <a:gridCol w="932010">
                  <a:extLst>
                    <a:ext uri="{9D8B030D-6E8A-4147-A177-3AD203B41FA5}">
                      <a16:colId xmlns:a16="http://schemas.microsoft.com/office/drawing/2014/main" xmlns="" val="20003"/>
                    </a:ext>
                  </a:extLst>
                </a:gridCol>
              </a:tblGrid>
              <a:tr h="10527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Imagery</a:t>
                      </a:r>
                      <a:endParaRPr lang="en-GB" sz="1200" b="1" dirty="0">
                        <a:solidFill>
                          <a:schemeClr val="tx1"/>
                        </a:solidFill>
                        <a:latin typeface="Century Gothic"/>
                        <a:cs typeface="Century Gothic"/>
                      </a:endParaRPr>
                    </a:p>
                  </a:txBody>
                  <a:tcPr marL="68580" marR="68580" vert="vert27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Which</a:t>
                      </a:r>
                      <a:r>
                        <a:rPr lang="en-GB" sz="1000" b="0" baseline="0" dirty="0" smtClean="0">
                          <a:solidFill>
                            <a:schemeClr val="tx1"/>
                          </a:solidFill>
                          <a:latin typeface="Century Gothic"/>
                          <a:cs typeface="Century Gothic"/>
                        </a:rPr>
                        <a:t> images are conveyed to the reader?</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Does the poem</a:t>
                      </a:r>
                      <a:r>
                        <a:rPr lang="en-GB" sz="1000" b="0" baseline="0" dirty="0" smtClean="0">
                          <a:solidFill>
                            <a:schemeClr val="tx1"/>
                          </a:solidFill>
                          <a:latin typeface="Century Gothic"/>
                          <a:cs typeface="Century Gothic"/>
                        </a:rPr>
                        <a:t> contain metaphors, similes or personification?</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Why do you think the poet has</a:t>
                      </a:r>
                      <a:r>
                        <a:rPr lang="en-GB" sz="1000" b="0" baseline="0" dirty="0" smtClean="0">
                          <a:solidFill>
                            <a:schemeClr val="tx1"/>
                          </a:solidFill>
                          <a:latin typeface="Century Gothic"/>
                          <a:cs typeface="Century Gothic"/>
                        </a:rPr>
                        <a:t> included the images in the poem?</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66986959"/>
              </p:ext>
            </p:extLst>
          </p:nvPr>
        </p:nvGraphicFramePr>
        <p:xfrm>
          <a:off x="80628" y="5733256"/>
          <a:ext cx="5915226" cy="1066800"/>
        </p:xfrm>
        <a:graphic>
          <a:graphicData uri="http://schemas.openxmlformats.org/drawingml/2006/table">
            <a:tbl>
              <a:tblPr firstRow="1" bandRow="1">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effectLst>
                  <a:outerShdw blurRad="40000" dist="23000" dir="5400000" rotWithShape="0">
                    <a:srgbClr val="000000">
                      <a:alpha val="35000"/>
                    </a:srgbClr>
                  </a:outerShdw>
                </a:effectLst>
              </a:tblPr>
              <a:tblGrid>
                <a:gridCol w="391135">
                  <a:extLst>
                    <a:ext uri="{9D8B030D-6E8A-4147-A177-3AD203B41FA5}">
                      <a16:colId xmlns:a16="http://schemas.microsoft.com/office/drawing/2014/main" xmlns="" val="20000"/>
                    </a:ext>
                  </a:extLst>
                </a:gridCol>
                <a:gridCol w="1174661">
                  <a:extLst>
                    <a:ext uri="{9D8B030D-6E8A-4147-A177-3AD203B41FA5}">
                      <a16:colId xmlns:a16="http://schemas.microsoft.com/office/drawing/2014/main" xmlns="" val="20001"/>
                    </a:ext>
                  </a:extLst>
                </a:gridCol>
                <a:gridCol w="1739772">
                  <a:extLst>
                    <a:ext uri="{9D8B030D-6E8A-4147-A177-3AD203B41FA5}">
                      <a16:colId xmlns:a16="http://schemas.microsoft.com/office/drawing/2014/main" xmlns="" val="20002"/>
                    </a:ext>
                  </a:extLst>
                </a:gridCol>
                <a:gridCol w="1391818">
                  <a:extLst>
                    <a:ext uri="{9D8B030D-6E8A-4147-A177-3AD203B41FA5}">
                      <a16:colId xmlns:a16="http://schemas.microsoft.com/office/drawing/2014/main" xmlns="" val="20003"/>
                    </a:ext>
                  </a:extLst>
                </a:gridCol>
                <a:gridCol w="1217840">
                  <a:extLst>
                    <a:ext uri="{9D8B030D-6E8A-4147-A177-3AD203B41FA5}">
                      <a16:colId xmlns:a16="http://schemas.microsoft.com/office/drawing/2014/main" xmlns="" val="20004"/>
                    </a:ext>
                  </a:extLst>
                </a:gridCol>
              </a:tblGrid>
              <a:tr h="10527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Language</a:t>
                      </a:r>
                      <a:endParaRPr lang="en-GB" sz="1000" b="0" dirty="0">
                        <a:solidFill>
                          <a:schemeClr val="tx1"/>
                        </a:solidFill>
                        <a:latin typeface="Century Gothic"/>
                        <a:cs typeface="Century Gothic"/>
                      </a:endParaRPr>
                    </a:p>
                  </a:txBody>
                  <a:tcPr marL="68580" marR="6858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Which</a:t>
                      </a:r>
                      <a:r>
                        <a:rPr lang="en-GB" sz="1000" b="0" baseline="0" dirty="0" smtClean="0">
                          <a:solidFill>
                            <a:schemeClr val="tx1"/>
                          </a:solidFill>
                          <a:latin typeface="Century Gothic"/>
                          <a:cs typeface="Century Gothic"/>
                        </a:rPr>
                        <a:t> words has the poet used to convey meaning?</a:t>
                      </a:r>
                      <a:endParaRPr lang="en-GB" sz="100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What are</a:t>
                      </a:r>
                      <a:r>
                        <a:rPr lang="en-GB" sz="1000" b="0" baseline="0" dirty="0" smtClean="0">
                          <a:solidFill>
                            <a:schemeClr val="tx1"/>
                          </a:solidFill>
                          <a:latin typeface="Century Gothic"/>
                          <a:cs typeface="Century Gothic"/>
                        </a:rPr>
                        <a:t> the connotations of the language used?</a:t>
                      </a:r>
                    </a:p>
                    <a:p>
                      <a:pPr algn="ctr"/>
                      <a:endParaRPr lang="en-GB" sz="400" b="0" baseline="0" dirty="0" smtClean="0">
                        <a:solidFill>
                          <a:schemeClr val="tx1"/>
                        </a:solidFill>
                        <a:latin typeface="Century Gothic"/>
                        <a:cs typeface="Century Gothic"/>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baseline="0" dirty="0" smtClean="0">
                          <a:solidFill>
                            <a:schemeClr val="tx1"/>
                          </a:solidFill>
                          <a:latin typeface="Century Gothic"/>
                          <a:cs typeface="Century Gothic"/>
                        </a:rPr>
                        <a:t>Is there more than one meaning of the word/phrase?</a:t>
                      </a:r>
                      <a:endParaRPr lang="en-GB" sz="1000" b="0" dirty="0" smtClean="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i="0" dirty="0" smtClean="0">
                          <a:solidFill>
                            <a:schemeClr val="tx1"/>
                          </a:solidFill>
                          <a:latin typeface="Century Gothic"/>
                          <a:cs typeface="Century Gothic"/>
                        </a:rPr>
                        <a:t>Has the poet</a:t>
                      </a:r>
                      <a:r>
                        <a:rPr lang="en-GB" sz="1000" b="0" i="0" baseline="0" dirty="0" smtClean="0">
                          <a:solidFill>
                            <a:schemeClr val="tx1"/>
                          </a:solidFill>
                          <a:latin typeface="Century Gothic"/>
                          <a:cs typeface="Century Gothic"/>
                        </a:rPr>
                        <a:t> used figurative language? </a:t>
                      </a:r>
                      <a:r>
                        <a:rPr lang="en-GB" sz="700" b="0" i="0" baseline="0" dirty="0" smtClean="0">
                          <a:solidFill>
                            <a:schemeClr val="tx1"/>
                          </a:solidFill>
                          <a:latin typeface="Century Gothic"/>
                          <a:cs typeface="Century Gothic"/>
                        </a:rPr>
                        <a:t>(onomatopoeia, alliteration, assonance…)</a:t>
                      </a:r>
                      <a:endParaRPr lang="en-GB" sz="700" b="0" i="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How</a:t>
                      </a:r>
                      <a:r>
                        <a:rPr lang="en-GB" sz="1000" b="0" baseline="0" dirty="0" smtClean="0">
                          <a:solidFill>
                            <a:schemeClr val="tx1"/>
                          </a:solidFill>
                          <a:latin typeface="Century Gothic"/>
                          <a:cs typeface="Century Gothic"/>
                        </a:rPr>
                        <a:t> has the poet used language to </a:t>
                      </a:r>
                      <a:r>
                        <a:rPr lang="en-GB" sz="1000" b="1" u="sng" baseline="0" dirty="0" smtClean="0">
                          <a:solidFill>
                            <a:schemeClr val="tx1"/>
                          </a:solidFill>
                          <a:latin typeface="Century Gothic"/>
                          <a:cs typeface="Century Gothic"/>
                        </a:rPr>
                        <a:t>infer </a:t>
                      </a:r>
                      <a:r>
                        <a:rPr lang="en-GB" sz="1000" b="0" baseline="0" dirty="0" smtClean="0">
                          <a:solidFill>
                            <a:schemeClr val="tx1"/>
                          </a:solidFill>
                          <a:latin typeface="Century Gothic"/>
                          <a:cs typeface="Century Gothic"/>
                        </a:rPr>
                        <a:t>meaning?</a:t>
                      </a:r>
                    </a:p>
                    <a:p>
                      <a:pPr algn="ctr"/>
                      <a:endParaRPr lang="en-GB" sz="400" b="0" baseline="0" dirty="0" smtClean="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04743940"/>
              </p:ext>
            </p:extLst>
          </p:nvPr>
        </p:nvGraphicFramePr>
        <p:xfrm>
          <a:off x="80628" y="1412776"/>
          <a:ext cx="1026114" cy="4342159"/>
        </p:xfrm>
        <a:graphic>
          <a:graphicData uri="http://schemas.openxmlformats.org/drawingml/2006/table">
            <a:tbl>
              <a:tblPr firstRow="1" bandRow="1">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effectLst>
                  <a:outerShdw blurRad="40000" dist="23000" dir="5400000" rotWithShape="0">
                    <a:srgbClr val="000000">
                      <a:alpha val="35000"/>
                    </a:srgbClr>
                  </a:outerShdw>
                </a:effectLst>
              </a:tblPr>
              <a:tblGrid>
                <a:gridCol w="1026114">
                  <a:extLst>
                    <a:ext uri="{9D8B030D-6E8A-4147-A177-3AD203B41FA5}">
                      <a16:colId xmlns:a16="http://schemas.microsoft.com/office/drawing/2014/main" xmlns="" val="20000"/>
                    </a:ext>
                  </a:extLst>
                </a:gridCol>
              </a:tblGrid>
              <a:tr h="3918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Effect</a:t>
                      </a:r>
                      <a:endParaRPr lang="en-GB" sz="140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effect on the reader is the poet aiming to achieve?</a:t>
                      </a:r>
                    </a:p>
                    <a:p>
                      <a:pPr algn="ctr"/>
                      <a:r>
                        <a:rPr lang="en-GB" sz="800" b="0" i="1" dirty="0" smtClean="0">
                          <a:solidFill>
                            <a:schemeClr val="tx1"/>
                          </a:solidFill>
                          <a:latin typeface="Century Gothic"/>
                          <a:cs typeface="Century Gothic"/>
                        </a:rPr>
                        <a:t>(How</a:t>
                      </a:r>
                      <a:r>
                        <a:rPr lang="en-GB" sz="800" b="0" i="1" baseline="0" dirty="0" smtClean="0">
                          <a:solidFill>
                            <a:schemeClr val="tx1"/>
                          </a:solidFill>
                          <a:latin typeface="Century Gothic"/>
                          <a:cs typeface="Century Gothic"/>
                        </a:rPr>
                        <a:t> is it intended to make you think/feel?)</a:t>
                      </a:r>
                      <a:endParaRPr lang="en-GB" sz="800" b="0" i="1"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1"/>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opinion</a:t>
                      </a:r>
                      <a:r>
                        <a:rPr lang="en-GB" sz="1050" baseline="0" dirty="0" smtClean="0">
                          <a:solidFill>
                            <a:schemeClr val="tx1"/>
                          </a:solidFill>
                          <a:latin typeface="Century Gothic"/>
                          <a:cs typeface="Century Gothic"/>
                        </a:rPr>
                        <a:t> is conveyed by the poet?</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a:t>
                      </a:r>
                      <a:r>
                        <a:rPr lang="en-GB" sz="1050" baseline="0" dirty="0" smtClean="0">
                          <a:solidFill>
                            <a:schemeClr val="tx1"/>
                          </a:solidFill>
                          <a:latin typeface="Century Gothic"/>
                          <a:cs typeface="Century Gothic"/>
                        </a:rPr>
                        <a:t>t is the purpose of the poet’s choice of language/opinion/theme?</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3"/>
                  </a:ext>
                </a:extLst>
              </a:tr>
            </a:tbl>
          </a:graphicData>
        </a:graphic>
      </p:graphicFrame>
      <p:sp>
        <p:nvSpPr>
          <p:cNvPr id="9" name="Subtitle 2"/>
          <p:cNvSpPr txBox="1">
            <a:spLocks/>
          </p:cNvSpPr>
          <p:nvPr/>
        </p:nvSpPr>
        <p:spPr>
          <a:xfrm>
            <a:off x="2957380" y="1268760"/>
            <a:ext cx="3528392" cy="4608512"/>
          </a:xfrm>
          <a:prstGeom prst="rect">
            <a:avLst/>
          </a:prstGeom>
          <a:noFill/>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00" dirty="0" smtClean="0"/>
              <a:t>"</a:t>
            </a:r>
            <a:r>
              <a:rPr lang="en-GB" sz="1000" b="1" u="sng" dirty="0" smtClean="0"/>
              <a:t>Dulce et Decorum Est" by Wilfred Own</a:t>
            </a:r>
          </a:p>
          <a:p>
            <a:pPr marL="0" indent="0">
              <a:buNone/>
            </a:pPr>
            <a:r>
              <a:rPr lang="en-GB" sz="1000" dirty="0" smtClean="0"/>
              <a:t>Bent double, like old beggars under sacks, </a:t>
            </a:r>
          </a:p>
          <a:p>
            <a:pPr marL="0" indent="0">
              <a:buNone/>
            </a:pPr>
            <a:r>
              <a:rPr lang="en-GB" sz="1000" dirty="0" smtClean="0"/>
              <a:t>Knock-kneed, coughing like hags, we cursed through sludge, </a:t>
            </a:r>
          </a:p>
          <a:p>
            <a:pPr marL="0" indent="0">
              <a:buNone/>
            </a:pPr>
            <a:r>
              <a:rPr lang="en-GB" sz="1000" dirty="0" smtClean="0"/>
              <a:t>Till on the haunting flares we turned our backs, </a:t>
            </a:r>
          </a:p>
          <a:p>
            <a:pPr marL="0" indent="0">
              <a:buNone/>
            </a:pPr>
            <a:r>
              <a:rPr lang="en-GB" sz="1000" dirty="0" smtClean="0"/>
              <a:t>And towards our distant rest began to trudge. </a:t>
            </a:r>
          </a:p>
          <a:p>
            <a:pPr marL="0" indent="0">
              <a:buNone/>
            </a:pPr>
            <a:r>
              <a:rPr lang="en-GB" sz="1000" dirty="0" smtClean="0"/>
              <a:t>Men marched asleep. Many had lost their boots, </a:t>
            </a:r>
          </a:p>
          <a:p>
            <a:pPr marL="0" indent="0">
              <a:buNone/>
            </a:pPr>
            <a:r>
              <a:rPr lang="en-GB" sz="1000" dirty="0" smtClean="0"/>
              <a:t>But limped on, blood-shod. All went lame; all blind; </a:t>
            </a:r>
          </a:p>
          <a:p>
            <a:pPr marL="0" indent="0">
              <a:buNone/>
            </a:pPr>
            <a:r>
              <a:rPr lang="en-GB" sz="1000" dirty="0" smtClean="0"/>
              <a:t>Drunk with fatigue; deaf even to the hoots </a:t>
            </a:r>
          </a:p>
          <a:p>
            <a:pPr marL="0" indent="0">
              <a:buNone/>
            </a:pPr>
            <a:r>
              <a:rPr lang="en-GB" sz="1000" dirty="0" smtClean="0"/>
              <a:t>Of gas-shells dropping softly behind. </a:t>
            </a:r>
          </a:p>
          <a:p>
            <a:pPr marL="0" indent="0">
              <a:buNone/>
            </a:pPr>
            <a:endParaRPr lang="en-GB" sz="1000" dirty="0" smtClean="0"/>
          </a:p>
          <a:p>
            <a:pPr marL="0" indent="0">
              <a:buNone/>
            </a:pPr>
            <a:r>
              <a:rPr lang="en-GB" sz="1000" dirty="0" smtClean="0"/>
              <a:t>Gas! GAS! Quick, boys!—An ecstasy of fumbling </a:t>
            </a:r>
          </a:p>
          <a:p>
            <a:pPr marL="0" indent="0">
              <a:buNone/>
            </a:pPr>
            <a:r>
              <a:rPr lang="en-GB" sz="1000" dirty="0" smtClean="0"/>
              <a:t>Fitting the clumsy helmets just in time, </a:t>
            </a:r>
          </a:p>
          <a:p>
            <a:pPr marL="0" indent="0">
              <a:buNone/>
            </a:pPr>
            <a:r>
              <a:rPr lang="en-GB" sz="1000" dirty="0" smtClean="0"/>
              <a:t>But someone still was yelling out and stumbling </a:t>
            </a:r>
          </a:p>
          <a:p>
            <a:pPr marL="0" indent="0">
              <a:buNone/>
            </a:pPr>
            <a:r>
              <a:rPr lang="en-GB" sz="1000" dirty="0" smtClean="0"/>
              <a:t>And </a:t>
            </a:r>
            <a:r>
              <a:rPr lang="en-GB" sz="1000" dirty="0" err="1" smtClean="0"/>
              <a:t>flound’ring</a:t>
            </a:r>
            <a:r>
              <a:rPr lang="en-GB" sz="1000" dirty="0" smtClean="0"/>
              <a:t> like a man in fire or lime.—</a:t>
            </a:r>
          </a:p>
          <a:p>
            <a:pPr marL="0" indent="0">
              <a:buNone/>
            </a:pPr>
            <a:r>
              <a:rPr lang="en-GB" sz="1000" dirty="0" smtClean="0"/>
              <a:t>Dim through the misty panes and thick green light, </a:t>
            </a:r>
          </a:p>
          <a:p>
            <a:pPr marL="0" indent="0">
              <a:buNone/>
            </a:pPr>
            <a:r>
              <a:rPr lang="en-GB" sz="1000" dirty="0" smtClean="0"/>
              <a:t>As under a green sea, I saw him drowning. </a:t>
            </a:r>
          </a:p>
          <a:p>
            <a:pPr marL="0" indent="0">
              <a:buNone/>
            </a:pPr>
            <a:endParaRPr lang="en-GB" sz="1000" dirty="0" smtClean="0"/>
          </a:p>
          <a:p>
            <a:pPr marL="0" indent="0">
              <a:buNone/>
            </a:pPr>
            <a:r>
              <a:rPr lang="en-GB" sz="1000" dirty="0" smtClean="0"/>
              <a:t>In all my dreams before my helpless sight, </a:t>
            </a:r>
          </a:p>
          <a:p>
            <a:pPr marL="0" indent="0">
              <a:buNone/>
            </a:pPr>
            <a:r>
              <a:rPr lang="en-GB" sz="1000" dirty="0" smtClean="0"/>
              <a:t>He plunges at me, guttering, choking, drowning. </a:t>
            </a:r>
          </a:p>
          <a:p>
            <a:pPr marL="0" indent="0">
              <a:buNone/>
            </a:pPr>
            <a:endParaRPr lang="en-GB" sz="1000" dirty="0" smtClean="0"/>
          </a:p>
          <a:p>
            <a:pPr marL="0" indent="0">
              <a:buNone/>
            </a:pPr>
            <a:r>
              <a:rPr lang="en-GB" sz="1000" dirty="0" smtClean="0"/>
              <a:t>If in some smothering dreams, you too could pace </a:t>
            </a:r>
          </a:p>
          <a:p>
            <a:pPr marL="0" indent="0">
              <a:buNone/>
            </a:pPr>
            <a:r>
              <a:rPr lang="en-GB" sz="1000" dirty="0" smtClean="0"/>
              <a:t>Behind the wagon that we flung him in, </a:t>
            </a:r>
          </a:p>
          <a:p>
            <a:pPr marL="0" indent="0">
              <a:buNone/>
            </a:pPr>
            <a:r>
              <a:rPr lang="en-GB" sz="1000" dirty="0" smtClean="0"/>
              <a:t>And watch the white eyes writhing in his face, </a:t>
            </a:r>
          </a:p>
          <a:p>
            <a:pPr marL="0" indent="0">
              <a:buNone/>
            </a:pPr>
            <a:r>
              <a:rPr lang="en-GB" sz="1000" dirty="0" smtClean="0"/>
              <a:t>His hanging face, like a devil’s sick of sin; </a:t>
            </a:r>
          </a:p>
          <a:p>
            <a:pPr marL="0" indent="0">
              <a:buNone/>
            </a:pPr>
            <a:r>
              <a:rPr lang="en-GB" sz="1000" dirty="0" smtClean="0"/>
              <a:t>If you could hear, at every jolt, the blood </a:t>
            </a:r>
          </a:p>
          <a:p>
            <a:pPr marL="0" indent="0">
              <a:buNone/>
            </a:pPr>
            <a:r>
              <a:rPr lang="en-GB" sz="1000" dirty="0" smtClean="0"/>
              <a:t>Come gargling from the froth-corrupted lungs, </a:t>
            </a:r>
          </a:p>
          <a:p>
            <a:pPr marL="0" indent="0">
              <a:buNone/>
            </a:pPr>
            <a:r>
              <a:rPr lang="en-GB" sz="1000" dirty="0" smtClean="0"/>
              <a:t>Obscene as cancer, bitter as the cud </a:t>
            </a:r>
          </a:p>
          <a:p>
            <a:pPr marL="0" indent="0">
              <a:buNone/>
            </a:pPr>
            <a:r>
              <a:rPr lang="en-GB" sz="1000" dirty="0" smtClean="0"/>
              <a:t>Of vile, incurable sores on innocent tongues,— </a:t>
            </a:r>
          </a:p>
          <a:p>
            <a:pPr marL="0" indent="0">
              <a:buNone/>
            </a:pPr>
            <a:r>
              <a:rPr lang="en-GB" sz="1000" dirty="0" smtClean="0"/>
              <a:t>My friend, you would not tell with such high zest </a:t>
            </a:r>
          </a:p>
          <a:p>
            <a:pPr marL="0" indent="0">
              <a:buNone/>
            </a:pPr>
            <a:r>
              <a:rPr lang="en-GB" sz="1000" dirty="0" smtClean="0"/>
              <a:t>To children ardent for some desperate glory, </a:t>
            </a:r>
          </a:p>
          <a:p>
            <a:pPr marL="0" indent="0">
              <a:buNone/>
            </a:pPr>
            <a:r>
              <a:rPr lang="en-GB" sz="1000" dirty="0" smtClean="0"/>
              <a:t>The old Lie: Dulce et decorum </a:t>
            </a:r>
            <a:r>
              <a:rPr lang="en-GB" sz="1000" dirty="0" err="1" smtClean="0"/>
              <a:t>est</a:t>
            </a:r>
            <a:r>
              <a:rPr lang="en-GB" sz="1000" dirty="0" smtClean="0"/>
              <a:t> </a:t>
            </a:r>
          </a:p>
          <a:p>
            <a:pPr marL="0" indent="0">
              <a:buNone/>
            </a:pPr>
            <a:r>
              <a:rPr lang="en-GB" sz="1000" dirty="0" smtClean="0"/>
              <a:t>Pro patria </a:t>
            </a:r>
            <a:r>
              <a:rPr lang="en-GB" sz="1000" dirty="0" err="1" smtClean="0"/>
              <a:t>mori</a:t>
            </a:r>
            <a:r>
              <a:rPr lang="en-GB" sz="1000" dirty="0" smtClean="0"/>
              <a:t>.</a:t>
            </a:r>
            <a:endParaRPr lang="en-GB" sz="1000" dirty="0"/>
          </a:p>
        </p:txBody>
      </p:sp>
      <p:sp>
        <p:nvSpPr>
          <p:cNvPr id="7" name="TextBox 6"/>
          <p:cNvSpPr txBox="1"/>
          <p:nvPr/>
        </p:nvSpPr>
        <p:spPr>
          <a:xfrm>
            <a:off x="88175" y="-114282"/>
            <a:ext cx="5923986" cy="369332"/>
          </a:xfrm>
          <a:prstGeom prst="rect">
            <a:avLst/>
          </a:prstGeom>
          <a:noFill/>
        </p:spPr>
        <p:txBody>
          <a:bodyPr wrap="square" rtlCol="0">
            <a:spAutoFit/>
          </a:bodyPr>
          <a:lstStyle/>
          <a:p>
            <a:r>
              <a:rPr lang="en-GB" dirty="0" smtClean="0">
                <a:solidFill>
                  <a:srgbClr val="FF0000"/>
                </a:solidFill>
              </a:rPr>
              <a:t>Answer all the questions by annotating the poem</a:t>
            </a:r>
            <a:endParaRPr lang="en-GB" dirty="0">
              <a:solidFill>
                <a:srgbClr val="FF0000"/>
              </a:solidFill>
            </a:endParaRPr>
          </a:p>
        </p:txBody>
      </p:sp>
    </p:spTree>
    <p:extLst>
      <p:ext uri="{BB962C8B-B14F-4D97-AF65-F5344CB8AC3E}">
        <p14:creationId xmlns:p14="http://schemas.microsoft.com/office/powerpoint/2010/main" val="19056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58755"/>
            <a:ext cx="6696744" cy="6740307"/>
          </a:xfrm>
          <a:prstGeom prst="rect">
            <a:avLst/>
          </a:prstGeom>
        </p:spPr>
        <p:txBody>
          <a:bodyPr wrap="square">
            <a:spAutoFit/>
          </a:bodyPr>
          <a:lstStyle/>
          <a:p>
            <a:pPr>
              <a:lnSpc>
                <a:spcPct val="150000"/>
              </a:lnSpc>
            </a:pPr>
            <a:r>
              <a:rPr lang="en-GB" b="1" u="sng" dirty="0" smtClean="0"/>
              <a:t>Dulce et Decorum Est" by Wilfred Own</a:t>
            </a:r>
          </a:p>
          <a:p>
            <a:pPr>
              <a:lnSpc>
                <a:spcPct val="150000"/>
              </a:lnSpc>
            </a:pPr>
            <a:r>
              <a:rPr lang="en-GB" dirty="0" smtClean="0"/>
              <a:t>Bent double, like old beggars under sacks, </a:t>
            </a:r>
          </a:p>
          <a:p>
            <a:pPr>
              <a:lnSpc>
                <a:spcPct val="150000"/>
              </a:lnSpc>
            </a:pPr>
            <a:r>
              <a:rPr lang="en-GB" dirty="0" smtClean="0"/>
              <a:t>Knock-kneed, coughing like hags, we cursed through sludge, </a:t>
            </a:r>
          </a:p>
          <a:p>
            <a:pPr>
              <a:lnSpc>
                <a:spcPct val="150000"/>
              </a:lnSpc>
            </a:pPr>
            <a:r>
              <a:rPr lang="en-GB" dirty="0" smtClean="0"/>
              <a:t>Till on the haunting flares we turned our backs, </a:t>
            </a:r>
          </a:p>
          <a:p>
            <a:pPr>
              <a:lnSpc>
                <a:spcPct val="150000"/>
              </a:lnSpc>
            </a:pPr>
            <a:r>
              <a:rPr lang="en-GB" dirty="0" smtClean="0"/>
              <a:t>And towards our distant rest began to trudge. </a:t>
            </a:r>
          </a:p>
          <a:p>
            <a:pPr>
              <a:lnSpc>
                <a:spcPct val="150000"/>
              </a:lnSpc>
            </a:pPr>
            <a:r>
              <a:rPr lang="en-GB" dirty="0" smtClean="0"/>
              <a:t>Men marched asleep. Many had lost their boots, </a:t>
            </a:r>
          </a:p>
          <a:p>
            <a:pPr>
              <a:lnSpc>
                <a:spcPct val="150000"/>
              </a:lnSpc>
            </a:pPr>
            <a:r>
              <a:rPr lang="en-GB" dirty="0" smtClean="0"/>
              <a:t>But limped on, blood-shod. All went lame; all blind; </a:t>
            </a:r>
          </a:p>
          <a:p>
            <a:pPr>
              <a:lnSpc>
                <a:spcPct val="150000"/>
              </a:lnSpc>
            </a:pPr>
            <a:r>
              <a:rPr lang="en-GB" dirty="0" smtClean="0"/>
              <a:t>Drunk with fatigue; deaf even to the hoots </a:t>
            </a:r>
          </a:p>
          <a:p>
            <a:pPr>
              <a:lnSpc>
                <a:spcPct val="150000"/>
              </a:lnSpc>
            </a:pPr>
            <a:r>
              <a:rPr lang="en-GB" dirty="0" smtClean="0"/>
              <a:t>Of gas-shells dropping softly behind. </a:t>
            </a:r>
          </a:p>
          <a:p>
            <a:pPr>
              <a:lnSpc>
                <a:spcPct val="150000"/>
              </a:lnSpc>
            </a:pPr>
            <a:endParaRPr lang="en-GB" dirty="0" smtClean="0"/>
          </a:p>
          <a:p>
            <a:pPr>
              <a:lnSpc>
                <a:spcPct val="150000"/>
              </a:lnSpc>
            </a:pPr>
            <a:r>
              <a:rPr lang="en-GB" dirty="0" smtClean="0"/>
              <a:t>Gas! GAS! Quick, boys!—An ecstasy of fumbling </a:t>
            </a:r>
          </a:p>
          <a:p>
            <a:pPr>
              <a:lnSpc>
                <a:spcPct val="150000"/>
              </a:lnSpc>
            </a:pPr>
            <a:r>
              <a:rPr lang="en-GB" dirty="0" smtClean="0"/>
              <a:t>Fitting the clumsy helmets just in time, </a:t>
            </a:r>
          </a:p>
          <a:p>
            <a:pPr>
              <a:lnSpc>
                <a:spcPct val="150000"/>
              </a:lnSpc>
            </a:pPr>
            <a:r>
              <a:rPr lang="en-GB" dirty="0" smtClean="0"/>
              <a:t>But someone still was yelling out and stumbling </a:t>
            </a:r>
          </a:p>
          <a:p>
            <a:pPr>
              <a:lnSpc>
                <a:spcPct val="150000"/>
              </a:lnSpc>
            </a:pPr>
            <a:r>
              <a:rPr lang="en-GB" dirty="0" smtClean="0"/>
              <a:t>And </a:t>
            </a:r>
            <a:r>
              <a:rPr lang="en-GB" dirty="0" err="1" smtClean="0"/>
              <a:t>flound’ring</a:t>
            </a:r>
            <a:r>
              <a:rPr lang="en-GB" dirty="0" smtClean="0"/>
              <a:t> like a man in fire or lime.—</a:t>
            </a:r>
          </a:p>
          <a:p>
            <a:pPr>
              <a:lnSpc>
                <a:spcPct val="150000"/>
              </a:lnSpc>
            </a:pPr>
            <a:r>
              <a:rPr lang="en-GB" dirty="0" smtClean="0"/>
              <a:t>Dim through the misty panes and thick green light, </a:t>
            </a:r>
          </a:p>
          <a:p>
            <a:pPr>
              <a:lnSpc>
                <a:spcPct val="150000"/>
              </a:lnSpc>
            </a:pPr>
            <a:r>
              <a:rPr lang="en-GB" dirty="0" smtClean="0"/>
              <a:t>As under a green sea, I saw him drowning. </a:t>
            </a:r>
          </a:p>
        </p:txBody>
      </p:sp>
      <p:sp>
        <p:nvSpPr>
          <p:cNvPr id="3" name="TextBox 2"/>
          <p:cNvSpPr txBox="1"/>
          <p:nvPr/>
        </p:nvSpPr>
        <p:spPr>
          <a:xfrm>
            <a:off x="179512" y="58755"/>
            <a:ext cx="1296144" cy="1477328"/>
          </a:xfrm>
          <a:prstGeom prst="rect">
            <a:avLst/>
          </a:prstGeom>
          <a:noFill/>
          <a:ln>
            <a:solidFill>
              <a:srgbClr val="FF0000"/>
            </a:solidFill>
          </a:ln>
        </p:spPr>
        <p:txBody>
          <a:bodyPr wrap="square" rtlCol="0">
            <a:spAutoFit/>
          </a:bodyPr>
          <a:lstStyle/>
          <a:p>
            <a:r>
              <a:rPr lang="en-GB" dirty="0" smtClean="0">
                <a:solidFill>
                  <a:srgbClr val="FF0000"/>
                </a:solidFill>
              </a:rPr>
              <a:t>Research the poem on google and add more notes</a:t>
            </a:r>
            <a:endParaRPr lang="en-GB" dirty="0">
              <a:solidFill>
                <a:srgbClr val="FF0000"/>
              </a:solidFill>
            </a:endParaRPr>
          </a:p>
        </p:txBody>
      </p:sp>
    </p:spTree>
    <p:extLst>
      <p:ext uri="{BB962C8B-B14F-4D97-AF65-F5344CB8AC3E}">
        <p14:creationId xmlns:p14="http://schemas.microsoft.com/office/powerpoint/2010/main" val="178654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188640"/>
            <a:ext cx="5742384" cy="6281848"/>
          </a:xfrm>
          <a:prstGeom prst="rect">
            <a:avLst/>
          </a:prstGeom>
        </p:spPr>
        <p:txBody>
          <a:bodyPr wrap="square">
            <a:spAutoFit/>
          </a:bodyPr>
          <a:lstStyle/>
          <a:p>
            <a:pPr>
              <a:lnSpc>
                <a:spcPct val="150000"/>
              </a:lnSpc>
            </a:pPr>
            <a:r>
              <a:rPr lang="en-GB" dirty="0" smtClean="0"/>
              <a:t>In all my dreams before my helpless sight, </a:t>
            </a:r>
          </a:p>
          <a:p>
            <a:pPr>
              <a:lnSpc>
                <a:spcPct val="150000"/>
              </a:lnSpc>
            </a:pPr>
            <a:r>
              <a:rPr lang="en-GB" dirty="0" smtClean="0"/>
              <a:t>He plunges at me, guttering, choking, drowning. </a:t>
            </a:r>
          </a:p>
          <a:p>
            <a:pPr>
              <a:lnSpc>
                <a:spcPct val="150000"/>
              </a:lnSpc>
            </a:pPr>
            <a:endParaRPr lang="en-GB" dirty="0" smtClean="0"/>
          </a:p>
          <a:p>
            <a:pPr>
              <a:lnSpc>
                <a:spcPct val="150000"/>
              </a:lnSpc>
            </a:pPr>
            <a:r>
              <a:rPr lang="en-GB" dirty="0" smtClean="0"/>
              <a:t>If in some smothering dreams, you too could pace </a:t>
            </a:r>
          </a:p>
          <a:p>
            <a:pPr>
              <a:lnSpc>
                <a:spcPct val="150000"/>
              </a:lnSpc>
            </a:pPr>
            <a:r>
              <a:rPr lang="en-GB" dirty="0" smtClean="0"/>
              <a:t>Behind the wagon that we flung him in, </a:t>
            </a:r>
          </a:p>
          <a:p>
            <a:pPr>
              <a:lnSpc>
                <a:spcPct val="150000"/>
              </a:lnSpc>
            </a:pPr>
            <a:r>
              <a:rPr lang="en-GB" dirty="0" smtClean="0"/>
              <a:t>And watch the white eyes writhing in his face, </a:t>
            </a:r>
          </a:p>
          <a:p>
            <a:pPr>
              <a:lnSpc>
                <a:spcPct val="150000"/>
              </a:lnSpc>
            </a:pPr>
            <a:r>
              <a:rPr lang="en-GB" dirty="0" smtClean="0"/>
              <a:t>His hanging face, like a devil’s sick of sin; </a:t>
            </a:r>
          </a:p>
          <a:p>
            <a:pPr>
              <a:lnSpc>
                <a:spcPct val="150000"/>
              </a:lnSpc>
            </a:pPr>
            <a:r>
              <a:rPr lang="en-GB" dirty="0" smtClean="0"/>
              <a:t>If you could hear, at every jolt, the blood </a:t>
            </a:r>
          </a:p>
          <a:p>
            <a:pPr>
              <a:lnSpc>
                <a:spcPct val="150000"/>
              </a:lnSpc>
            </a:pPr>
            <a:r>
              <a:rPr lang="en-GB" dirty="0" smtClean="0"/>
              <a:t>Come gargling from the froth-corrupted lungs, </a:t>
            </a:r>
          </a:p>
          <a:p>
            <a:pPr>
              <a:lnSpc>
                <a:spcPct val="150000"/>
              </a:lnSpc>
            </a:pPr>
            <a:r>
              <a:rPr lang="en-GB" dirty="0" smtClean="0"/>
              <a:t>Obscene as cancer, bitter as the cud </a:t>
            </a:r>
          </a:p>
          <a:p>
            <a:pPr>
              <a:lnSpc>
                <a:spcPct val="150000"/>
              </a:lnSpc>
            </a:pPr>
            <a:r>
              <a:rPr lang="en-GB" dirty="0" smtClean="0"/>
              <a:t>Of vile, incurable sores on innocent tongues,— </a:t>
            </a:r>
          </a:p>
          <a:p>
            <a:pPr>
              <a:lnSpc>
                <a:spcPct val="150000"/>
              </a:lnSpc>
            </a:pPr>
            <a:r>
              <a:rPr lang="en-GB" dirty="0" smtClean="0"/>
              <a:t>My friend, you would not tell with such high zest </a:t>
            </a:r>
          </a:p>
          <a:p>
            <a:pPr>
              <a:lnSpc>
                <a:spcPct val="150000"/>
              </a:lnSpc>
            </a:pPr>
            <a:r>
              <a:rPr lang="en-GB" dirty="0" smtClean="0"/>
              <a:t>To children ardent for some desperate glory, </a:t>
            </a:r>
          </a:p>
          <a:p>
            <a:pPr>
              <a:lnSpc>
                <a:spcPct val="150000"/>
              </a:lnSpc>
            </a:pPr>
            <a:r>
              <a:rPr lang="en-GB" dirty="0" smtClean="0"/>
              <a:t>The old Lie: Dulce et decorum </a:t>
            </a:r>
            <a:r>
              <a:rPr lang="en-GB" dirty="0" err="1" smtClean="0"/>
              <a:t>est</a:t>
            </a:r>
            <a:r>
              <a:rPr lang="en-GB" dirty="0" smtClean="0"/>
              <a:t> </a:t>
            </a:r>
          </a:p>
          <a:p>
            <a:pPr>
              <a:lnSpc>
                <a:spcPct val="150000"/>
              </a:lnSpc>
            </a:pPr>
            <a:r>
              <a:rPr lang="en-GB" dirty="0" smtClean="0"/>
              <a:t>Pro patria </a:t>
            </a:r>
            <a:r>
              <a:rPr lang="en-GB" dirty="0" err="1" smtClean="0"/>
              <a:t>mori</a:t>
            </a:r>
            <a:r>
              <a:rPr lang="en-GB" dirty="0" smtClean="0"/>
              <a:t>.</a:t>
            </a:r>
            <a:endParaRPr lang="en-GB" dirty="0"/>
          </a:p>
        </p:txBody>
      </p:sp>
    </p:spTree>
    <p:extLst>
      <p:ext uri="{BB962C8B-B14F-4D97-AF65-F5344CB8AC3E}">
        <p14:creationId xmlns:p14="http://schemas.microsoft.com/office/powerpoint/2010/main" val="2618150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308552" y="0"/>
            <a:ext cx="6400800" cy="1364010"/>
          </a:xfrm>
          <a:solidFill>
            <a:srgbClr val="FFFF00"/>
          </a:solidFill>
        </p:spPr>
        <p:txBody>
          <a:bodyPr>
            <a:normAutofit/>
          </a:bodyPr>
          <a:lstStyle/>
          <a:p>
            <a:r>
              <a:rPr lang="en-GB" sz="7200" b="1" dirty="0" smtClean="0">
                <a:solidFill>
                  <a:schemeClr val="tx1"/>
                </a:solidFill>
                <a:effectLst>
                  <a:outerShdw blurRad="38100" dist="38100" dir="2700000" algn="tl">
                    <a:srgbClr val="000000">
                      <a:alpha val="43137"/>
                    </a:srgbClr>
                  </a:outerShdw>
                </a:effectLst>
              </a:rPr>
              <a:t>Context</a:t>
            </a: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2" name="Rectangle 1"/>
          <p:cNvSpPr/>
          <p:nvPr/>
        </p:nvSpPr>
        <p:spPr>
          <a:xfrm>
            <a:off x="0" y="1500056"/>
            <a:ext cx="9144000" cy="41786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GB" sz="2000" dirty="0">
                <a:solidFill>
                  <a:schemeClr val="tx1"/>
                </a:solidFill>
              </a:rPr>
              <a:t>Wilfred Owen was killed in action on 4 November 1918 exactly one week (almost to the hour) before the signing of the Armistice, which ended the First World War.</a:t>
            </a:r>
          </a:p>
          <a:p>
            <a:pPr marL="342900" indent="-342900">
              <a:buFont typeface="Arial" panose="020B0604020202020204" pitchFamily="34" charset="0"/>
              <a:buChar char="•"/>
            </a:pPr>
            <a:r>
              <a:rPr lang="en-GB" sz="2000" dirty="0">
                <a:solidFill>
                  <a:schemeClr val="tx1"/>
                </a:solidFill>
              </a:rPr>
              <a:t>His mother received the telegram informing her of his death on Armistice Day, as the church bells were ringing out in celebration.</a:t>
            </a:r>
          </a:p>
          <a:p>
            <a:pPr marL="342900" indent="-342900">
              <a:buFont typeface="Arial" panose="020B0604020202020204" pitchFamily="34" charset="0"/>
              <a:buChar char="•"/>
            </a:pPr>
            <a:r>
              <a:rPr lang="en-GB" sz="2000" dirty="0">
                <a:solidFill>
                  <a:schemeClr val="tx1"/>
                </a:solidFill>
              </a:rPr>
              <a:t>This poem has such detailed imagery, even by today's standards, it is still thought of as an </a:t>
            </a:r>
            <a:r>
              <a:rPr lang="en-GB" sz="2000" dirty="0" smtClean="0">
                <a:solidFill>
                  <a:schemeClr val="tx1"/>
                </a:solidFill>
              </a:rPr>
              <a:t>unforgettable, harsh criticism </a:t>
            </a:r>
            <a:r>
              <a:rPr lang="en-GB" sz="2000" dirty="0">
                <a:solidFill>
                  <a:schemeClr val="tx1"/>
                </a:solidFill>
              </a:rPr>
              <a:t>of World War I with the use of its intense tone, it truly gives the reader an insight of what the feeling of being on the front line would have been like</a:t>
            </a:r>
            <a:r>
              <a:rPr lang="en-GB" sz="2000" dirty="0" smtClean="0">
                <a:solidFill>
                  <a:schemeClr val="tx1"/>
                </a:solidFill>
              </a:rPr>
              <a:t>. </a:t>
            </a:r>
          </a:p>
          <a:p>
            <a:pPr marL="342900" indent="-342900">
              <a:buFont typeface="Arial" panose="020B0604020202020204" pitchFamily="34" charset="0"/>
              <a:buChar char="•"/>
            </a:pPr>
            <a:r>
              <a:rPr lang="en-GB" sz="2000" dirty="0" smtClean="0">
                <a:solidFill>
                  <a:schemeClr val="tx1"/>
                </a:solidFill>
              </a:rPr>
              <a:t>Owen is recounting his first hand experiences of fighting in WW1 in this poem.</a:t>
            </a:r>
          </a:p>
          <a:p>
            <a:pPr marL="342900" indent="-342900">
              <a:buFont typeface="Arial" panose="020B0604020202020204" pitchFamily="34" charset="0"/>
              <a:buChar char="•"/>
            </a:pPr>
            <a:r>
              <a:rPr lang="en-GB" sz="2000" dirty="0" smtClean="0">
                <a:solidFill>
                  <a:schemeClr val="tx1"/>
                </a:solidFill>
              </a:rPr>
              <a:t>He describes the dreadful conditions of the battlefront and gruesomely depicts the death of a fellow soldier from a gas attack.</a:t>
            </a:r>
          </a:p>
          <a:p>
            <a:pPr marL="342900" indent="-342900">
              <a:buFont typeface="Arial" panose="020B0604020202020204" pitchFamily="34" charset="0"/>
              <a:buChar char="•"/>
            </a:pPr>
            <a:r>
              <a:rPr lang="en-GB" sz="2000" dirty="0" smtClean="0">
                <a:solidFill>
                  <a:schemeClr val="tx1"/>
                </a:solidFill>
              </a:rPr>
              <a:t>It is an unflinchingly honest portrayal of war, opposite to pro-war, patriotic ideas of the time.</a:t>
            </a:r>
          </a:p>
          <a:p>
            <a:pPr marL="342900" indent="-342900">
              <a:buFont typeface="Arial" panose="020B0604020202020204" pitchFamily="34" charset="0"/>
              <a:buChar char="•"/>
            </a:pPr>
            <a:endParaRPr lang="en-GB" sz="2000" dirty="0">
              <a:solidFill>
                <a:schemeClr val="tx1"/>
              </a:solidFill>
            </a:endParaRPr>
          </a:p>
        </p:txBody>
      </p:sp>
      <p:sp>
        <p:nvSpPr>
          <p:cNvPr id="4" name="Oval 3"/>
          <p:cNvSpPr/>
          <p:nvPr/>
        </p:nvSpPr>
        <p:spPr>
          <a:xfrm>
            <a:off x="5508104" y="5232988"/>
            <a:ext cx="3456384" cy="932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sp>
        <p:nvSpPr>
          <p:cNvPr id="14" name="Rounded Rectangular Callout 13"/>
          <p:cNvSpPr/>
          <p:nvPr/>
        </p:nvSpPr>
        <p:spPr>
          <a:xfrm>
            <a:off x="0" y="1"/>
            <a:ext cx="2318572" cy="1500055"/>
          </a:xfrm>
          <a:prstGeom prst="wedgeRoundRectCallout">
            <a:avLst>
              <a:gd name="adj1" fmla="val 66331"/>
              <a:gd name="adj2" fmla="val -7539"/>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smtClean="0">
                <a:latin typeface="Comic Sans MS" panose="030F0702030302020204" pitchFamily="66" charset="0"/>
              </a:rPr>
              <a:t>Key Words:</a:t>
            </a:r>
          </a:p>
          <a:p>
            <a:pPr algn="ctr"/>
            <a:r>
              <a:rPr lang="en-GB" sz="1400" b="1" dirty="0" smtClean="0">
                <a:latin typeface="Comic Sans MS" panose="030F0702030302020204" pitchFamily="66" charset="0"/>
              </a:rPr>
              <a:t>Antiquated</a:t>
            </a:r>
          </a:p>
          <a:p>
            <a:pPr algn="ctr"/>
            <a:r>
              <a:rPr lang="en-GB" sz="1400" b="1" dirty="0" smtClean="0">
                <a:latin typeface="Comic Sans MS" panose="030F0702030302020204" pitchFamily="66" charset="0"/>
              </a:rPr>
              <a:t>glorified</a:t>
            </a:r>
          </a:p>
          <a:p>
            <a:pPr algn="ctr"/>
            <a:r>
              <a:rPr lang="en-GB" sz="1400" b="1" dirty="0" smtClean="0">
                <a:latin typeface="Comic Sans MS" panose="030F0702030302020204" pitchFamily="66" charset="0"/>
              </a:rPr>
              <a:t>Assonance</a:t>
            </a:r>
          </a:p>
          <a:p>
            <a:pPr algn="ctr"/>
            <a:r>
              <a:rPr lang="en-GB" sz="1400" b="1" dirty="0" smtClean="0">
                <a:latin typeface="Comic Sans MS" panose="030F0702030302020204" pitchFamily="66" charset="0"/>
              </a:rPr>
              <a:t>Simile</a:t>
            </a:r>
          </a:p>
          <a:p>
            <a:pPr algn="ctr"/>
            <a:r>
              <a:rPr lang="en-GB" sz="1400" b="1" dirty="0" smtClean="0">
                <a:latin typeface="Comic Sans MS" panose="030F0702030302020204" pitchFamily="66" charset="0"/>
              </a:rPr>
              <a:t>Metaphor</a:t>
            </a:r>
          </a:p>
          <a:p>
            <a:pPr algn="ctr"/>
            <a:endParaRPr lang="en-GB" sz="1400" b="1" u="sng" dirty="0" smtClean="0">
              <a:latin typeface="Comic Sans MS" panose="030F0702030302020204" pitchFamily="66" charset="0"/>
            </a:endParaRPr>
          </a:p>
        </p:txBody>
      </p:sp>
      <p:sp>
        <p:nvSpPr>
          <p:cNvPr id="6" name="Rectangle 5"/>
          <p:cNvSpPr/>
          <p:nvPr/>
        </p:nvSpPr>
        <p:spPr>
          <a:xfrm>
            <a:off x="2483768" y="869996"/>
            <a:ext cx="5400600" cy="369332"/>
          </a:xfrm>
          <a:prstGeom prst="rect">
            <a:avLst/>
          </a:prstGeom>
        </p:spPr>
        <p:txBody>
          <a:bodyPr wrap="square">
            <a:spAutoFit/>
          </a:bodyPr>
          <a:lstStyle/>
          <a:p>
            <a:r>
              <a:rPr lang="en-GB" dirty="0" smtClean="0">
                <a:hlinkClick r:id="rId6"/>
              </a:rPr>
              <a:t>https://www.youtube.com/watch?v=4w3pFJB9F7M</a:t>
            </a:r>
            <a:endParaRPr lang="en-GB" dirty="0"/>
          </a:p>
        </p:txBody>
      </p:sp>
    </p:spTree>
    <p:extLst>
      <p:ext uri="{BB962C8B-B14F-4D97-AF65-F5344CB8AC3E}">
        <p14:creationId xmlns:p14="http://schemas.microsoft.com/office/powerpoint/2010/main" val="3492398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4186</Words>
  <Application>Microsoft Office PowerPoint</Application>
  <PresentationFormat>On-screen Show (4:3)</PresentationFormat>
  <Paragraphs>388</Paragraphs>
  <Slides>19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 BERKLEY</vt:lpstr>
      <vt:lpstr>Arial</vt:lpstr>
      <vt:lpstr>Calibri</vt:lpstr>
      <vt:lpstr>Century Gothic</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PETER</vt:lpstr>
      <vt:lpstr>WAGOLL PETER</vt:lpstr>
      <vt:lpstr>Model PETER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c:creator>
  <cp:lastModifiedBy>gav</cp:lastModifiedBy>
  <cp:revision>25</cp:revision>
  <dcterms:created xsi:type="dcterms:W3CDTF">2019-08-27T10:55:03Z</dcterms:created>
  <dcterms:modified xsi:type="dcterms:W3CDTF">2020-09-23T17:43:11Z</dcterms:modified>
</cp:coreProperties>
</file>