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0" r:id="rId4"/>
    <p:sldId id="261" r:id="rId5"/>
    <p:sldId id="268" r:id="rId6"/>
    <p:sldId id="262" r:id="rId7"/>
    <p:sldId id="265" r:id="rId8"/>
    <p:sldId id="258" r:id="rId9"/>
    <p:sldId id="259" r:id="rId10"/>
    <p:sldId id="264" r:id="rId11"/>
    <p:sldId id="266" r:id="rId12"/>
    <p:sldId id="267"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C69921E-7790-4B5C-AF7E-DAB12F409D65}" type="datetimeFigureOut">
              <a:rPr lang="en-GB"/>
              <a:pPr>
                <a:defRPr/>
              </a:pPr>
              <a:t>27/11/2020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C3AC55-35F4-43ED-A9C6-D74C6ED6C1A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A3503DE-10F2-46CC-8CBB-A0444D86DCCD}" type="datetimeFigureOut">
              <a:rPr lang="en-GB"/>
              <a:pPr>
                <a:defRPr/>
              </a:pPr>
              <a:t>27/11/2020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96939A-56F4-4AD0-ADBA-7F07D4B441E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08291D1-C81D-4114-B8DA-97AA386524A6}" type="datetimeFigureOut">
              <a:rPr lang="en-GB"/>
              <a:pPr>
                <a:defRPr/>
              </a:pPr>
              <a:t>27/11/2020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3B996F-43FB-4E6F-BA16-DA4761F978A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519C64-73EE-4AC6-AB92-CD1885232939}" type="datetimeFigureOut">
              <a:rPr lang="en-GB"/>
              <a:pPr>
                <a:defRPr/>
              </a:pPr>
              <a:t>27/11/2020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0E324C-4054-4636-9BC7-A21E86CB9FC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73ADFB-BEDA-44EF-B936-06A35A051E46}" type="datetimeFigureOut">
              <a:rPr lang="en-GB"/>
              <a:pPr>
                <a:defRPr/>
              </a:pPr>
              <a:t>27/11/2020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4404BE-FB04-4E80-871F-D9F58C5E8FC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A312A78-ED3A-43F7-9D1B-3B68A1398D19}" type="datetimeFigureOut">
              <a:rPr lang="en-GB"/>
              <a:pPr>
                <a:defRPr/>
              </a:pPr>
              <a:t>27/11/2020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6A5F057-7C9D-421C-AE95-315C54EF26F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736B0AD-77D0-4127-960D-CE5C83FA36DC}" type="datetimeFigureOut">
              <a:rPr lang="en-GB"/>
              <a:pPr>
                <a:defRPr/>
              </a:pPr>
              <a:t>27/11/2020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11A9CA3-AE05-4491-A080-92F94C2E9C3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2ED9618-CED5-4286-B04B-F53C83554779}" type="datetimeFigureOut">
              <a:rPr lang="en-GB"/>
              <a:pPr>
                <a:defRPr/>
              </a:pPr>
              <a:t>27/11/2020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47B3E07-480D-4681-82DB-EE5EC74F331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0B28D7-08A5-4B4D-AFDD-3DFEA5D721C0}" type="datetimeFigureOut">
              <a:rPr lang="en-GB"/>
              <a:pPr>
                <a:defRPr/>
              </a:pPr>
              <a:t>27/11/2020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386074C-DBB8-4FDC-B28A-0A211DD5714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90956F-6798-485B-9FF8-DC634F7F1E38}" type="datetimeFigureOut">
              <a:rPr lang="en-GB"/>
              <a:pPr>
                <a:defRPr/>
              </a:pPr>
              <a:t>27/11/2020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2B3EE38-37F9-41B3-BB1C-7A0744DB229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F531CB-11C1-4545-8DEA-F0783E108343}" type="datetimeFigureOut">
              <a:rPr lang="en-GB"/>
              <a:pPr>
                <a:defRPr/>
              </a:pPr>
              <a:t>27/11/2020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D5D94EB-5C84-401C-8B20-C90C0DBA49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57BE86-7BD4-49E0-B735-E97F656CCDE0}" type="datetimeFigureOut">
              <a:rPr lang="en-GB"/>
              <a:pPr>
                <a:defRPr/>
              </a:pPr>
              <a:t>27/11/2020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4B351E3-C77E-42E7-B8F5-C000F8F64A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79388" y="188641"/>
            <a:ext cx="8641084" cy="1080120"/>
          </a:xfrm>
        </p:spPr>
        <p:txBody>
          <a:bodyPr/>
          <a:lstStyle/>
          <a:p>
            <a:r>
              <a:rPr lang="en-GB" sz="2800" b="1" u="sng" dirty="0"/>
              <a:t>Lesson 1 &amp; 2 GCSE Descriptive Writing</a:t>
            </a:r>
          </a:p>
        </p:txBody>
      </p:sp>
      <p:sp>
        <p:nvSpPr>
          <p:cNvPr id="3" name="Subtitle 2"/>
          <p:cNvSpPr>
            <a:spLocks noGrp="1"/>
          </p:cNvSpPr>
          <p:nvPr>
            <p:ph type="subTitle" idx="1"/>
          </p:nvPr>
        </p:nvSpPr>
        <p:spPr>
          <a:xfrm>
            <a:off x="324172" y="4394298"/>
            <a:ext cx="8496300" cy="1728886"/>
          </a:xfrm>
        </p:spPr>
        <p:txBody>
          <a:bodyPr/>
          <a:lstStyle/>
          <a:p>
            <a:r>
              <a:rPr lang="en-GB" sz="2400" b="1" u="sng" dirty="0">
                <a:solidFill>
                  <a:srgbClr val="0070C0"/>
                </a:solidFill>
              </a:rPr>
              <a:t>Learning Objectives:</a:t>
            </a:r>
          </a:p>
          <a:p>
            <a:r>
              <a:rPr lang="en-GB" sz="2400" dirty="0">
                <a:solidFill>
                  <a:srgbClr val="0070C0"/>
                </a:solidFill>
              </a:rPr>
              <a:t>Using appropriate sensory imagery and writers’ techniques to describe effectively</a:t>
            </a:r>
          </a:p>
          <a:p>
            <a:endParaRPr lang="en-GB" sz="2400" dirty="0">
              <a:solidFill>
                <a:srgbClr val="FF0000"/>
              </a:solidFill>
            </a:endParaRPr>
          </a:p>
        </p:txBody>
      </p:sp>
      <p:sp>
        <p:nvSpPr>
          <p:cNvPr id="4" name="TextBox 3">
            <a:extLst>
              <a:ext uri="{FF2B5EF4-FFF2-40B4-BE49-F238E27FC236}">
                <a16:creationId xmlns:a16="http://schemas.microsoft.com/office/drawing/2014/main" id="{4DA484DA-2377-4B9F-8924-1D007CD4AAF5}"/>
              </a:ext>
            </a:extLst>
          </p:cNvPr>
          <p:cNvSpPr txBox="1"/>
          <p:nvPr/>
        </p:nvSpPr>
        <p:spPr>
          <a:xfrm>
            <a:off x="778398" y="1124744"/>
            <a:ext cx="8042074" cy="2308324"/>
          </a:xfrm>
          <a:prstGeom prst="rect">
            <a:avLst/>
          </a:prstGeom>
          <a:noFill/>
        </p:spPr>
        <p:txBody>
          <a:bodyPr wrap="square" rtlCol="0">
            <a:spAutoFit/>
          </a:bodyPr>
          <a:lstStyle/>
          <a:p>
            <a:r>
              <a:rPr lang="en-GB" b="1" u="sng" dirty="0"/>
              <a:t>Lesson 1 – </a:t>
            </a:r>
            <a:r>
              <a:rPr lang="en-GB" dirty="0"/>
              <a:t>preparation and development of descriptive writing skills.</a:t>
            </a:r>
          </a:p>
          <a:p>
            <a:endParaRPr lang="en-GB" dirty="0"/>
          </a:p>
          <a:p>
            <a:r>
              <a:rPr lang="en-GB" dirty="0"/>
              <a:t>Follow the ppts – complete tasks as shown – copy out some examples.</a:t>
            </a:r>
          </a:p>
          <a:p>
            <a:endParaRPr lang="en-GB" dirty="0"/>
          </a:p>
          <a:p>
            <a:r>
              <a:rPr lang="en-GB" b="1" u="sng" dirty="0"/>
              <a:t>Lesson 2 </a:t>
            </a:r>
            <a:r>
              <a:rPr lang="en-GB" dirty="0"/>
              <a:t>– Planning and writing your own descriptive piece.</a:t>
            </a:r>
          </a:p>
          <a:p>
            <a:endParaRPr lang="en-GB" dirty="0"/>
          </a:p>
          <a:p>
            <a:r>
              <a:rPr lang="en-GB" dirty="0">
                <a:solidFill>
                  <a:srgbClr val="00B050"/>
                </a:solidFill>
              </a:rPr>
              <a:t>Complete the Review sheet and bring this and your written work to class and glue into your books for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fontAlgn="auto">
              <a:spcAft>
                <a:spcPts val="0"/>
              </a:spcAft>
              <a:defRPr/>
            </a:pPr>
            <a:r>
              <a:rPr lang="en-GB" sz="4000" dirty="0"/>
              <a:t>Your turn</a:t>
            </a:r>
            <a:br>
              <a:rPr lang="en-GB" sz="4000" dirty="0"/>
            </a:br>
            <a:endParaRPr lang="en-US" sz="4000" dirty="0"/>
          </a:p>
        </p:txBody>
      </p:sp>
      <p:sp>
        <p:nvSpPr>
          <p:cNvPr id="16387" name="Rectangle 3"/>
          <p:cNvSpPr>
            <a:spLocks noGrp="1" noChangeArrowheads="1"/>
          </p:cNvSpPr>
          <p:nvPr>
            <p:ph type="body" idx="1"/>
          </p:nvPr>
        </p:nvSpPr>
        <p:spPr/>
        <p:txBody>
          <a:bodyPr rtlCol="0">
            <a:normAutofit fontScale="92500" lnSpcReduction="10000"/>
          </a:bodyPr>
          <a:lstStyle/>
          <a:p>
            <a:pPr fontAlgn="auto">
              <a:spcAft>
                <a:spcPts val="0"/>
              </a:spcAft>
              <a:buFontTx/>
              <a:buNone/>
              <a:defRPr/>
            </a:pPr>
            <a:r>
              <a:rPr lang="en-US" b="1" dirty="0"/>
              <a:t>Describe the scene in a busy</a:t>
            </a:r>
          </a:p>
          <a:p>
            <a:pPr fontAlgn="auto">
              <a:spcAft>
                <a:spcPts val="0"/>
              </a:spcAft>
              <a:buFontTx/>
              <a:buNone/>
              <a:defRPr/>
            </a:pPr>
            <a:r>
              <a:rPr lang="en-US" b="1" dirty="0"/>
              <a:t>bus station.</a:t>
            </a:r>
          </a:p>
          <a:p>
            <a:pPr fontAlgn="auto">
              <a:spcAft>
                <a:spcPts val="0"/>
              </a:spcAft>
              <a:buFontTx/>
              <a:buNone/>
              <a:defRPr/>
            </a:pPr>
            <a:endParaRPr lang="en-US" b="1" dirty="0"/>
          </a:p>
          <a:p>
            <a:pPr fontAlgn="auto">
              <a:spcAft>
                <a:spcPts val="0"/>
              </a:spcAft>
              <a:buFontTx/>
              <a:buNone/>
              <a:defRPr/>
            </a:pPr>
            <a:r>
              <a:rPr lang="en-US" dirty="0"/>
              <a:t>What might you see, touch,</a:t>
            </a:r>
          </a:p>
          <a:p>
            <a:pPr fontAlgn="auto">
              <a:spcAft>
                <a:spcPts val="0"/>
              </a:spcAft>
              <a:buFontTx/>
              <a:buNone/>
              <a:defRPr/>
            </a:pPr>
            <a:r>
              <a:rPr lang="en-US" dirty="0"/>
              <a:t>smell, taste and hear?</a:t>
            </a:r>
          </a:p>
          <a:p>
            <a:pPr fontAlgn="auto">
              <a:spcAft>
                <a:spcPts val="0"/>
              </a:spcAft>
              <a:buFontTx/>
              <a:buNone/>
              <a:defRPr/>
            </a:pPr>
            <a:r>
              <a:rPr lang="en-US" dirty="0"/>
              <a:t>hear?</a:t>
            </a:r>
          </a:p>
          <a:p>
            <a:pPr fontAlgn="auto">
              <a:spcAft>
                <a:spcPts val="0"/>
              </a:spcAft>
              <a:buFontTx/>
              <a:buNone/>
              <a:defRPr/>
            </a:pPr>
            <a:endParaRPr lang="en-US" dirty="0"/>
          </a:p>
          <a:p>
            <a:pPr fontAlgn="auto">
              <a:spcAft>
                <a:spcPts val="0"/>
              </a:spcAft>
              <a:buFontTx/>
              <a:buNone/>
              <a:defRPr/>
            </a:pPr>
            <a:r>
              <a:rPr lang="en-US" b="1" dirty="0">
                <a:solidFill>
                  <a:srgbClr val="FF0000"/>
                </a:solidFill>
              </a:rPr>
              <a:t>Remember – DO NOT say ‘I heard’ ‘I saw’ ‘It felt like’ – this is first person and also very boring.</a:t>
            </a:r>
          </a:p>
        </p:txBody>
      </p:sp>
      <p:sp>
        <p:nvSpPr>
          <p:cNvPr id="21507" name="Text Box 11"/>
          <p:cNvSpPr txBox="1">
            <a:spLocks noChangeArrowheads="1"/>
          </p:cNvSpPr>
          <p:nvPr/>
        </p:nvSpPr>
        <p:spPr bwMode="auto">
          <a:xfrm>
            <a:off x="3348038" y="3716338"/>
            <a:ext cx="4319587" cy="366712"/>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pic>
        <p:nvPicPr>
          <p:cNvPr id="21508" name="Picture 2" descr="http://4.bp.blogspot.com/_CFaWFwKkBYM/SfI4mYWi72I/AAAAAAAAE8Y/4dp3l0jfiog/s400/bus+station.jpg"/>
          <p:cNvPicPr>
            <a:picLocks noChangeAspect="1" noChangeArrowheads="1"/>
          </p:cNvPicPr>
          <p:nvPr/>
        </p:nvPicPr>
        <p:blipFill>
          <a:blip r:embed="rId2"/>
          <a:srcRect/>
          <a:stretch>
            <a:fillRect/>
          </a:stretch>
        </p:blipFill>
        <p:spPr bwMode="auto">
          <a:xfrm>
            <a:off x="5334000" y="765175"/>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a:t>Rule no. 4 – stop using boring describing words!</a:t>
            </a:r>
          </a:p>
        </p:txBody>
      </p:sp>
      <p:sp>
        <p:nvSpPr>
          <p:cNvPr id="3" name="Content Placeholder 2"/>
          <p:cNvSpPr>
            <a:spLocks noGrp="1"/>
          </p:cNvSpPr>
          <p:nvPr>
            <p:ph idx="1"/>
          </p:nvPr>
        </p:nvSpPr>
        <p:spPr>
          <a:xfrm>
            <a:off x="457200" y="1600200"/>
            <a:ext cx="8229600" cy="4924425"/>
          </a:xfrm>
        </p:spPr>
        <p:txBody>
          <a:bodyPr rtlCol="0">
            <a:normAutofit fontScale="70000" lnSpcReduction="20000"/>
          </a:bodyPr>
          <a:lstStyle/>
          <a:p>
            <a:pPr fontAlgn="auto">
              <a:spcAft>
                <a:spcPts val="0"/>
              </a:spcAft>
              <a:buFont typeface="Arial" pitchFamily="34" charset="0"/>
              <a:buChar char="•"/>
              <a:defRPr/>
            </a:pPr>
            <a:r>
              <a:rPr lang="en-GB" dirty="0"/>
              <a:t> Bright</a:t>
            </a:r>
          </a:p>
          <a:p>
            <a:pPr fontAlgn="auto">
              <a:spcAft>
                <a:spcPts val="0"/>
              </a:spcAft>
              <a:buFont typeface="Arial" pitchFamily="34" charset="0"/>
              <a:buChar char="•"/>
              <a:defRPr/>
            </a:pPr>
            <a:r>
              <a:rPr lang="en-GB" dirty="0"/>
              <a:t> Miserable</a:t>
            </a:r>
          </a:p>
          <a:p>
            <a:pPr fontAlgn="auto">
              <a:spcAft>
                <a:spcPts val="0"/>
              </a:spcAft>
              <a:buFont typeface="Arial" pitchFamily="34" charset="0"/>
              <a:buChar char="•"/>
              <a:defRPr/>
            </a:pPr>
            <a:r>
              <a:rPr lang="en-GB" dirty="0"/>
              <a:t> White as snow</a:t>
            </a:r>
          </a:p>
          <a:p>
            <a:pPr fontAlgn="auto">
              <a:spcAft>
                <a:spcPts val="0"/>
              </a:spcAft>
              <a:buFont typeface="Arial" pitchFamily="34" charset="0"/>
              <a:buChar char="•"/>
              <a:defRPr/>
            </a:pPr>
            <a:r>
              <a:rPr lang="en-GB" dirty="0"/>
              <a:t> Clear as day</a:t>
            </a:r>
          </a:p>
          <a:p>
            <a:pPr fontAlgn="auto">
              <a:spcAft>
                <a:spcPts val="0"/>
              </a:spcAft>
              <a:buFont typeface="Arial" pitchFamily="34" charset="0"/>
              <a:buChar char="•"/>
              <a:defRPr/>
            </a:pPr>
            <a:r>
              <a:rPr lang="en-GB" dirty="0"/>
              <a:t> Smart</a:t>
            </a:r>
          </a:p>
          <a:p>
            <a:pPr fontAlgn="auto">
              <a:spcAft>
                <a:spcPts val="0"/>
              </a:spcAft>
              <a:buFont typeface="Arial" pitchFamily="34" charset="0"/>
              <a:buChar char="•"/>
              <a:defRPr/>
            </a:pPr>
            <a:r>
              <a:rPr lang="en-GB" dirty="0"/>
              <a:t> Smile like the sun</a:t>
            </a:r>
          </a:p>
          <a:p>
            <a:pPr fontAlgn="auto">
              <a:spcAft>
                <a:spcPts val="0"/>
              </a:spcAft>
              <a:buFont typeface="Arial" pitchFamily="34" charset="0"/>
              <a:buChar char="•"/>
              <a:defRPr/>
            </a:pPr>
            <a:r>
              <a:rPr lang="en-GB" dirty="0"/>
              <a:t> Fresh</a:t>
            </a:r>
          </a:p>
          <a:p>
            <a:pPr fontAlgn="auto">
              <a:spcAft>
                <a:spcPts val="0"/>
              </a:spcAft>
              <a:buFont typeface="Arial" pitchFamily="34" charset="0"/>
              <a:buChar char="•"/>
              <a:defRPr/>
            </a:pPr>
            <a:r>
              <a:rPr lang="en-GB" dirty="0"/>
              <a:t> Gloomy</a:t>
            </a:r>
          </a:p>
          <a:p>
            <a:pPr fontAlgn="auto">
              <a:spcAft>
                <a:spcPts val="0"/>
              </a:spcAft>
              <a:buFont typeface="Arial" pitchFamily="34" charset="0"/>
              <a:buChar char="•"/>
              <a:defRPr/>
            </a:pPr>
            <a:r>
              <a:rPr lang="en-GB" dirty="0"/>
              <a:t> Dark</a:t>
            </a:r>
          </a:p>
          <a:p>
            <a:pPr fontAlgn="auto">
              <a:spcAft>
                <a:spcPts val="0"/>
              </a:spcAft>
              <a:buFont typeface="Arial" pitchFamily="34" charset="0"/>
              <a:buChar char="•"/>
              <a:defRPr/>
            </a:pPr>
            <a:r>
              <a:rPr lang="en-GB" dirty="0"/>
              <a:t> Gleaming</a:t>
            </a:r>
          </a:p>
          <a:p>
            <a:pPr fontAlgn="auto">
              <a:spcAft>
                <a:spcPts val="0"/>
              </a:spcAft>
              <a:buFont typeface="Arial" pitchFamily="34" charset="0"/>
              <a:buChar char="•"/>
              <a:defRPr/>
            </a:pPr>
            <a:r>
              <a:rPr lang="en-GB" dirty="0"/>
              <a:t> Shadowy</a:t>
            </a:r>
          </a:p>
          <a:p>
            <a:pPr fontAlgn="auto">
              <a:spcAft>
                <a:spcPts val="0"/>
              </a:spcAft>
              <a:buFont typeface="Arial" pitchFamily="34" charset="0"/>
              <a:buChar char="•"/>
              <a:defRPr/>
            </a:pPr>
            <a:r>
              <a:rPr lang="en-GB" dirty="0"/>
              <a:t> Tiny</a:t>
            </a:r>
          </a:p>
          <a:p>
            <a:pPr fontAlgn="auto">
              <a:spcAft>
                <a:spcPts val="0"/>
              </a:spcAft>
              <a:buFont typeface="Arial" pitchFamily="34" charset="0"/>
              <a:buChar char="•"/>
              <a:defRPr/>
            </a:pPr>
            <a:r>
              <a:rPr lang="en-GB" dirty="0"/>
              <a:t> Tall</a:t>
            </a:r>
          </a:p>
          <a:p>
            <a:pPr fontAlgn="auto">
              <a:spcAft>
                <a:spcPts val="0"/>
              </a:spcAft>
              <a:buFont typeface="Arial" pitchFamily="34" charset="0"/>
              <a:buChar char="•"/>
              <a:defRPr/>
            </a:pPr>
            <a:r>
              <a:rPr lang="en-GB" dirty="0"/>
              <a:t> Broad</a:t>
            </a:r>
          </a:p>
        </p:txBody>
      </p:sp>
      <p:sp>
        <p:nvSpPr>
          <p:cNvPr id="4" name="&quot;No&quot; Symbol 3"/>
          <p:cNvSpPr/>
          <p:nvPr/>
        </p:nvSpPr>
        <p:spPr>
          <a:xfrm rot="20266301">
            <a:off x="1110475" y="1314602"/>
            <a:ext cx="7123111" cy="5112568"/>
          </a:xfrm>
          <a:prstGeom prst="noSmoking">
            <a:avLst>
              <a:gd name="adj" fmla="val 16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600000" rev="19200000"/>
              </a:camera>
              <a:lightRig rig="threePt" dir="t"/>
            </a:scene3d>
          </a:bodyPr>
          <a:lstStyle/>
          <a:p>
            <a:pPr algn="ctr" fontAlgn="auto">
              <a:spcBef>
                <a:spcPts val="0"/>
              </a:spcBef>
              <a:spcAft>
                <a:spcPts val="0"/>
              </a:spcAft>
              <a:defRPr/>
            </a:pPr>
            <a:r>
              <a:rPr lang="en-GB" sz="2400" b="1" dirty="0">
                <a:solidFill>
                  <a:schemeClr val="tx1"/>
                </a:solidFill>
              </a:rPr>
              <a:t>BORING, NOT PRECISE, NOT APPROPRIATE AND DOES NOT CREATE AN IMAGE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linds(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linds(horizontal)">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a:t>Try this instead...</a:t>
            </a:r>
          </a:p>
        </p:txBody>
      </p:sp>
      <p:sp>
        <p:nvSpPr>
          <p:cNvPr id="3" name="Content Placeholder 2"/>
          <p:cNvSpPr>
            <a:spLocks noGrp="1"/>
          </p:cNvSpPr>
          <p:nvPr>
            <p:ph sz="half" idx="1"/>
          </p:nvPr>
        </p:nvSpPr>
        <p:spPr/>
        <p:txBody>
          <a:bodyPr rtlCol="0">
            <a:normAutofit fontScale="70000" lnSpcReduction="20000"/>
          </a:bodyPr>
          <a:lstStyle/>
          <a:p>
            <a:pPr fontAlgn="auto">
              <a:spcAft>
                <a:spcPts val="0"/>
              </a:spcAft>
              <a:buFont typeface="Arial" pitchFamily="34" charset="0"/>
              <a:buChar char="•"/>
              <a:defRPr/>
            </a:pPr>
            <a:r>
              <a:rPr lang="en-GB" dirty="0"/>
              <a:t> Bright</a:t>
            </a:r>
          </a:p>
          <a:p>
            <a:pPr fontAlgn="auto">
              <a:spcAft>
                <a:spcPts val="0"/>
              </a:spcAft>
              <a:buFont typeface="Arial" pitchFamily="34" charset="0"/>
              <a:buChar char="•"/>
              <a:defRPr/>
            </a:pPr>
            <a:r>
              <a:rPr lang="en-GB" dirty="0"/>
              <a:t> Miserable</a:t>
            </a:r>
          </a:p>
          <a:p>
            <a:pPr fontAlgn="auto">
              <a:spcAft>
                <a:spcPts val="0"/>
              </a:spcAft>
              <a:buFont typeface="Arial" pitchFamily="34" charset="0"/>
              <a:buChar char="•"/>
              <a:defRPr/>
            </a:pPr>
            <a:r>
              <a:rPr lang="en-GB" dirty="0"/>
              <a:t> White as snow</a:t>
            </a:r>
          </a:p>
          <a:p>
            <a:pPr fontAlgn="auto">
              <a:spcAft>
                <a:spcPts val="0"/>
              </a:spcAft>
              <a:buFont typeface="Arial" pitchFamily="34" charset="0"/>
              <a:buChar char="•"/>
              <a:defRPr/>
            </a:pPr>
            <a:r>
              <a:rPr lang="en-GB" dirty="0"/>
              <a:t> Clear as day</a:t>
            </a:r>
          </a:p>
          <a:p>
            <a:pPr fontAlgn="auto">
              <a:spcAft>
                <a:spcPts val="0"/>
              </a:spcAft>
              <a:buFont typeface="Arial" pitchFamily="34" charset="0"/>
              <a:buChar char="•"/>
              <a:defRPr/>
            </a:pPr>
            <a:r>
              <a:rPr lang="en-GB" dirty="0"/>
              <a:t> Smart</a:t>
            </a:r>
          </a:p>
          <a:p>
            <a:pPr fontAlgn="auto">
              <a:spcAft>
                <a:spcPts val="0"/>
              </a:spcAft>
              <a:buFont typeface="Arial" pitchFamily="34" charset="0"/>
              <a:buChar char="•"/>
              <a:defRPr/>
            </a:pPr>
            <a:r>
              <a:rPr lang="en-GB" dirty="0"/>
              <a:t> Smile like the sun</a:t>
            </a:r>
          </a:p>
          <a:p>
            <a:pPr fontAlgn="auto">
              <a:spcAft>
                <a:spcPts val="0"/>
              </a:spcAft>
              <a:buFont typeface="Arial" pitchFamily="34" charset="0"/>
              <a:buChar char="•"/>
              <a:defRPr/>
            </a:pPr>
            <a:r>
              <a:rPr lang="en-GB" dirty="0"/>
              <a:t> Fresh</a:t>
            </a:r>
          </a:p>
          <a:p>
            <a:pPr fontAlgn="auto">
              <a:spcAft>
                <a:spcPts val="0"/>
              </a:spcAft>
              <a:buFont typeface="Arial" pitchFamily="34" charset="0"/>
              <a:buChar char="•"/>
              <a:defRPr/>
            </a:pPr>
            <a:r>
              <a:rPr lang="en-GB" dirty="0"/>
              <a:t> Gloomy</a:t>
            </a:r>
          </a:p>
          <a:p>
            <a:pPr fontAlgn="auto">
              <a:spcAft>
                <a:spcPts val="0"/>
              </a:spcAft>
              <a:buFont typeface="Arial" pitchFamily="34" charset="0"/>
              <a:buChar char="•"/>
              <a:defRPr/>
            </a:pPr>
            <a:r>
              <a:rPr lang="en-GB" dirty="0"/>
              <a:t> Dark</a:t>
            </a:r>
          </a:p>
          <a:p>
            <a:pPr fontAlgn="auto">
              <a:spcAft>
                <a:spcPts val="0"/>
              </a:spcAft>
              <a:buFont typeface="Arial" pitchFamily="34" charset="0"/>
              <a:buChar char="•"/>
              <a:defRPr/>
            </a:pPr>
            <a:r>
              <a:rPr lang="en-GB" dirty="0"/>
              <a:t> Gleaming</a:t>
            </a:r>
          </a:p>
          <a:p>
            <a:pPr fontAlgn="auto">
              <a:spcAft>
                <a:spcPts val="0"/>
              </a:spcAft>
              <a:buFont typeface="Arial" pitchFamily="34" charset="0"/>
              <a:buChar char="•"/>
              <a:defRPr/>
            </a:pPr>
            <a:r>
              <a:rPr lang="en-GB" dirty="0"/>
              <a:t> Shadowy</a:t>
            </a:r>
          </a:p>
          <a:p>
            <a:pPr fontAlgn="auto">
              <a:spcAft>
                <a:spcPts val="0"/>
              </a:spcAft>
              <a:buFont typeface="Arial" pitchFamily="34" charset="0"/>
              <a:buChar char="•"/>
              <a:defRPr/>
            </a:pPr>
            <a:r>
              <a:rPr lang="en-GB" dirty="0"/>
              <a:t> Tiny</a:t>
            </a:r>
          </a:p>
          <a:p>
            <a:pPr fontAlgn="auto">
              <a:spcAft>
                <a:spcPts val="0"/>
              </a:spcAft>
              <a:buFont typeface="Arial" pitchFamily="34" charset="0"/>
              <a:buChar char="•"/>
              <a:defRPr/>
            </a:pPr>
            <a:r>
              <a:rPr lang="en-GB" dirty="0"/>
              <a:t> Tall</a:t>
            </a:r>
          </a:p>
          <a:p>
            <a:pPr fontAlgn="auto">
              <a:spcAft>
                <a:spcPts val="0"/>
              </a:spcAft>
              <a:buFont typeface="Arial" pitchFamily="34" charset="0"/>
              <a:buChar char="•"/>
              <a:defRPr/>
            </a:pPr>
            <a:r>
              <a:rPr lang="en-GB" dirty="0"/>
              <a:t> Broad</a:t>
            </a:r>
          </a:p>
          <a:p>
            <a:pPr fontAlgn="auto">
              <a:spcAft>
                <a:spcPts val="0"/>
              </a:spcAft>
              <a:buFont typeface="Arial" pitchFamily="34" charset="0"/>
              <a:buChar char="•"/>
              <a:defRPr/>
            </a:pPr>
            <a:endParaRPr lang="en-GB" dirty="0"/>
          </a:p>
        </p:txBody>
      </p:sp>
      <p:sp>
        <p:nvSpPr>
          <p:cNvPr id="4" name="Content Placeholder 3"/>
          <p:cNvSpPr>
            <a:spLocks noGrp="1"/>
          </p:cNvSpPr>
          <p:nvPr>
            <p:ph sz="half" idx="2"/>
          </p:nvPr>
        </p:nvSpPr>
        <p:spPr>
          <a:xfrm>
            <a:off x="4356100" y="1600200"/>
            <a:ext cx="4464050" cy="4525963"/>
          </a:xfrm>
        </p:spPr>
        <p:txBody>
          <a:bodyPr rtlCol="0">
            <a:normAutofit fontScale="70000" lnSpcReduction="20000"/>
          </a:bodyPr>
          <a:lstStyle/>
          <a:p>
            <a:pPr fontAlgn="auto">
              <a:spcAft>
                <a:spcPts val="0"/>
              </a:spcAft>
              <a:buFont typeface="Arial" pitchFamily="34" charset="0"/>
              <a:buChar char="•"/>
              <a:defRPr/>
            </a:pPr>
            <a:r>
              <a:rPr lang="en-GB" i="1" dirty="0">
                <a:solidFill>
                  <a:srgbClr val="FF0000"/>
                </a:solidFill>
              </a:rPr>
              <a:t> </a:t>
            </a:r>
            <a:r>
              <a:rPr lang="en-GB" i="1" dirty="0" err="1">
                <a:solidFill>
                  <a:srgbClr val="FF0000"/>
                </a:solidFill>
              </a:rPr>
              <a:t>Irridescent</a:t>
            </a:r>
            <a:r>
              <a:rPr lang="en-GB" i="1" dirty="0">
                <a:solidFill>
                  <a:srgbClr val="FF0000"/>
                </a:solidFill>
              </a:rPr>
              <a:t>/radiant/glowing</a:t>
            </a:r>
          </a:p>
          <a:p>
            <a:pPr fontAlgn="auto">
              <a:spcAft>
                <a:spcPts val="0"/>
              </a:spcAft>
              <a:buFont typeface="Arial" pitchFamily="34" charset="0"/>
              <a:buChar char="•"/>
              <a:defRPr/>
            </a:pPr>
            <a:r>
              <a:rPr lang="en-GB" i="1" dirty="0">
                <a:solidFill>
                  <a:srgbClr val="FF0000"/>
                </a:solidFill>
              </a:rPr>
              <a:t> sagging/used teabag</a:t>
            </a:r>
          </a:p>
          <a:p>
            <a:pPr fontAlgn="auto">
              <a:spcAft>
                <a:spcPts val="0"/>
              </a:spcAft>
              <a:buFont typeface="Arial" pitchFamily="34" charset="0"/>
              <a:buChar char="•"/>
              <a:defRPr/>
            </a:pPr>
            <a:r>
              <a:rPr lang="en-GB" i="1" dirty="0">
                <a:solidFill>
                  <a:srgbClr val="FF0000"/>
                </a:solidFill>
              </a:rPr>
              <a:t> Peaked meringues/ alpine smile</a:t>
            </a:r>
          </a:p>
          <a:p>
            <a:pPr fontAlgn="auto">
              <a:spcAft>
                <a:spcPts val="0"/>
              </a:spcAft>
              <a:buFont typeface="Arial" pitchFamily="34" charset="0"/>
              <a:buChar char="•"/>
              <a:defRPr/>
            </a:pPr>
            <a:r>
              <a:rPr lang="en-GB" i="1" dirty="0">
                <a:solidFill>
                  <a:srgbClr val="FF0000"/>
                </a:solidFill>
              </a:rPr>
              <a:t> Transparent/ colourless</a:t>
            </a:r>
          </a:p>
          <a:p>
            <a:pPr fontAlgn="auto">
              <a:spcAft>
                <a:spcPts val="0"/>
              </a:spcAft>
              <a:buFont typeface="Arial" pitchFamily="34" charset="0"/>
              <a:buChar char="•"/>
              <a:defRPr/>
            </a:pPr>
            <a:r>
              <a:rPr lang="en-GB" i="1" dirty="0">
                <a:solidFill>
                  <a:srgbClr val="FF0000"/>
                </a:solidFill>
              </a:rPr>
              <a:t> Starched/ elegant/ majestic/ robust</a:t>
            </a:r>
          </a:p>
          <a:p>
            <a:pPr fontAlgn="auto">
              <a:spcAft>
                <a:spcPts val="0"/>
              </a:spcAft>
              <a:buFont typeface="Arial" pitchFamily="34" charset="0"/>
              <a:buChar char="•"/>
              <a:defRPr/>
            </a:pPr>
            <a:r>
              <a:rPr lang="en-GB" i="1" dirty="0">
                <a:solidFill>
                  <a:srgbClr val="FF0000"/>
                </a:solidFill>
              </a:rPr>
              <a:t> Spread warmth/sparkling jewels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0"/>
            <a:ext cx="8382000" cy="1143000"/>
          </a:xfrm>
        </p:spPr>
        <p:txBody>
          <a:bodyPr/>
          <a:lstStyle/>
          <a:p>
            <a:r>
              <a:rPr lang="en-GB" sz="3600" b="1" dirty="0">
                <a:latin typeface="Gill Sans MT Condensed" pitchFamily="34" charset="0"/>
              </a:rPr>
              <a:t>What makes this description of setting so good?</a:t>
            </a:r>
          </a:p>
        </p:txBody>
      </p:sp>
      <p:sp>
        <p:nvSpPr>
          <p:cNvPr id="24578" name="Content Placeholder 2"/>
          <p:cNvSpPr>
            <a:spLocks noGrp="1"/>
          </p:cNvSpPr>
          <p:nvPr>
            <p:ph sz="quarter" idx="1"/>
          </p:nvPr>
        </p:nvSpPr>
        <p:spPr>
          <a:xfrm>
            <a:off x="0" y="1295400"/>
            <a:ext cx="8748713"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ill-smelling dye, arid vast piles of building full of windows where there was a rattling and a trembling all day long, and where the piston of the steam-engine worked monotonously up and down, like the head of an elephant in a state of melancholy madness.</a:t>
            </a:r>
            <a:endParaRPr lang="en-GB">
              <a:latin typeface="Gill Sans MT Condensed"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1143000"/>
          </a:xfrm>
        </p:spPr>
        <p:txBody>
          <a:bodyPr rtlCol="0">
            <a:noAutofit/>
          </a:bodyPr>
          <a:lstStyle/>
          <a:p>
            <a:pPr fontAlgn="auto">
              <a:spcAft>
                <a:spcPts val="0"/>
              </a:spcAft>
              <a:defRPr/>
            </a:pPr>
            <a:r>
              <a:rPr lang="en-GB" sz="3600" b="1" dirty="0">
                <a:latin typeface="Gill Sans MT Condensed" pitchFamily="34" charset="0"/>
              </a:rPr>
              <a:t>What makes this description so good? </a:t>
            </a:r>
            <a:r>
              <a:rPr lang="en-GB" sz="3200" dirty="0">
                <a:latin typeface="Gill Sans MT Condensed" pitchFamily="34" charset="0"/>
              </a:rPr>
              <a:t> </a:t>
            </a:r>
            <a:r>
              <a:rPr lang="en-GB" sz="3200" dirty="0">
                <a:solidFill>
                  <a:schemeClr val="accent1">
                    <a:lumMod val="50000"/>
                  </a:schemeClr>
                </a:solidFill>
                <a:latin typeface="Gill Sans MT Condensed" pitchFamily="34" charset="0"/>
              </a:rPr>
              <a:t>Visual imagery - colours</a:t>
            </a:r>
            <a:endParaRPr lang="en-GB" sz="3600" b="1" dirty="0">
              <a:solidFill>
                <a:schemeClr val="accent1">
                  <a:lumMod val="50000"/>
                </a:schemeClr>
              </a:solidFill>
              <a:latin typeface="Gill Sans MT Condensed" pitchFamily="34" charset="0"/>
            </a:endParaRPr>
          </a:p>
        </p:txBody>
      </p:sp>
      <p:sp>
        <p:nvSpPr>
          <p:cNvPr id="25602" name="Content Placeholder 2"/>
          <p:cNvSpPr>
            <a:spLocks noGrp="1"/>
          </p:cNvSpPr>
          <p:nvPr>
            <p:ph sz="quarter" idx="1"/>
          </p:nvPr>
        </p:nvSpPr>
        <p:spPr>
          <a:xfrm>
            <a:off x="0" y="1295400"/>
            <a:ext cx="8820150" cy="5181600"/>
          </a:xfrm>
        </p:spPr>
        <p:txBody>
          <a:bodyPr/>
          <a:lstStyle/>
          <a:p>
            <a:pPr>
              <a:buFont typeface="Arial" charset="0"/>
              <a:buNone/>
            </a:pPr>
            <a:r>
              <a:rPr lang="en-GB">
                <a:latin typeface="Gill Sans MT Condensed" pitchFamily="34" charset="0"/>
                <a:cs typeface="Times New Roman" pitchFamily="18" charset="0"/>
              </a:rPr>
              <a:t>	It was a town of </a:t>
            </a:r>
            <a:r>
              <a:rPr lang="en-GB" u="sng">
                <a:latin typeface="Gill Sans MT Condensed" pitchFamily="34" charset="0"/>
                <a:cs typeface="Times New Roman" pitchFamily="18" charset="0"/>
              </a:rPr>
              <a:t>red</a:t>
            </a:r>
            <a:r>
              <a:rPr lang="en-GB">
                <a:latin typeface="Gill Sans MT Condensed" pitchFamily="34" charset="0"/>
                <a:cs typeface="Times New Roman" pitchFamily="18" charset="0"/>
              </a:rPr>
              <a:t> brick, or of brick that would have been </a:t>
            </a:r>
            <a:r>
              <a:rPr lang="en-GB" u="sng">
                <a:latin typeface="Gill Sans MT Condensed" pitchFamily="34" charset="0"/>
                <a:cs typeface="Times New Roman" pitchFamily="18" charset="0"/>
              </a:rPr>
              <a:t>red</a:t>
            </a:r>
            <a:r>
              <a:rPr lang="en-GB">
                <a:latin typeface="Gill Sans MT Condensed" pitchFamily="34" charset="0"/>
                <a:cs typeface="Times New Roman" pitchFamily="18" charset="0"/>
              </a:rPr>
              <a:t> if the smoke and ashes had allowed it; but as matters stood it was a town of </a:t>
            </a:r>
            <a:r>
              <a:rPr lang="en-GB" u="sng">
                <a:latin typeface="Gill Sans MT Condensed" pitchFamily="34" charset="0"/>
                <a:cs typeface="Times New Roman" pitchFamily="18" charset="0"/>
              </a:rPr>
              <a:t>unnatural red </a:t>
            </a:r>
            <a:r>
              <a:rPr lang="en-GB">
                <a:latin typeface="Gill Sans MT Condensed" pitchFamily="34" charset="0"/>
                <a:cs typeface="Times New Roman" pitchFamily="18" charset="0"/>
              </a:rPr>
              <a:t>and </a:t>
            </a:r>
            <a:r>
              <a:rPr lang="en-GB" u="sng">
                <a:latin typeface="Gill Sans MT Condensed" pitchFamily="34" charset="0"/>
                <a:cs typeface="Times New Roman" pitchFamily="18" charset="0"/>
              </a:rPr>
              <a:t>black</a:t>
            </a:r>
            <a:r>
              <a:rPr lang="en-GB">
                <a:latin typeface="Gill Sans MT Condensed" pitchFamily="34" charset="0"/>
                <a:cs typeface="Times New Roman" pitchFamily="18" charset="0"/>
              </a:rPr>
              <a:t> like the painted face of a savage. It was a town of machinery and tall chimneys, out of which interminable serpents of smoke trailed themselves for ever and ever, and never got uncoiled. It had a </a:t>
            </a:r>
            <a:r>
              <a:rPr lang="en-GB" u="sng">
                <a:latin typeface="Gill Sans MT Condensed" pitchFamily="34" charset="0"/>
                <a:cs typeface="Times New Roman" pitchFamily="18" charset="0"/>
              </a:rPr>
              <a:t>black</a:t>
            </a:r>
            <a:r>
              <a:rPr lang="en-GB">
                <a:latin typeface="Gill Sans MT Condensed" pitchFamily="34" charset="0"/>
                <a:cs typeface="Times New Roman" pitchFamily="18" charset="0"/>
              </a:rPr>
              <a:t> canal in it, and a river that ran </a:t>
            </a:r>
            <a:r>
              <a:rPr lang="en-GB" u="sng">
                <a:latin typeface="Gill Sans MT Condensed" pitchFamily="34" charset="0"/>
                <a:cs typeface="Times New Roman" pitchFamily="18" charset="0"/>
              </a:rPr>
              <a:t>purple</a:t>
            </a:r>
            <a:r>
              <a:rPr lang="en-GB">
                <a:latin typeface="Gill Sans MT Condensed" pitchFamily="34" charset="0"/>
                <a:cs typeface="Times New Roman" pitchFamily="18" charset="0"/>
              </a:rPr>
              <a:t> with ill-smelling dye, arid vast piles of building full of windows where there was a rattling and a trembling all day long, and where the piston of the steam-engine worked monotonously up and down, like the head of an elephant in a state of melancholy madness.</a:t>
            </a:r>
            <a:endParaRPr lang="en-GB">
              <a:latin typeface="Gill Sans MT Condense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228600"/>
            <a:ext cx="8763000" cy="1143000"/>
          </a:xfrm>
        </p:spPr>
        <p:txBody>
          <a:bodyPr/>
          <a:lstStyle/>
          <a:p>
            <a:r>
              <a:rPr lang="en-GB" sz="3600" b="1">
                <a:latin typeface="Gill Sans MT Condensed" pitchFamily="34" charset="0"/>
              </a:rPr>
              <a:t>What makes this description so good? </a:t>
            </a:r>
            <a:r>
              <a:rPr lang="en-GB" sz="3200">
                <a:latin typeface="Gill Sans MT Condensed" pitchFamily="34" charset="0"/>
              </a:rPr>
              <a:t>Visual imagery: Details of sights &amp; quantities, size adjectives</a:t>
            </a:r>
            <a:endParaRPr lang="en-GB" sz="3600">
              <a:latin typeface="Gill Sans MT Condensed" pitchFamily="34" charset="0"/>
            </a:endParaRPr>
          </a:p>
        </p:txBody>
      </p:sp>
      <p:sp>
        <p:nvSpPr>
          <p:cNvPr id="26626" name="Content Placeholder 2"/>
          <p:cNvSpPr>
            <a:spLocks noGrp="1"/>
          </p:cNvSpPr>
          <p:nvPr>
            <p:ph sz="quarter" idx="1"/>
          </p:nvPr>
        </p:nvSpPr>
        <p:spPr>
          <a:xfrm>
            <a:off x="0" y="1295400"/>
            <a:ext cx="9144000" cy="5181600"/>
          </a:xfrm>
        </p:spPr>
        <p:txBody>
          <a:bodyPr/>
          <a:lstStyle/>
          <a:p>
            <a:pPr>
              <a:buFont typeface="Arial" charset="0"/>
              <a:buNone/>
            </a:pPr>
            <a:r>
              <a:rPr lang="en-GB">
                <a:latin typeface="Gill Sans MT Condensed" pitchFamily="34" charset="0"/>
                <a:cs typeface="Times New Roman" pitchFamily="18" charset="0"/>
              </a:rPr>
              <a:t>	It was a town of red brick, or of </a:t>
            </a:r>
            <a:r>
              <a:rPr lang="en-GB" u="sng">
                <a:latin typeface="Gill Sans MT Condensed" pitchFamily="34" charset="0"/>
                <a:cs typeface="Times New Roman" pitchFamily="18" charset="0"/>
              </a:rPr>
              <a:t>brick</a:t>
            </a:r>
            <a:r>
              <a:rPr lang="en-GB">
                <a:latin typeface="Gill Sans MT Condensed" pitchFamily="34" charset="0"/>
                <a:cs typeface="Times New Roman" pitchFamily="18" charset="0"/>
              </a:rPr>
              <a:t> that would have been red if the </a:t>
            </a:r>
            <a:r>
              <a:rPr lang="en-GB" u="sng">
                <a:latin typeface="Gill Sans MT Condensed" pitchFamily="34" charset="0"/>
                <a:cs typeface="Times New Roman" pitchFamily="18" charset="0"/>
              </a:rPr>
              <a:t>smoke and ashes</a:t>
            </a:r>
            <a:r>
              <a:rPr lang="en-GB">
                <a:latin typeface="Gill Sans MT Condensed" pitchFamily="34" charset="0"/>
                <a:cs typeface="Times New Roman" pitchFamily="18" charset="0"/>
              </a:rPr>
              <a:t> had allowed it; but as matters stood it was a town of unnatural red and black like the painted face of a savage. It was a </a:t>
            </a:r>
            <a:r>
              <a:rPr lang="en-GB" u="sng">
                <a:latin typeface="Gill Sans MT Condensed" pitchFamily="34" charset="0"/>
                <a:cs typeface="Times New Roman" pitchFamily="18" charset="0"/>
              </a:rPr>
              <a:t>town</a:t>
            </a:r>
            <a:r>
              <a:rPr lang="en-GB">
                <a:latin typeface="Gill Sans MT Condensed" pitchFamily="34" charset="0"/>
                <a:cs typeface="Times New Roman" pitchFamily="18" charset="0"/>
              </a:rPr>
              <a:t> of </a:t>
            </a:r>
            <a:r>
              <a:rPr lang="en-GB" u="sng">
                <a:latin typeface="Gill Sans MT Condensed" pitchFamily="34" charset="0"/>
                <a:cs typeface="Times New Roman" pitchFamily="18" charset="0"/>
              </a:rPr>
              <a:t>machinery and </a:t>
            </a:r>
            <a:r>
              <a:rPr lang="en-GB" b="1" u="sng">
                <a:latin typeface="Gill Sans MT Condensed" pitchFamily="34" charset="0"/>
                <a:cs typeface="Times New Roman" pitchFamily="18" charset="0"/>
              </a:rPr>
              <a:t>tall</a:t>
            </a:r>
            <a:r>
              <a:rPr lang="en-GB" u="sng">
                <a:latin typeface="Gill Sans MT Condensed" pitchFamily="34" charset="0"/>
                <a:cs typeface="Times New Roman" pitchFamily="18" charset="0"/>
              </a:rPr>
              <a:t> chimneys,</a:t>
            </a:r>
            <a:r>
              <a:rPr lang="en-GB">
                <a:latin typeface="Gill Sans MT Condensed" pitchFamily="34" charset="0"/>
                <a:cs typeface="Times New Roman" pitchFamily="18" charset="0"/>
              </a:rPr>
              <a:t> out of which interminable serpents of smoke trailed themselves for ever and ever, and never got uncoiled. It had a black </a:t>
            </a:r>
            <a:r>
              <a:rPr lang="en-GB" u="sng">
                <a:latin typeface="Gill Sans MT Condensed" pitchFamily="34" charset="0"/>
                <a:cs typeface="Times New Roman" pitchFamily="18" charset="0"/>
              </a:rPr>
              <a:t>canal</a:t>
            </a:r>
            <a:r>
              <a:rPr lang="en-GB">
                <a:latin typeface="Gill Sans MT Condensed" pitchFamily="34" charset="0"/>
                <a:cs typeface="Times New Roman" pitchFamily="18" charset="0"/>
              </a:rPr>
              <a:t> in it, and </a:t>
            </a:r>
            <a:r>
              <a:rPr lang="en-GB" u="sng">
                <a:latin typeface="Gill Sans MT Condensed" pitchFamily="34" charset="0"/>
                <a:cs typeface="Times New Roman" pitchFamily="18" charset="0"/>
              </a:rPr>
              <a:t>a river </a:t>
            </a:r>
            <a:r>
              <a:rPr lang="en-GB">
                <a:latin typeface="Gill Sans MT Condensed" pitchFamily="34" charset="0"/>
                <a:cs typeface="Times New Roman" pitchFamily="18" charset="0"/>
              </a:rPr>
              <a:t>that ran purple with ill-smelling dye, arid </a:t>
            </a:r>
            <a:r>
              <a:rPr lang="en-GB" b="1" u="sng">
                <a:latin typeface="Gill Sans MT Condensed" pitchFamily="34" charset="0"/>
                <a:cs typeface="Times New Roman" pitchFamily="18" charset="0"/>
              </a:rPr>
              <a:t>vast</a:t>
            </a:r>
            <a:r>
              <a:rPr lang="en-GB">
                <a:latin typeface="Gill Sans MT Condensed" pitchFamily="34" charset="0"/>
                <a:cs typeface="Times New Roman" pitchFamily="18" charset="0"/>
              </a:rPr>
              <a:t> piles of building </a:t>
            </a:r>
            <a:r>
              <a:rPr lang="en-GB" b="1" u="sng">
                <a:latin typeface="Gill Sans MT Condensed" pitchFamily="34" charset="0"/>
                <a:cs typeface="Times New Roman" pitchFamily="18" charset="0"/>
              </a:rPr>
              <a:t>full of </a:t>
            </a:r>
            <a:r>
              <a:rPr lang="en-GB">
                <a:latin typeface="Gill Sans MT Condensed" pitchFamily="34" charset="0"/>
                <a:cs typeface="Times New Roman" pitchFamily="18" charset="0"/>
              </a:rPr>
              <a:t>windows where there was a rattling and a trembling all day long, and where the piston of the </a:t>
            </a:r>
            <a:r>
              <a:rPr lang="en-GB" u="sng">
                <a:latin typeface="Gill Sans MT Condensed" pitchFamily="34" charset="0"/>
                <a:cs typeface="Times New Roman" pitchFamily="18" charset="0"/>
              </a:rPr>
              <a:t>steam-engine</a:t>
            </a:r>
            <a:r>
              <a:rPr lang="en-GB">
                <a:latin typeface="Gill Sans MT Condensed" pitchFamily="34" charset="0"/>
                <a:cs typeface="Times New Roman" pitchFamily="18" charset="0"/>
              </a:rPr>
              <a:t> worked monotonously up and down, like the head of an elephant in a state of melancholy madness.</a:t>
            </a:r>
            <a:endParaRPr lang="en-GB">
              <a:latin typeface="Gill Sans MT Condense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228600"/>
            <a:ext cx="8382000" cy="1143000"/>
          </a:xfrm>
        </p:spPr>
        <p:txBody>
          <a:bodyPr/>
          <a:lstStyle/>
          <a:p>
            <a:r>
              <a:rPr lang="en-GB" sz="3600" b="1">
                <a:latin typeface="Gill Sans MT Condensed" pitchFamily="34" charset="0"/>
              </a:rPr>
              <a:t>What makes this description of so good? </a:t>
            </a:r>
            <a:r>
              <a:rPr lang="en-GB" sz="3200">
                <a:solidFill>
                  <a:srgbClr val="7030A0"/>
                </a:solidFill>
                <a:latin typeface="Gill Sans MT Condensed" pitchFamily="34" charset="0"/>
              </a:rPr>
              <a:t>Sound / Movement imagery</a:t>
            </a:r>
            <a:endParaRPr lang="en-GB" sz="3600" b="1">
              <a:solidFill>
                <a:srgbClr val="7030A0"/>
              </a:solidFill>
              <a:latin typeface="Gill Sans MT Condensed" pitchFamily="34" charset="0"/>
            </a:endParaRPr>
          </a:p>
        </p:txBody>
      </p:sp>
      <p:sp>
        <p:nvSpPr>
          <p:cNvPr id="27650" name="Content Placeholder 2"/>
          <p:cNvSpPr>
            <a:spLocks noGrp="1"/>
          </p:cNvSpPr>
          <p:nvPr>
            <p:ph sz="quarter" idx="1"/>
          </p:nvPr>
        </p:nvSpPr>
        <p:spPr>
          <a:xfrm>
            <a:off x="0" y="1295400"/>
            <a:ext cx="8675688"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ill-smelling dye, arid vast piles of building full of windows where there was a</a:t>
            </a:r>
            <a:r>
              <a:rPr lang="en-GB">
                <a:solidFill>
                  <a:srgbClr val="7030A0"/>
                </a:solidFill>
                <a:latin typeface="Gill Sans MT Condensed" pitchFamily="34" charset="0"/>
                <a:cs typeface="Times New Roman" pitchFamily="18" charset="0"/>
              </a:rPr>
              <a:t> </a:t>
            </a:r>
            <a:r>
              <a:rPr lang="en-GB" u="sng">
                <a:solidFill>
                  <a:srgbClr val="7030A0"/>
                </a:solidFill>
                <a:latin typeface="Gill Sans MT Condensed" pitchFamily="34" charset="0"/>
                <a:cs typeface="Times New Roman" pitchFamily="18" charset="0"/>
              </a:rPr>
              <a:t>rattling</a:t>
            </a:r>
            <a:r>
              <a:rPr lang="en-GB">
                <a:solidFill>
                  <a:srgbClr val="7030A0"/>
                </a:solidFill>
                <a:latin typeface="Gill Sans MT Condensed" pitchFamily="34" charset="0"/>
                <a:cs typeface="Times New Roman" pitchFamily="18" charset="0"/>
              </a:rPr>
              <a:t> </a:t>
            </a:r>
            <a:r>
              <a:rPr lang="en-GB">
                <a:latin typeface="Gill Sans MT Condensed" pitchFamily="34" charset="0"/>
                <a:cs typeface="Times New Roman" pitchFamily="18" charset="0"/>
              </a:rPr>
              <a:t>and a </a:t>
            </a:r>
            <a:r>
              <a:rPr lang="en-GB" u="sng">
                <a:solidFill>
                  <a:srgbClr val="7030A0"/>
                </a:solidFill>
                <a:latin typeface="Gill Sans MT Condensed" pitchFamily="34" charset="0"/>
                <a:cs typeface="Times New Roman" pitchFamily="18" charset="0"/>
              </a:rPr>
              <a:t>trembling</a:t>
            </a:r>
            <a:r>
              <a:rPr lang="en-GB">
                <a:latin typeface="Gill Sans MT Condensed" pitchFamily="34" charset="0"/>
                <a:cs typeface="Times New Roman" pitchFamily="18" charset="0"/>
              </a:rPr>
              <a:t> all day long, and where the piston of the steam-engine worked monotonously up and down, like the head of an elephant in a state of melancholy madness.</a:t>
            </a:r>
            <a:endParaRPr lang="en-GB">
              <a:latin typeface="Gill Sans MT Condense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1143000"/>
          </a:xfrm>
        </p:spPr>
        <p:txBody>
          <a:bodyPr rtlCol="0">
            <a:noAutofit/>
          </a:bodyPr>
          <a:lstStyle/>
          <a:p>
            <a:pPr fontAlgn="auto">
              <a:spcAft>
                <a:spcPts val="0"/>
              </a:spcAft>
              <a:defRPr/>
            </a:pPr>
            <a:r>
              <a:rPr lang="en-GB" sz="3600" b="1" dirty="0">
                <a:latin typeface="Gill Sans MT Condensed" pitchFamily="34" charset="0"/>
              </a:rPr>
              <a:t>What makes this description so good? </a:t>
            </a:r>
            <a:r>
              <a:rPr lang="en-GB" sz="3600" b="1" dirty="0">
                <a:solidFill>
                  <a:schemeClr val="accent4">
                    <a:lumMod val="50000"/>
                  </a:schemeClr>
                </a:solidFill>
                <a:latin typeface="Gill Sans MT Condensed" pitchFamily="34" charset="0"/>
              </a:rPr>
              <a:t> Scent imagery</a:t>
            </a:r>
            <a:endParaRPr lang="en-GB" sz="3600" b="1" dirty="0">
              <a:latin typeface="Gill Sans MT Condensed" pitchFamily="34" charset="0"/>
            </a:endParaRPr>
          </a:p>
        </p:txBody>
      </p:sp>
      <p:sp>
        <p:nvSpPr>
          <p:cNvPr id="3" name="Content Placeholder 2"/>
          <p:cNvSpPr>
            <a:spLocks noGrp="1"/>
          </p:cNvSpPr>
          <p:nvPr>
            <p:ph sz="quarter" idx="1"/>
          </p:nvPr>
        </p:nvSpPr>
        <p:spPr>
          <a:xfrm>
            <a:off x="0" y="1295400"/>
            <a:ext cx="8604250" cy="5181600"/>
          </a:xfrm>
        </p:spPr>
        <p:txBody>
          <a:bodyPr rtlCol="0">
            <a:noAutofit/>
          </a:bodyPr>
          <a:lstStyle/>
          <a:p>
            <a:pPr fontAlgn="auto">
              <a:spcAft>
                <a:spcPts val="0"/>
              </a:spcAft>
              <a:buFont typeface="Arial" pitchFamily="34" charset="0"/>
              <a:buNone/>
              <a:defRPr/>
            </a:pPr>
            <a:r>
              <a:rPr lang="en-GB" dirty="0">
                <a:latin typeface="Gill Sans MT Condensed" pitchFamily="34" charset="0"/>
                <a:cs typeface="Times New Roman" pitchFamily="18" charset="0"/>
              </a:rPr>
              <a:t>	It was a town of red brick, or of brick that would have been red if the </a:t>
            </a:r>
            <a:r>
              <a:rPr lang="en-GB" u="sng" dirty="0">
                <a:solidFill>
                  <a:schemeClr val="accent4">
                    <a:lumMod val="50000"/>
                  </a:schemeClr>
                </a:solidFill>
                <a:latin typeface="Gill Sans MT Condensed" pitchFamily="34" charset="0"/>
                <a:cs typeface="Times New Roman" pitchFamily="18" charset="0"/>
              </a:rPr>
              <a:t>smoke</a:t>
            </a:r>
            <a:r>
              <a:rPr lang="en-GB" dirty="0">
                <a:latin typeface="Gill Sans MT Condensed" pitchFamily="34" charset="0"/>
                <a:cs typeface="Times New Roman" pitchFamily="18" charset="0"/>
              </a:rPr>
              <a:t> and </a:t>
            </a:r>
            <a:r>
              <a:rPr lang="en-GB" u="sng" dirty="0">
                <a:solidFill>
                  <a:schemeClr val="accent4">
                    <a:lumMod val="50000"/>
                  </a:schemeClr>
                </a:solidFill>
                <a:latin typeface="Gill Sans MT Condensed" pitchFamily="34" charset="0"/>
                <a:cs typeface="Times New Roman" pitchFamily="18" charset="0"/>
              </a:rPr>
              <a:t>ashes</a:t>
            </a:r>
            <a:r>
              <a:rPr lang="en-GB" dirty="0">
                <a:latin typeface="Gill Sans MT Condensed" pitchFamily="34" charset="0"/>
                <a:cs typeface="Times New Roman" pitchFamily="18" charset="0"/>
              </a:rPr>
              <a:t> had allowed it; but as matters stood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a:t>
            </a:r>
            <a:r>
              <a:rPr lang="en-GB" u="sng" dirty="0">
                <a:solidFill>
                  <a:schemeClr val="accent4">
                    <a:lumMod val="50000"/>
                  </a:schemeClr>
                </a:solidFill>
                <a:latin typeface="Gill Sans MT Condensed" pitchFamily="34" charset="0"/>
                <a:cs typeface="Times New Roman" pitchFamily="18" charset="0"/>
              </a:rPr>
              <a:t>ill-smelling </a:t>
            </a:r>
            <a:r>
              <a:rPr lang="en-GB" dirty="0">
                <a:latin typeface="Gill Sans MT Condensed" pitchFamily="34" charset="0"/>
                <a:cs typeface="Times New Roman" pitchFamily="18" charset="0"/>
              </a:rPr>
              <a:t>dye, arid vast piles of building full of windows where there was a rattling and a trembling all day long, and where the piston of the steam-engine worked monotonously up and down, like the head of an elephant in a state of melancholy madness.</a:t>
            </a:r>
            <a:endParaRPr lang="en-GB" dirty="0">
              <a:latin typeface="Gill Sans MT Condensed"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2400" y="0"/>
            <a:ext cx="8382000" cy="1143000"/>
          </a:xfrm>
        </p:spPr>
        <p:txBody>
          <a:bodyPr/>
          <a:lstStyle/>
          <a:p>
            <a:r>
              <a:rPr lang="en-GB" sz="3600" b="1">
                <a:latin typeface="Gill Sans MT Condensed" pitchFamily="34" charset="0"/>
              </a:rPr>
              <a:t>What makes this description so good? </a:t>
            </a:r>
            <a:r>
              <a:rPr lang="en-GB" sz="3600">
                <a:solidFill>
                  <a:srgbClr val="002060"/>
                </a:solidFill>
                <a:latin typeface="Gill Sans MT Condensed" pitchFamily="34" charset="0"/>
              </a:rPr>
              <a:t>Ambitious vocabulary</a:t>
            </a:r>
            <a:endParaRPr lang="en-GB" sz="3600" b="1">
              <a:latin typeface="Gill Sans MT Condensed" pitchFamily="34" charset="0"/>
            </a:endParaRPr>
          </a:p>
        </p:txBody>
      </p:sp>
      <p:sp>
        <p:nvSpPr>
          <p:cNvPr id="29698" name="Content Placeholder 2"/>
          <p:cNvSpPr>
            <a:spLocks noGrp="1"/>
          </p:cNvSpPr>
          <p:nvPr>
            <p:ph sz="quarter" idx="1"/>
          </p:nvPr>
        </p:nvSpPr>
        <p:spPr>
          <a:xfrm>
            <a:off x="0" y="1295400"/>
            <a:ext cx="8820150"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a:t>
            </a:r>
            <a:r>
              <a:rPr lang="en-GB" u="sng">
                <a:solidFill>
                  <a:srgbClr val="002060"/>
                </a:solidFill>
                <a:latin typeface="Gill Sans MT Condensed" pitchFamily="34" charset="0"/>
                <a:cs typeface="Times New Roman" pitchFamily="18" charset="0"/>
              </a:rPr>
              <a:t>unnatural</a:t>
            </a:r>
            <a:r>
              <a:rPr lang="en-GB">
                <a:latin typeface="Gill Sans MT Condensed" pitchFamily="34" charset="0"/>
                <a:cs typeface="Times New Roman" pitchFamily="18" charset="0"/>
              </a:rPr>
              <a:t> red and black like the painted face of a savage. It was a town of machinery and tall chimneys, out of which </a:t>
            </a:r>
            <a:r>
              <a:rPr lang="en-GB" u="sng">
                <a:solidFill>
                  <a:srgbClr val="002060"/>
                </a:solidFill>
                <a:latin typeface="Gill Sans MT Condensed" pitchFamily="34" charset="0"/>
                <a:cs typeface="Times New Roman" pitchFamily="18" charset="0"/>
              </a:rPr>
              <a:t>interminable</a:t>
            </a:r>
            <a:r>
              <a:rPr lang="en-GB">
                <a:latin typeface="Gill Sans MT Condensed" pitchFamily="34" charset="0"/>
                <a:cs typeface="Times New Roman" pitchFamily="18" charset="0"/>
              </a:rPr>
              <a:t> </a:t>
            </a:r>
            <a:r>
              <a:rPr lang="en-GB" u="sng">
                <a:solidFill>
                  <a:srgbClr val="002060"/>
                </a:solidFill>
                <a:latin typeface="Gill Sans MT Condensed" pitchFamily="34" charset="0"/>
                <a:cs typeface="Times New Roman" pitchFamily="18" charset="0"/>
              </a:rPr>
              <a:t>serpents</a:t>
            </a:r>
            <a:r>
              <a:rPr lang="en-GB">
                <a:latin typeface="Gill Sans MT Condensed" pitchFamily="34" charset="0"/>
                <a:cs typeface="Times New Roman" pitchFamily="18" charset="0"/>
              </a:rPr>
              <a:t> of smoke trailed themselves for ever and ever, and never got uncoiled. It had a black canal in it, and a river that ran purple with ill-smelling dye, arid vast piles of building full of windows where there was a rattling and a trembling all day long, and where the piston of the steam-engine worked </a:t>
            </a:r>
            <a:r>
              <a:rPr lang="en-GB" u="sng">
                <a:solidFill>
                  <a:srgbClr val="002060"/>
                </a:solidFill>
                <a:latin typeface="Gill Sans MT Condensed" pitchFamily="34" charset="0"/>
                <a:cs typeface="Times New Roman" pitchFamily="18" charset="0"/>
              </a:rPr>
              <a:t>monotonously</a:t>
            </a:r>
            <a:r>
              <a:rPr lang="en-GB">
                <a:latin typeface="Gill Sans MT Condensed" pitchFamily="34" charset="0"/>
                <a:cs typeface="Times New Roman" pitchFamily="18" charset="0"/>
              </a:rPr>
              <a:t> up and down, like the head of an elephant in a state of </a:t>
            </a:r>
            <a:r>
              <a:rPr lang="en-GB" u="sng">
                <a:solidFill>
                  <a:srgbClr val="002060"/>
                </a:solidFill>
                <a:latin typeface="Gill Sans MT Condensed" pitchFamily="34" charset="0"/>
                <a:cs typeface="Times New Roman" pitchFamily="18" charset="0"/>
              </a:rPr>
              <a:t>melancholy</a:t>
            </a:r>
            <a:r>
              <a:rPr lang="en-GB">
                <a:latin typeface="Gill Sans MT Condensed" pitchFamily="34" charset="0"/>
                <a:cs typeface="Times New Roman" pitchFamily="18" charset="0"/>
              </a:rPr>
              <a:t> madness.</a:t>
            </a:r>
            <a:endParaRPr lang="en-GB">
              <a:latin typeface="Gill Sans MT Condensed"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0"/>
            <a:ext cx="8382000" cy="1143000"/>
          </a:xfrm>
        </p:spPr>
        <p:txBody>
          <a:bodyPr/>
          <a:lstStyle/>
          <a:p>
            <a:r>
              <a:rPr lang="en-GB" sz="3600" b="1">
                <a:latin typeface="Gill Sans MT Condensed" pitchFamily="34" charset="0"/>
              </a:rPr>
              <a:t>What makes this description so good? </a:t>
            </a:r>
            <a:r>
              <a:rPr lang="en-GB" sz="3200" b="1">
                <a:solidFill>
                  <a:srgbClr val="213F21"/>
                </a:solidFill>
                <a:latin typeface="Gill Sans MT Condensed" pitchFamily="34" charset="0"/>
              </a:rPr>
              <a:t>Complex sentences</a:t>
            </a:r>
            <a:endParaRPr lang="en-GB" sz="3600" b="1">
              <a:latin typeface="Gill Sans MT Condensed" pitchFamily="34" charset="0"/>
            </a:endParaRPr>
          </a:p>
        </p:txBody>
      </p:sp>
      <p:sp>
        <p:nvSpPr>
          <p:cNvPr id="30722" name="Content Placeholder 2"/>
          <p:cNvSpPr>
            <a:spLocks noGrp="1"/>
          </p:cNvSpPr>
          <p:nvPr>
            <p:ph sz="quarter" idx="1"/>
          </p:nvPr>
        </p:nvSpPr>
        <p:spPr>
          <a:xfrm>
            <a:off x="0" y="1295400"/>
            <a:ext cx="8820150"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unnatural red and black like the painted face of a savage. It was a town of machinery and tall chimneys, out of which interminable serpents of smoke trailed themselves for ever and ever, and never got uncoiled. </a:t>
            </a:r>
            <a:r>
              <a:rPr lang="en-GB">
                <a:solidFill>
                  <a:srgbClr val="213F21"/>
                </a:solidFill>
                <a:latin typeface="Gill Sans MT Condensed" pitchFamily="34" charset="0"/>
                <a:cs typeface="Times New Roman" pitchFamily="18" charset="0"/>
              </a:rPr>
              <a:t>“</a:t>
            </a:r>
            <a:r>
              <a:rPr lang="en-GB">
                <a:latin typeface="Gill Sans MT Condensed" pitchFamily="34" charset="0"/>
                <a:cs typeface="Times New Roman" pitchFamily="18" charset="0"/>
              </a:rPr>
              <a:t>It had a black canal in it, and a river that ran purple with ill-smelling dye, arid vast piles of building full of windows </a:t>
            </a:r>
            <a:r>
              <a:rPr lang="en-GB" b="1" u="sng">
                <a:solidFill>
                  <a:srgbClr val="213F21"/>
                </a:solidFill>
                <a:latin typeface="Gill Sans MT Condensed" pitchFamily="34" charset="0"/>
                <a:cs typeface="Times New Roman" pitchFamily="18" charset="0"/>
              </a:rPr>
              <a:t>where there was a rattling and a trembling all day long</a:t>
            </a:r>
            <a:r>
              <a:rPr lang="en-GB">
                <a:latin typeface="Gill Sans MT Condensed" pitchFamily="34" charset="0"/>
                <a:cs typeface="Times New Roman" pitchFamily="18" charset="0"/>
              </a:rPr>
              <a:t>, and where the piston of the steam-engine worked monotonously up and down, like the head of an elephant in a state of melancholy madness</a:t>
            </a:r>
            <a:r>
              <a:rPr lang="en-GB">
                <a:solidFill>
                  <a:srgbClr val="213F21"/>
                </a:solidFill>
                <a:latin typeface="Gill Sans MT Condensed" pitchFamily="34" charset="0"/>
                <a:cs typeface="Times New Roman" pitchFamily="18" charset="0"/>
              </a:rPr>
              <a:t>”.</a:t>
            </a:r>
            <a:endParaRPr lang="en-GB">
              <a:solidFill>
                <a:srgbClr val="213F21"/>
              </a:solidFill>
              <a:latin typeface="Gill Sans MT Condense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a:t>GCSE Descriptive Writing</a:t>
            </a:r>
          </a:p>
        </p:txBody>
      </p:sp>
      <p:sp>
        <p:nvSpPr>
          <p:cNvPr id="3" name="Subtitle 2"/>
          <p:cNvSpPr>
            <a:spLocks noGrp="1"/>
          </p:cNvSpPr>
          <p:nvPr>
            <p:ph type="subTitle" idx="1"/>
          </p:nvPr>
        </p:nvSpPr>
        <p:spPr>
          <a:xfrm>
            <a:off x="179388" y="3716338"/>
            <a:ext cx="8496300" cy="3141662"/>
          </a:xfrm>
        </p:spPr>
        <p:txBody>
          <a:bodyPr/>
          <a:lstStyle/>
          <a:p>
            <a:r>
              <a:rPr lang="en-GB" sz="2400" b="1" u="sng" dirty="0">
                <a:solidFill>
                  <a:srgbClr val="0070C0"/>
                </a:solidFill>
              </a:rPr>
              <a:t>Learning Objectives:</a:t>
            </a:r>
          </a:p>
          <a:p>
            <a:br>
              <a:rPr lang="en-GB" sz="2400" dirty="0">
                <a:solidFill>
                  <a:srgbClr val="0070C0"/>
                </a:solidFill>
              </a:rPr>
            </a:br>
            <a:endParaRPr lang="en-GB" sz="2400" dirty="0">
              <a:solidFill>
                <a:srgbClr val="0070C0"/>
              </a:solidFill>
            </a:endParaRPr>
          </a:p>
          <a:p>
            <a:r>
              <a:rPr lang="en-GB" sz="2400" dirty="0">
                <a:solidFill>
                  <a:srgbClr val="0070C0"/>
                </a:solidFill>
              </a:rPr>
              <a:t>Using appropriate sensory imagery and writers’ techniques to describe effectively</a:t>
            </a:r>
          </a:p>
          <a:p>
            <a:endParaRPr lang="en-GB" sz="2400" dirty="0">
              <a:solidFill>
                <a:srgbClr val="FF0000"/>
              </a:solidFill>
            </a:endParaRPr>
          </a:p>
        </p:txBody>
      </p:sp>
    </p:spTree>
    <p:extLst>
      <p:ext uri="{BB962C8B-B14F-4D97-AF65-F5344CB8AC3E}">
        <p14:creationId xmlns:p14="http://schemas.microsoft.com/office/powerpoint/2010/main" val="255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28600"/>
            <a:ext cx="8610600" cy="1143000"/>
          </a:xfrm>
        </p:spPr>
        <p:txBody>
          <a:bodyPr/>
          <a:lstStyle/>
          <a:p>
            <a:r>
              <a:rPr lang="en-GB" sz="3600" b="1">
                <a:latin typeface="Gill Sans MT Condensed" pitchFamily="34" charset="0"/>
              </a:rPr>
              <a:t>What makes this description good? </a:t>
            </a:r>
            <a:r>
              <a:rPr lang="en-GB" sz="3200">
                <a:solidFill>
                  <a:srgbClr val="7030A0"/>
                </a:solidFill>
                <a:latin typeface="Gill Sans MT Condensed" pitchFamily="34" charset="0"/>
              </a:rPr>
              <a:t>Devices such as similes &amp; metaphors</a:t>
            </a:r>
            <a:r>
              <a:rPr lang="en-GB" sz="3600" b="1">
                <a:latin typeface="Gill Sans MT Condensed" pitchFamily="34" charset="0"/>
              </a:rPr>
              <a:t> </a:t>
            </a:r>
          </a:p>
        </p:txBody>
      </p:sp>
      <p:sp>
        <p:nvSpPr>
          <p:cNvPr id="31746" name="Content Placeholder 2"/>
          <p:cNvSpPr>
            <a:spLocks noGrp="1"/>
          </p:cNvSpPr>
          <p:nvPr>
            <p:ph sz="quarter" idx="1"/>
          </p:nvPr>
        </p:nvSpPr>
        <p:spPr>
          <a:xfrm>
            <a:off x="0" y="1295400"/>
            <a:ext cx="8893175"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unnatural red and black like the painted face of a savage. It was a town of machinery and tall chimneys, out of which </a:t>
            </a:r>
            <a:r>
              <a:rPr lang="en-GB" b="1" u="sng">
                <a:solidFill>
                  <a:srgbClr val="7030A0"/>
                </a:solidFill>
                <a:latin typeface="Gill Sans MT Condensed" pitchFamily="34" charset="0"/>
                <a:cs typeface="Times New Roman" pitchFamily="18" charset="0"/>
              </a:rPr>
              <a:t>interminable serpents of smoke trailed themselves for ever and ever, and never got uncoiled. </a:t>
            </a:r>
            <a:r>
              <a:rPr lang="en-GB">
                <a:latin typeface="Gill Sans MT Condensed" pitchFamily="34" charset="0"/>
                <a:cs typeface="Times New Roman" pitchFamily="18" charset="0"/>
              </a:rPr>
              <a:t>It had a black canal in it, and a river that ran purple with ill-smelling dye, arid vast piles of building full of windows where there was a rattling and a trembling all day long, and where the piston of the steam-engine worked monotonously up and down, </a:t>
            </a:r>
            <a:r>
              <a:rPr lang="en-GB" b="1" u="sng">
                <a:solidFill>
                  <a:srgbClr val="7030A0"/>
                </a:solidFill>
                <a:latin typeface="Gill Sans MT Condensed" pitchFamily="34" charset="0"/>
                <a:cs typeface="Times New Roman" pitchFamily="18" charset="0"/>
              </a:rPr>
              <a:t>like the head of an elephant in a state of melancholy madness</a:t>
            </a:r>
            <a:r>
              <a:rPr lang="en-GB" b="1">
                <a:latin typeface="Gill Sans MT Condensed" pitchFamily="34" charset="0"/>
                <a:cs typeface="Times New Roman" pitchFamily="18" charset="0"/>
              </a:rPr>
              <a:t>.</a:t>
            </a:r>
            <a:endParaRPr lang="en-GB" b="1">
              <a:latin typeface="Gill Sans MT Condense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1143000"/>
          </a:xfrm>
        </p:spPr>
        <p:txBody>
          <a:bodyPr/>
          <a:lstStyle/>
          <a:p>
            <a:r>
              <a:rPr lang="en-GB" sz="3600" b="1">
                <a:latin typeface="Gill Sans MT Condensed" pitchFamily="34" charset="0"/>
              </a:rPr>
              <a:t>What makes this description so good? </a:t>
            </a:r>
            <a:r>
              <a:rPr lang="en-GB" sz="3200">
                <a:latin typeface="Gill Sans MT Condensed" pitchFamily="34" charset="0"/>
              </a:rPr>
              <a:t>Spelling, punctuation &amp; grammar is correct!</a:t>
            </a:r>
            <a:endParaRPr lang="en-GB" sz="3600" b="1">
              <a:latin typeface="Gill Sans MT Condensed" pitchFamily="34" charset="0"/>
            </a:endParaRPr>
          </a:p>
        </p:txBody>
      </p:sp>
      <p:sp>
        <p:nvSpPr>
          <p:cNvPr id="32770" name="Content Placeholder 2"/>
          <p:cNvSpPr>
            <a:spLocks noGrp="1"/>
          </p:cNvSpPr>
          <p:nvPr>
            <p:ph sz="quarter" idx="1"/>
          </p:nvPr>
        </p:nvSpPr>
        <p:spPr>
          <a:xfrm>
            <a:off x="0" y="1295400"/>
            <a:ext cx="8748713" cy="5181600"/>
          </a:xfrm>
        </p:spPr>
        <p:txBody>
          <a:bodyPr/>
          <a:lstStyle/>
          <a:p>
            <a:pPr>
              <a:buFont typeface="Arial" charset="0"/>
              <a:buNone/>
            </a:pPr>
            <a:r>
              <a:rPr lang="en-GB">
                <a:latin typeface="Gill Sans MT Condensed" pitchFamily="34" charset="0"/>
                <a:cs typeface="Times New Roman" pitchFamily="18" charset="0"/>
              </a:rPr>
              <a:t>	It was a town of red brick, or of brick that would have been red if the smoke and ashes had allowed it; but as matters stood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ill-smelling dye, arid vast piles of building full of windows where there was a rattling and a trembling all day long, and where the piston of the steam-engine worked monotonously up and down, like the head of an elephant in a state of melancholy madness.</a:t>
            </a:r>
            <a:endParaRPr lang="en-GB">
              <a:latin typeface="Gill Sans MT Condensed"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1143000"/>
          </a:xfrm>
        </p:spPr>
        <p:txBody>
          <a:bodyPr/>
          <a:lstStyle/>
          <a:p>
            <a:r>
              <a:rPr lang="en-GB" sz="3600" u="sng" dirty="0">
                <a:latin typeface="Gill Sans MT Condensed" pitchFamily="34" charset="0"/>
              </a:rPr>
              <a:t>Lesson 2 Writing Task</a:t>
            </a:r>
          </a:p>
        </p:txBody>
      </p:sp>
      <p:sp>
        <p:nvSpPr>
          <p:cNvPr id="32770" name="Content Placeholder 2"/>
          <p:cNvSpPr>
            <a:spLocks noGrp="1"/>
          </p:cNvSpPr>
          <p:nvPr>
            <p:ph sz="quarter" idx="1"/>
          </p:nvPr>
        </p:nvSpPr>
        <p:spPr>
          <a:xfrm>
            <a:off x="152400" y="980728"/>
            <a:ext cx="8425185" cy="5181600"/>
          </a:xfrm>
        </p:spPr>
        <p:txBody>
          <a:bodyPr/>
          <a:lstStyle/>
          <a:p>
            <a:pPr>
              <a:buFont typeface="Arial" charset="0"/>
              <a:buNone/>
            </a:pPr>
            <a:r>
              <a:rPr lang="en-GB" dirty="0">
                <a:latin typeface="Gill Sans MT Condensed" pitchFamily="34" charset="0"/>
                <a:cs typeface="Times New Roman" pitchFamily="18" charset="0"/>
              </a:rPr>
              <a:t>Based on the image, plan and write a description based on the image. Aim for 3 paragraphs.</a:t>
            </a:r>
          </a:p>
          <a:p>
            <a:pPr>
              <a:buFont typeface="Arial" charset="0"/>
              <a:buNone/>
            </a:pPr>
            <a:r>
              <a:rPr lang="en-GB" dirty="0">
                <a:latin typeface="Gill Sans MT Condensed" pitchFamily="34" charset="0"/>
                <a:cs typeface="Times New Roman" pitchFamily="18" charset="0"/>
              </a:rPr>
              <a:t>Go into detail – zoom in. Use the examples given in the previous lesson.</a:t>
            </a:r>
          </a:p>
          <a:p>
            <a:pPr>
              <a:buFont typeface="Arial" charset="0"/>
              <a:buNone/>
            </a:pPr>
            <a:r>
              <a:rPr lang="en-GB" b="1" dirty="0">
                <a:latin typeface="Gill Sans MT Condensed" pitchFamily="34" charset="0"/>
                <a:cs typeface="Times New Roman" pitchFamily="18" charset="0"/>
              </a:rPr>
              <a:t>Make sure you include:</a:t>
            </a:r>
          </a:p>
          <a:p>
            <a:r>
              <a:rPr lang="en-GB" dirty="0">
                <a:latin typeface="Gill Sans MT Condensed" pitchFamily="34" charset="0"/>
                <a:cs typeface="Times New Roman" pitchFamily="18" charset="0"/>
              </a:rPr>
              <a:t>The senses – focus on ONE aspect and describe in great detail.</a:t>
            </a:r>
          </a:p>
          <a:p>
            <a:r>
              <a:rPr lang="en-GB" dirty="0">
                <a:latin typeface="Gill Sans MT Condensed" pitchFamily="34" charset="0"/>
                <a:cs typeface="Times New Roman" pitchFamily="18" charset="0"/>
              </a:rPr>
              <a:t>Colours – see previous ppts/lessons</a:t>
            </a:r>
          </a:p>
          <a:p>
            <a:r>
              <a:rPr lang="en-GB" dirty="0">
                <a:latin typeface="Gill Sans MT Condensed" pitchFamily="34" charset="0"/>
                <a:cs typeface="Times New Roman" pitchFamily="18" charset="0"/>
              </a:rPr>
              <a:t>Techniques- adjectives, adverbs, metaphors simile etc</a:t>
            </a:r>
          </a:p>
          <a:p>
            <a:r>
              <a:rPr lang="en-GB" dirty="0">
                <a:latin typeface="Gill Sans MT Condensed" pitchFamily="34" charset="0"/>
                <a:cs typeface="Times New Roman" pitchFamily="18" charset="0"/>
              </a:rPr>
              <a:t>VARY your Vocabulary, sentence structures, punctuation for effect.</a:t>
            </a:r>
          </a:p>
          <a:p>
            <a:r>
              <a:rPr lang="en-GB" dirty="0">
                <a:latin typeface="Gill Sans MT Condensed" pitchFamily="34" charset="0"/>
                <a:cs typeface="Times New Roman" pitchFamily="18" charset="0"/>
              </a:rPr>
              <a:t>Self edit for: </a:t>
            </a:r>
            <a:r>
              <a:rPr lang="en-GB" dirty="0" err="1">
                <a:latin typeface="Gill Sans MT Condensed" pitchFamily="34" charset="0"/>
                <a:cs typeface="Times New Roman" pitchFamily="18" charset="0"/>
              </a:rPr>
              <a:t>Sp</a:t>
            </a:r>
            <a:r>
              <a:rPr lang="en-GB" dirty="0">
                <a:latin typeface="Gill Sans MT Condensed" pitchFamily="34" charset="0"/>
                <a:cs typeface="Times New Roman" pitchFamily="18" charset="0"/>
              </a:rPr>
              <a:t> &amp; G</a:t>
            </a:r>
          </a:p>
          <a:p>
            <a:pPr>
              <a:buFont typeface="Arial" charset="0"/>
              <a:buNone/>
            </a:pPr>
            <a:endParaRPr lang="en-GB" dirty="0">
              <a:latin typeface="Gill Sans MT Condensed" pitchFamily="34" charset="0"/>
            </a:endParaRPr>
          </a:p>
        </p:txBody>
      </p:sp>
      <p:pic>
        <p:nvPicPr>
          <p:cNvPr id="2" name="Picture 1">
            <a:extLst>
              <a:ext uri="{FF2B5EF4-FFF2-40B4-BE49-F238E27FC236}">
                <a16:creationId xmlns:a16="http://schemas.microsoft.com/office/drawing/2014/main" id="{2E85A883-52B5-4635-A793-0A8C8360BE38}"/>
              </a:ext>
            </a:extLst>
          </p:cNvPr>
          <p:cNvPicPr>
            <a:picLocks noChangeAspect="1"/>
          </p:cNvPicPr>
          <p:nvPr/>
        </p:nvPicPr>
        <p:blipFill>
          <a:blip r:embed="rId2"/>
          <a:stretch>
            <a:fillRect/>
          </a:stretch>
        </p:blipFill>
        <p:spPr>
          <a:xfrm>
            <a:off x="7131100" y="116632"/>
            <a:ext cx="1560786" cy="1143000"/>
          </a:xfrm>
          <a:prstGeom prst="rect">
            <a:avLst/>
          </a:prstGeom>
        </p:spPr>
      </p:pic>
    </p:spTree>
    <p:extLst>
      <p:ext uri="{BB962C8B-B14F-4D97-AF65-F5344CB8AC3E}">
        <p14:creationId xmlns:p14="http://schemas.microsoft.com/office/powerpoint/2010/main" val="105680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1143000"/>
          </a:xfrm>
        </p:spPr>
        <p:txBody>
          <a:bodyPr/>
          <a:lstStyle/>
          <a:p>
            <a:r>
              <a:rPr lang="en-GB" sz="3600" b="1" u="sng" dirty="0">
                <a:latin typeface="Gill Sans MT Condensed" pitchFamily="34" charset="0"/>
              </a:rPr>
              <a:t>Lesson 2 Writing Task</a:t>
            </a:r>
          </a:p>
        </p:txBody>
      </p:sp>
      <p:sp>
        <p:nvSpPr>
          <p:cNvPr id="32770" name="Content Placeholder 2"/>
          <p:cNvSpPr>
            <a:spLocks noGrp="1"/>
          </p:cNvSpPr>
          <p:nvPr>
            <p:ph sz="quarter" idx="1"/>
          </p:nvPr>
        </p:nvSpPr>
        <p:spPr>
          <a:xfrm>
            <a:off x="152400" y="838200"/>
            <a:ext cx="8425185" cy="5181600"/>
          </a:xfrm>
        </p:spPr>
        <p:txBody>
          <a:bodyPr/>
          <a:lstStyle/>
          <a:p>
            <a:pPr>
              <a:buFont typeface="Arial" charset="0"/>
              <a:buNone/>
            </a:pPr>
            <a:r>
              <a:rPr lang="en-GB" dirty="0">
                <a:latin typeface="Gill Sans MT Condensed" pitchFamily="34" charset="0"/>
                <a:cs typeface="Times New Roman" pitchFamily="18" charset="0"/>
              </a:rPr>
              <a:t>	Write down all the vocabulary which comes to mind when you see this image. (Big picture – zoom out)</a:t>
            </a:r>
          </a:p>
          <a:p>
            <a:pPr>
              <a:buFont typeface="Arial" charset="0"/>
              <a:buNone/>
            </a:pPr>
            <a:endParaRPr lang="en-GB" dirty="0">
              <a:latin typeface="Gill Sans MT Condensed" pitchFamily="34" charset="0"/>
              <a:cs typeface="Times New Roman" pitchFamily="18" charset="0"/>
            </a:endParaRPr>
          </a:p>
          <a:p>
            <a:pPr>
              <a:buFont typeface="Arial" charset="0"/>
              <a:buNone/>
            </a:pPr>
            <a:endParaRPr lang="en-GB" dirty="0">
              <a:latin typeface="Gill Sans MT Condensed" pitchFamily="34" charset="0"/>
            </a:endParaRPr>
          </a:p>
        </p:txBody>
      </p:sp>
      <p:pic>
        <p:nvPicPr>
          <p:cNvPr id="2" name="Picture 1">
            <a:extLst>
              <a:ext uri="{FF2B5EF4-FFF2-40B4-BE49-F238E27FC236}">
                <a16:creationId xmlns:a16="http://schemas.microsoft.com/office/drawing/2014/main" id="{2C399F5B-BD06-4E21-99FF-6E382D9776C9}"/>
              </a:ext>
            </a:extLst>
          </p:cNvPr>
          <p:cNvPicPr>
            <a:picLocks noChangeAspect="1"/>
          </p:cNvPicPr>
          <p:nvPr/>
        </p:nvPicPr>
        <p:blipFill>
          <a:blip r:embed="rId2"/>
          <a:stretch>
            <a:fillRect/>
          </a:stretch>
        </p:blipFill>
        <p:spPr>
          <a:xfrm>
            <a:off x="1619672" y="1924050"/>
            <a:ext cx="5688632" cy="4169246"/>
          </a:xfrm>
          <a:prstGeom prst="rect">
            <a:avLst/>
          </a:prstGeom>
        </p:spPr>
      </p:pic>
      <p:sp>
        <p:nvSpPr>
          <p:cNvPr id="3" name="TextBox 2">
            <a:extLst>
              <a:ext uri="{FF2B5EF4-FFF2-40B4-BE49-F238E27FC236}">
                <a16:creationId xmlns:a16="http://schemas.microsoft.com/office/drawing/2014/main" id="{0B0AFDBA-CA05-4F0C-99D9-260CC3B5766B}"/>
              </a:ext>
            </a:extLst>
          </p:cNvPr>
          <p:cNvSpPr txBox="1"/>
          <p:nvPr/>
        </p:nvSpPr>
        <p:spPr>
          <a:xfrm>
            <a:off x="187430" y="3077773"/>
            <a:ext cx="1018227" cy="1477328"/>
          </a:xfrm>
          <a:prstGeom prst="rect">
            <a:avLst/>
          </a:prstGeom>
          <a:noFill/>
        </p:spPr>
        <p:txBody>
          <a:bodyPr wrap="none" rtlCol="0">
            <a:spAutoFit/>
          </a:bodyPr>
          <a:lstStyle/>
          <a:p>
            <a:r>
              <a:rPr lang="en-GB" dirty="0"/>
              <a:t>Senses:</a:t>
            </a:r>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291B4C8D-75DC-4154-8B72-69D9BC76D297}"/>
              </a:ext>
            </a:extLst>
          </p:cNvPr>
          <p:cNvSpPr txBox="1"/>
          <p:nvPr/>
        </p:nvSpPr>
        <p:spPr>
          <a:xfrm>
            <a:off x="7363773" y="2719876"/>
            <a:ext cx="1627827" cy="369332"/>
          </a:xfrm>
          <a:prstGeom prst="rect">
            <a:avLst/>
          </a:prstGeom>
          <a:noFill/>
        </p:spPr>
        <p:txBody>
          <a:bodyPr wrap="square" rtlCol="0">
            <a:spAutoFit/>
          </a:bodyPr>
          <a:lstStyle/>
          <a:p>
            <a:r>
              <a:rPr lang="en-GB" dirty="0"/>
              <a:t>Colours:</a:t>
            </a:r>
          </a:p>
        </p:txBody>
      </p:sp>
      <p:sp>
        <p:nvSpPr>
          <p:cNvPr id="5" name="TextBox 4">
            <a:extLst>
              <a:ext uri="{FF2B5EF4-FFF2-40B4-BE49-F238E27FC236}">
                <a16:creationId xmlns:a16="http://schemas.microsoft.com/office/drawing/2014/main" id="{BB568AEF-BD78-4EE6-BD46-A9B62E970299}"/>
              </a:ext>
            </a:extLst>
          </p:cNvPr>
          <p:cNvSpPr txBox="1"/>
          <p:nvPr/>
        </p:nvSpPr>
        <p:spPr>
          <a:xfrm>
            <a:off x="7534137" y="4825028"/>
            <a:ext cx="1300356" cy="369332"/>
          </a:xfrm>
          <a:prstGeom prst="rect">
            <a:avLst/>
          </a:prstGeom>
          <a:noFill/>
        </p:spPr>
        <p:txBody>
          <a:bodyPr wrap="none" rtlCol="0">
            <a:spAutoFit/>
          </a:bodyPr>
          <a:lstStyle/>
          <a:p>
            <a:r>
              <a:rPr lang="en-GB" dirty="0"/>
              <a:t>Adjectives:</a:t>
            </a:r>
          </a:p>
        </p:txBody>
      </p:sp>
      <p:sp>
        <p:nvSpPr>
          <p:cNvPr id="6" name="TextBox 5">
            <a:extLst>
              <a:ext uri="{FF2B5EF4-FFF2-40B4-BE49-F238E27FC236}">
                <a16:creationId xmlns:a16="http://schemas.microsoft.com/office/drawing/2014/main" id="{2E420005-068A-4CDD-A909-EB0F5350E1DE}"/>
              </a:ext>
            </a:extLst>
          </p:cNvPr>
          <p:cNvSpPr txBox="1"/>
          <p:nvPr/>
        </p:nvSpPr>
        <p:spPr>
          <a:xfrm>
            <a:off x="155038" y="4918118"/>
            <a:ext cx="1415837" cy="369332"/>
          </a:xfrm>
          <a:prstGeom prst="rect">
            <a:avLst/>
          </a:prstGeom>
          <a:noFill/>
        </p:spPr>
        <p:txBody>
          <a:bodyPr wrap="none" rtlCol="0">
            <a:spAutoFit/>
          </a:bodyPr>
          <a:lstStyle/>
          <a:p>
            <a:r>
              <a:rPr lang="en-GB" dirty="0"/>
              <a:t>Techniques:</a:t>
            </a:r>
          </a:p>
        </p:txBody>
      </p:sp>
    </p:spTree>
    <p:extLst>
      <p:ext uri="{BB962C8B-B14F-4D97-AF65-F5344CB8AC3E}">
        <p14:creationId xmlns:p14="http://schemas.microsoft.com/office/powerpoint/2010/main" val="780046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838200"/>
          </a:xfrm>
        </p:spPr>
        <p:txBody>
          <a:bodyPr/>
          <a:lstStyle/>
          <a:p>
            <a:r>
              <a:rPr lang="en-GB" sz="3200" b="1" u="sng" dirty="0">
                <a:latin typeface="Gill Sans MT Condensed" pitchFamily="34" charset="0"/>
              </a:rPr>
              <a:t>Lesson 2 Writing Task- planning and preparing</a:t>
            </a:r>
          </a:p>
        </p:txBody>
      </p:sp>
      <p:sp>
        <p:nvSpPr>
          <p:cNvPr id="32770" name="Content Placeholder 2"/>
          <p:cNvSpPr>
            <a:spLocks noGrp="1"/>
          </p:cNvSpPr>
          <p:nvPr>
            <p:ph sz="quarter" idx="1"/>
          </p:nvPr>
        </p:nvSpPr>
        <p:spPr>
          <a:xfrm>
            <a:off x="99690" y="620688"/>
            <a:ext cx="8425185" cy="5181600"/>
          </a:xfrm>
        </p:spPr>
        <p:txBody>
          <a:bodyPr/>
          <a:lstStyle/>
          <a:p>
            <a:pPr>
              <a:buFont typeface="Arial" charset="0"/>
              <a:buNone/>
            </a:pPr>
            <a:r>
              <a:rPr lang="en-GB" dirty="0">
                <a:latin typeface="Gill Sans MT Condensed" pitchFamily="34" charset="0"/>
                <a:cs typeface="Times New Roman" pitchFamily="18" charset="0"/>
              </a:rPr>
              <a:t>	</a:t>
            </a:r>
            <a:r>
              <a:rPr lang="en-GB" sz="2800" dirty="0">
                <a:latin typeface="Gill Sans MT Condensed" pitchFamily="34" charset="0"/>
                <a:cs typeface="Times New Roman" pitchFamily="18" charset="0"/>
              </a:rPr>
              <a:t>Based on the image, plan and write a description based on the image.</a:t>
            </a:r>
          </a:p>
          <a:p>
            <a:pPr>
              <a:buFont typeface="Arial" charset="0"/>
              <a:buNone/>
            </a:pPr>
            <a:r>
              <a:rPr lang="en-GB" sz="2800" dirty="0">
                <a:latin typeface="Gill Sans MT Condensed" pitchFamily="34" charset="0"/>
                <a:cs typeface="Times New Roman" pitchFamily="18" charset="0"/>
              </a:rPr>
              <a:t>Vocabulary, sentence structures, punctuation </a:t>
            </a:r>
            <a:r>
              <a:rPr lang="en-GB" sz="2800" dirty="0">
                <a:solidFill>
                  <a:srgbClr val="FF0000"/>
                </a:solidFill>
                <a:latin typeface="Gill Sans MT Condensed" pitchFamily="34" charset="0"/>
                <a:cs typeface="Times New Roman" pitchFamily="18" charset="0"/>
              </a:rPr>
              <a:t>for effect.</a:t>
            </a:r>
          </a:p>
          <a:p>
            <a:pPr>
              <a:buFont typeface="Arial" charset="0"/>
              <a:buNone/>
            </a:pPr>
            <a:r>
              <a:rPr lang="en-GB" sz="2800" dirty="0">
                <a:solidFill>
                  <a:srgbClr val="0070C0"/>
                </a:solidFill>
                <a:latin typeface="Gill Sans MT Condensed" pitchFamily="34" charset="0"/>
                <a:cs typeface="Times New Roman" pitchFamily="18" charset="0"/>
              </a:rPr>
              <a:t>(You may copy or print off larger table on next slide)</a:t>
            </a:r>
          </a:p>
          <a:p>
            <a:pPr>
              <a:buFont typeface="Arial" charset="0"/>
              <a:buNone/>
            </a:pPr>
            <a:r>
              <a:rPr lang="en-GB" sz="2800" dirty="0">
                <a:solidFill>
                  <a:srgbClr val="7030A0"/>
                </a:solidFill>
                <a:latin typeface="Gill Sans MT Condensed" pitchFamily="34" charset="0"/>
                <a:cs typeface="Times New Roman" pitchFamily="18" charset="0"/>
              </a:rPr>
              <a:t>What are you going to ‘zoom in’ on?</a:t>
            </a:r>
          </a:p>
          <a:p>
            <a:pPr>
              <a:buFont typeface="Arial" charset="0"/>
              <a:buNone/>
            </a:pPr>
            <a:endParaRPr lang="en-GB" dirty="0">
              <a:latin typeface="Gill Sans MT Condensed" pitchFamily="34" charset="0"/>
            </a:endParaRPr>
          </a:p>
        </p:txBody>
      </p:sp>
      <p:graphicFrame>
        <p:nvGraphicFramePr>
          <p:cNvPr id="2" name="Table 1">
            <a:extLst>
              <a:ext uri="{FF2B5EF4-FFF2-40B4-BE49-F238E27FC236}">
                <a16:creationId xmlns:a16="http://schemas.microsoft.com/office/drawing/2014/main" id="{E7C76E72-AE13-49C2-8EDD-D7E1D4028194}"/>
              </a:ext>
            </a:extLst>
          </p:cNvPr>
          <p:cNvGraphicFramePr>
            <a:graphicFrameLocks noGrp="1"/>
          </p:cNvGraphicFramePr>
          <p:nvPr>
            <p:extLst>
              <p:ext uri="{D42A27DB-BD31-4B8C-83A1-F6EECF244321}">
                <p14:modId xmlns:p14="http://schemas.microsoft.com/office/powerpoint/2010/main" val="228319855"/>
              </p:ext>
            </p:extLst>
          </p:nvPr>
        </p:nvGraphicFramePr>
        <p:xfrm>
          <a:off x="251520" y="2982056"/>
          <a:ext cx="8282880" cy="3749040"/>
        </p:xfrm>
        <a:graphic>
          <a:graphicData uri="http://schemas.openxmlformats.org/drawingml/2006/table">
            <a:tbl>
              <a:tblPr firstRow="1" bandRow="1">
                <a:tableStyleId>{5C22544A-7EE6-4342-B048-85BDC9FD1C3A}</a:tableStyleId>
              </a:tblPr>
              <a:tblGrid>
                <a:gridCol w="4141440">
                  <a:extLst>
                    <a:ext uri="{9D8B030D-6E8A-4147-A177-3AD203B41FA5}">
                      <a16:colId xmlns:a16="http://schemas.microsoft.com/office/drawing/2014/main" val="717397629"/>
                    </a:ext>
                  </a:extLst>
                </a:gridCol>
                <a:gridCol w="4141440">
                  <a:extLst>
                    <a:ext uri="{9D8B030D-6E8A-4147-A177-3AD203B41FA5}">
                      <a16:colId xmlns:a16="http://schemas.microsoft.com/office/drawing/2014/main" val="2519453431"/>
                    </a:ext>
                  </a:extLst>
                </a:gridCol>
              </a:tblGrid>
              <a:tr h="370840">
                <a:tc>
                  <a:txBody>
                    <a:bodyPr/>
                    <a:lstStyle/>
                    <a:p>
                      <a:r>
                        <a:rPr lang="en-GB" dirty="0"/>
                        <a:t>What sentence types will you include?</a:t>
                      </a:r>
                    </a:p>
                    <a:p>
                      <a:endParaRPr lang="en-GB" dirty="0"/>
                    </a:p>
                    <a:p>
                      <a:endParaRPr lang="en-GB" dirty="0"/>
                    </a:p>
                    <a:p>
                      <a:endParaRPr lang="en-GB" dirty="0"/>
                    </a:p>
                    <a:p>
                      <a:endParaRPr lang="en-GB" dirty="0"/>
                    </a:p>
                    <a:p>
                      <a:endParaRPr lang="en-GB" dirty="0"/>
                    </a:p>
                  </a:txBody>
                  <a:tcPr/>
                </a:tc>
                <a:tc>
                  <a:txBody>
                    <a:bodyPr/>
                    <a:lstStyle/>
                    <a:p>
                      <a:r>
                        <a:rPr lang="en-GB" dirty="0"/>
                        <a:t>Punctuation types:</a:t>
                      </a:r>
                    </a:p>
                  </a:txBody>
                  <a:tcPr/>
                </a:tc>
                <a:extLst>
                  <a:ext uri="{0D108BD9-81ED-4DB2-BD59-A6C34878D82A}">
                    <a16:rowId xmlns:a16="http://schemas.microsoft.com/office/drawing/2014/main" val="2265351995"/>
                  </a:ext>
                </a:extLst>
              </a:tr>
              <a:tr h="370840">
                <a:tc>
                  <a:txBody>
                    <a:bodyPr/>
                    <a:lstStyle/>
                    <a:p>
                      <a:r>
                        <a:rPr lang="en-GB" dirty="0"/>
                        <a:t>Vocabulary:</a:t>
                      </a:r>
                    </a:p>
                    <a:p>
                      <a:endParaRPr lang="en-GB" dirty="0"/>
                    </a:p>
                    <a:p>
                      <a:endParaRPr lang="en-GB" dirty="0"/>
                    </a:p>
                    <a:p>
                      <a:endParaRPr lang="en-GB" dirty="0"/>
                    </a:p>
                    <a:p>
                      <a:endParaRPr lang="en-GB" dirty="0"/>
                    </a:p>
                    <a:p>
                      <a:endParaRPr lang="en-GB" dirty="0"/>
                    </a:p>
                    <a:p>
                      <a:endParaRPr lang="en-GB" dirty="0"/>
                    </a:p>
                  </a:txBody>
                  <a:tcPr/>
                </a:tc>
                <a:tc>
                  <a:txBody>
                    <a:bodyPr/>
                    <a:lstStyle/>
                    <a:p>
                      <a:r>
                        <a:rPr lang="en-GB" dirty="0"/>
                        <a:t>Zoom in:</a:t>
                      </a:r>
                    </a:p>
                  </a:txBody>
                  <a:tcPr/>
                </a:tc>
                <a:extLst>
                  <a:ext uri="{0D108BD9-81ED-4DB2-BD59-A6C34878D82A}">
                    <a16:rowId xmlns:a16="http://schemas.microsoft.com/office/drawing/2014/main" val="2420183152"/>
                  </a:ext>
                </a:extLst>
              </a:tr>
            </a:tbl>
          </a:graphicData>
        </a:graphic>
      </p:graphicFrame>
      <p:pic>
        <p:nvPicPr>
          <p:cNvPr id="3" name="Picture 2">
            <a:extLst>
              <a:ext uri="{FF2B5EF4-FFF2-40B4-BE49-F238E27FC236}">
                <a16:creationId xmlns:a16="http://schemas.microsoft.com/office/drawing/2014/main" id="{80F773FC-5304-4863-91E0-759E4AF13260}"/>
              </a:ext>
            </a:extLst>
          </p:cNvPr>
          <p:cNvPicPr>
            <a:picLocks noChangeAspect="1"/>
          </p:cNvPicPr>
          <p:nvPr/>
        </p:nvPicPr>
        <p:blipFill>
          <a:blip r:embed="rId2"/>
          <a:stretch>
            <a:fillRect/>
          </a:stretch>
        </p:blipFill>
        <p:spPr>
          <a:xfrm>
            <a:off x="6122417" y="1169113"/>
            <a:ext cx="2411983" cy="1768270"/>
          </a:xfrm>
          <a:prstGeom prst="rect">
            <a:avLst/>
          </a:prstGeom>
        </p:spPr>
      </p:pic>
    </p:spTree>
    <p:extLst>
      <p:ext uri="{BB962C8B-B14F-4D97-AF65-F5344CB8AC3E}">
        <p14:creationId xmlns:p14="http://schemas.microsoft.com/office/powerpoint/2010/main" val="66461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838200"/>
          </a:xfrm>
        </p:spPr>
        <p:txBody>
          <a:bodyPr/>
          <a:lstStyle/>
          <a:p>
            <a:r>
              <a:rPr lang="en-GB" sz="3200" b="1" u="sng" dirty="0">
                <a:latin typeface="Gill Sans MT Condensed" pitchFamily="34" charset="0"/>
              </a:rPr>
              <a:t>Print or copy: planning and preparing</a:t>
            </a:r>
          </a:p>
        </p:txBody>
      </p:sp>
      <p:sp>
        <p:nvSpPr>
          <p:cNvPr id="32770" name="Content Placeholder 2"/>
          <p:cNvSpPr>
            <a:spLocks noGrp="1"/>
          </p:cNvSpPr>
          <p:nvPr>
            <p:ph sz="quarter" idx="1"/>
          </p:nvPr>
        </p:nvSpPr>
        <p:spPr>
          <a:xfrm>
            <a:off x="99690" y="620688"/>
            <a:ext cx="8425185" cy="5181600"/>
          </a:xfrm>
        </p:spPr>
        <p:txBody>
          <a:bodyPr/>
          <a:lstStyle/>
          <a:p>
            <a:pPr>
              <a:buFont typeface="Arial" charset="0"/>
              <a:buNone/>
            </a:pPr>
            <a:r>
              <a:rPr lang="en-GB" dirty="0">
                <a:latin typeface="Gill Sans MT Condensed" pitchFamily="34" charset="0"/>
                <a:cs typeface="Times New Roman" pitchFamily="18" charset="0"/>
              </a:rPr>
              <a:t>	</a:t>
            </a:r>
            <a:r>
              <a:rPr lang="en-GB" sz="2800" dirty="0">
                <a:latin typeface="Gill Sans MT Condensed" pitchFamily="34" charset="0"/>
                <a:cs typeface="Times New Roman" pitchFamily="18" charset="0"/>
              </a:rPr>
              <a:t>Based on the image, plan and write a description based on the image.</a:t>
            </a:r>
          </a:p>
          <a:p>
            <a:pPr>
              <a:buFont typeface="Arial" charset="0"/>
              <a:buNone/>
            </a:pPr>
            <a:r>
              <a:rPr lang="en-GB" sz="2800" dirty="0">
                <a:latin typeface="Gill Sans MT Condensed" pitchFamily="34" charset="0"/>
                <a:cs typeface="Times New Roman" pitchFamily="18" charset="0"/>
              </a:rPr>
              <a:t>Vocabulary, sentence structures, punctuation for effect.</a:t>
            </a:r>
          </a:p>
          <a:p>
            <a:pPr>
              <a:buFont typeface="Arial" charset="0"/>
              <a:buNone/>
            </a:pPr>
            <a:endParaRPr lang="en-GB" dirty="0">
              <a:latin typeface="Gill Sans MT Condensed" pitchFamily="34" charset="0"/>
            </a:endParaRPr>
          </a:p>
        </p:txBody>
      </p:sp>
      <p:graphicFrame>
        <p:nvGraphicFramePr>
          <p:cNvPr id="2" name="Table 1">
            <a:extLst>
              <a:ext uri="{FF2B5EF4-FFF2-40B4-BE49-F238E27FC236}">
                <a16:creationId xmlns:a16="http://schemas.microsoft.com/office/drawing/2014/main" id="{E7C76E72-AE13-49C2-8EDD-D7E1D4028194}"/>
              </a:ext>
            </a:extLst>
          </p:cNvPr>
          <p:cNvGraphicFramePr>
            <a:graphicFrameLocks noGrp="1"/>
          </p:cNvGraphicFramePr>
          <p:nvPr>
            <p:extLst>
              <p:ext uri="{D42A27DB-BD31-4B8C-83A1-F6EECF244321}">
                <p14:modId xmlns:p14="http://schemas.microsoft.com/office/powerpoint/2010/main" val="3466917950"/>
              </p:ext>
            </p:extLst>
          </p:nvPr>
        </p:nvGraphicFramePr>
        <p:xfrm>
          <a:off x="152400" y="764704"/>
          <a:ext cx="8382000" cy="5966392"/>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717397629"/>
                    </a:ext>
                  </a:extLst>
                </a:gridCol>
                <a:gridCol w="4191000">
                  <a:extLst>
                    <a:ext uri="{9D8B030D-6E8A-4147-A177-3AD203B41FA5}">
                      <a16:colId xmlns:a16="http://schemas.microsoft.com/office/drawing/2014/main" val="2519453431"/>
                    </a:ext>
                  </a:extLst>
                </a:gridCol>
              </a:tblGrid>
              <a:tr h="2764913">
                <a:tc>
                  <a:txBody>
                    <a:bodyPr/>
                    <a:lstStyle/>
                    <a:p>
                      <a:r>
                        <a:rPr lang="en-GB" dirty="0"/>
                        <a:t>What sentence types will you include?</a:t>
                      </a:r>
                    </a:p>
                    <a:p>
                      <a:endParaRPr lang="en-GB" dirty="0"/>
                    </a:p>
                    <a:p>
                      <a:endParaRPr lang="en-GB" dirty="0"/>
                    </a:p>
                    <a:p>
                      <a:endParaRPr lang="en-GB" dirty="0"/>
                    </a:p>
                    <a:p>
                      <a:endParaRPr lang="en-GB" dirty="0"/>
                    </a:p>
                    <a:p>
                      <a:endParaRPr lang="en-GB" dirty="0"/>
                    </a:p>
                  </a:txBody>
                  <a:tcPr/>
                </a:tc>
                <a:tc>
                  <a:txBody>
                    <a:bodyPr/>
                    <a:lstStyle/>
                    <a:p>
                      <a:r>
                        <a:rPr lang="en-GB" dirty="0"/>
                        <a:t>Punctuation types:</a:t>
                      </a:r>
                    </a:p>
                  </a:txBody>
                  <a:tcPr/>
                </a:tc>
                <a:extLst>
                  <a:ext uri="{0D108BD9-81ED-4DB2-BD59-A6C34878D82A}">
                    <a16:rowId xmlns:a16="http://schemas.microsoft.com/office/drawing/2014/main" val="2265351995"/>
                  </a:ext>
                </a:extLst>
              </a:tr>
              <a:tr h="3201479">
                <a:tc>
                  <a:txBody>
                    <a:bodyPr/>
                    <a:lstStyle/>
                    <a:p>
                      <a:r>
                        <a:rPr lang="en-GB" dirty="0"/>
                        <a:t>Vocabulary:</a:t>
                      </a:r>
                    </a:p>
                    <a:p>
                      <a:endParaRPr lang="en-GB" dirty="0"/>
                    </a:p>
                    <a:p>
                      <a:endParaRPr lang="en-GB" dirty="0"/>
                    </a:p>
                    <a:p>
                      <a:endParaRPr lang="en-GB" dirty="0"/>
                    </a:p>
                    <a:p>
                      <a:endParaRPr lang="en-GB" dirty="0"/>
                    </a:p>
                    <a:p>
                      <a:endParaRPr lang="en-GB" dirty="0"/>
                    </a:p>
                    <a:p>
                      <a:endParaRPr lang="en-GB" dirty="0"/>
                    </a:p>
                  </a:txBody>
                  <a:tcPr/>
                </a:tc>
                <a:tc>
                  <a:txBody>
                    <a:bodyPr/>
                    <a:lstStyle/>
                    <a:p>
                      <a:r>
                        <a:rPr lang="en-GB" dirty="0"/>
                        <a:t>Zoom in :</a:t>
                      </a:r>
                    </a:p>
                  </a:txBody>
                  <a:tcPr/>
                </a:tc>
                <a:extLst>
                  <a:ext uri="{0D108BD9-81ED-4DB2-BD59-A6C34878D82A}">
                    <a16:rowId xmlns:a16="http://schemas.microsoft.com/office/drawing/2014/main" val="2420183152"/>
                  </a:ext>
                </a:extLst>
              </a:tr>
            </a:tbl>
          </a:graphicData>
        </a:graphic>
      </p:graphicFrame>
    </p:spTree>
    <p:extLst>
      <p:ext uri="{BB962C8B-B14F-4D97-AF65-F5344CB8AC3E}">
        <p14:creationId xmlns:p14="http://schemas.microsoft.com/office/powerpoint/2010/main" val="371333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0"/>
            <a:ext cx="8382000" cy="1143000"/>
          </a:xfrm>
        </p:spPr>
        <p:txBody>
          <a:bodyPr/>
          <a:lstStyle/>
          <a:p>
            <a:r>
              <a:rPr lang="en-GB" sz="3600" u="sng" dirty="0">
                <a:latin typeface="Gill Sans MT Condensed" pitchFamily="34" charset="0"/>
              </a:rPr>
              <a:t>Lesson 2 Writing Task</a:t>
            </a:r>
          </a:p>
        </p:txBody>
      </p:sp>
      <p:sp>
        <p:nvSpPr>
          <p:cNvPr id="32770" name="Content Placeholder 2"/>
          <p:cNvSpPr>
            <a:spLocks noGrp="1"/>
          </p:cNvSpPr>
          <p:nvPr>
            <p:ph sz="quarter" idx="1"/>
          </p:nvPr>
        </p:nvSpPr>
        <p:spPr>
          <a:xfrm>
            <a:off x="195263" y="1052736"/>
            <a:ext cx="8425185" cy="5181600"/>
          </a:xfrm>
        </p:spPr>
        <p:txBody>
          <a:bodyPr/>
          <a:lstStyle/>
          <a:p>
            <a:pPr>
              <a:buFont typeface="Arial" charset="0"/>
              <a:buNone/>
            </a:pPr>
            <a:r>
              <a:rPr lang="en-GB" dirty="0">
                <a:latin typeface="Gill Sans MT Condensed" pitchFamily="34" charset="0"/>
                <a:cs typeface="Times New Roman" pitchFamily="18" charset="0"/>
              </a:rPr>
              <a:t>You are now ready to write your description.</a:t>
            </a:r>
          </a:p>
          <a:p>
            <a:pPr>
              <a:buFont typeface="Arial" charset="0"/>
              <a:buNone/>
            </a:pPr>
            <a:r>
              <a:rPr lang="en-GB" dirty="0">
                <a:latin typeface="Gill Sans MT Condensed" pitchFamily="34" charset="0"/>
                <a:cs typeface="Times New Roman" pitchFamily="18" charset="0"/>
              </a:rPr>
              <a:t>Aim for a minimum of 3 paragraphs – focus in on ONE specific aspect(zoom in) as well as the picture as a whole (zoom out).</a:t>
            </a:r>
          </a:p>
          <a:p>
            <a:pPr>
              <a:buFont typeface="Arial" charset="0"/>
              <a:buNone/>
            </a:pPr>
            <a:r>
              <a:rPr lang="en-GB" sz="1800" b="1" dirty="0">
                <a:latin typeface="Gill Sans MT Condensed" pitchFamily="34" charset="0"/>
                <a:cs typeface="Times New Roman" pitchFamily="18" charset="0"/>
              </a:rPr>
              <a:t>Suggested order:</a:t>
            </a:r>
          </a:p>
          <a:p>
            <a:r>
              <a:rPr lang="en-GB" sz="1800" dirty="0">
                <a:latin typeface="Gill Sans MT Condensed" pitchFamily="34" charset="0"/>
                <a:cs typeface="Times New Roman" pitchFamily="18" charset="0"/>
              </a:rPr>
              <a:t>Paragraph 1 – Big picture, overview of what you see/hear/touch relevant techniques and sentence structures.</a:t>
            </a:r>
          </a:p>
          <a:p>
            <a:r>
              <a:rPr lang="en-GB" sz="1800" dirty="0">
                <a:latin typeface="Gill Sans MT Condensed" pitchFamily="34" charset="0"/>
                <a:cs typeface="Times New Roman" pitchFamily="18" charset="0"/>
              </a:rPr>
              <a:t>Paragraph 2 – Zoom in on chosen aspect: techniques, adjectives etc</a:t>
            </a:r>
          </a:p>
          <a:p>
            <a:r>
              <a:rPr lang="en-GB" sz="1800" dirty="0">
                <a:latin typeface="Gill Sans MT Condensed" pitchFamily="34" charset="0"/>
                <a:cs typeface="Times New Roman" pitchFamily="18" charset="0"/>
              </a:rPr>
              <a:t>Paragraph 3 – Zoom out again focus on foreground or background for instance – include any techniques/vocabulary not yet used.</a:t>
            </a:r>
          </a:p>
          <a:p>
            <a:endParaRPr lang="en-GB" sz="1800" dirty="0">
              <a:latin typeface="Gill Sans MT Condensed" pitchFamily="34" charset="0"/>
              <a:cs typeface="Times New Roman" pitchFamily="18" charset="0"/>
            </a:endParaRPr>
          </a:p>
          <a:p>
            <a:pPr>
              <a:buFont typeface="Arial" charset="0"/>
              <a:buNone/>
            </a:pPr>
            <a:r>
              <a:rPr lang="en-GB" sz="1800" b="1" dirty="0">
                <a:solidFill>
                  <a:srgbClr val="0070C0"/>
                </a:solidFill>
                <a:latin typeface="Gill Sans MT Condensed" pitchFamily="34" charset="0"/>
                <a:cs typeface="Times New Roman" pitchFamily="18" charset="0"/>
              </a:rPr>
              <a:t>Make sure you include:</a:t>
            </a:r>
          </a:p>
          <a:p>
            <a:r>
              <a:rPr lang="en-GB" sz="1800" dirty="0">
                <a:solidFill>
                  <a:srgbClr val="0070C0"/>
                </a:solidFill>
                <a:latin typeface="Gill Sans MT Condensed" pitchFamily="34" charset="0"/>
                <a:cs typeface="Times New Roman" pitchFamily="18" charset="0"/>
              </a:rPr>
              <a:t>The senses – focus on ONE aspect and describe in great detail.</a:t>
            </a:r>
          </a:p>
          <a:p>
            <a:r>
              <a:rPr lang="en-GB" sz="1800" dirty="0">
                <a:solidFill>
                  <a:srgbClr val="0070C0"/>
                </a:solidFill>
                <a:latin typeface="Gill Sans MT Condensed" pitchFamily="34" charset="0"/>
                <a:cs typeface="Times New Roman" pitchFamily="18" charset="0"/>
              </a:rPr>
              <a:t>Colours – see previous ppts/lessons</a:t>
            </a:r>
          </a:p>
          <a:p>
            <a:r>
              <a:rPr lang="en-GB" sz="1800" dirty="0">
                <a:solidFill>
                  <a:srgbClr val="0070C0"/>
                </a:solidFill>
                <a:latin typeface="Gill Sans MT Condensed" pitchFamily="34" charset="0"/>
                <a:cs typeface="Times New Roman" pitchFamily="18" charset="0"/>
              </a:rPr>
              <a:t>Techniques- adjectives, adverbs, metaphors simile etc</a:t>
            </a:r>
          </a:p>
          <a:p>
            <a:r>
              <a:rPr lang="en-GB" sz="1800" dirty="0">
                <a:solidFill>
                  <a:srgbClr val="0070C0"/>
                </a:solidFill>
                <a:latin typeface="Gill Sans MT Condensed" pitchFamily="34" charset="0"/>
                <a:cs typeface="Times New Roman" pitchFamily="18" charset="0"/>
              </a:rPr>
              <a:t>VARY your Vocabulary, sentence structures, punctuation for effect.</a:t>
            </a:r>
          </a:p>
          <a:p>
            <a:r>
              <a:rPr lang="en-GB" sz="1800" dirty="0">
                <a:solidFill>
                  <a:srgbClr val="0070C0"/>
                </a:solidFill>
                <a:latin typeface="Gill Sans MT Condensed" pitchFamily="34" charset="0"/>
                <a:cs typeface="Times New Roman" pitchFamily="18" charset="0"/>
              </a:rPr>
              <a:t>Self edit for: </a:t>
            </a:r>
            <a:r>
              <a:rPr lang="en-GB" sz="1800" dirty="0" err="1">
                <a:solidFill>
                  <a:srgbClr val="0070C0"/>
                </a:solidFill>
                <a:latin typeface="Gill Sans MT Condensed" pitchFamily="34" charset="0"/>
                <a:cs typeface="Times New Roman" pitchFamily="18" charset="0"/>
              </a:rPr>
              <a:t>Sp</a:t>
            </a:r>
            <a:r>
              <a:rPr lang="en-GB" sz="1800" dirty="0">
                <a:solidFill>
                  <a:srgbClr val="0070C0"/>
                </a:solidFill>
                <a:latin typeface="Gill Sans MT Condensed" pitchFamily="34" charset="0"/>
                <a:cs typeface="Times New Roman" pitchFamily="18" charset="0"/>
              </a:rPr>
              <a:t> &amp; G</a:t>
            </a:r>
          </a:p>
          <a:p>
            <a:pPr>
              <a:buFont typeface="Arial" charset="0"/>
              <a:buNone/>
            </a:pPr>
            <a:endParaRPr lang="en-GB" dirty="0">
              <a:latin typeface="Gill Sans MT Condensed" pitchFamily="34" charset="0"/>
            </a:endParaRPr>
          </a:p>
        </p:txBody>
      </p:sp>
      <p:pic>
        <p:nvPicPr>
          <p:cNvPr id="2" name="Picture 1">
            <a:extLst>
              <a:ext uri="{FF2B5EF4-FFF2-40B4-BE49-F238E27FC236}">
                <a16:creationId xmlns:a16="http://schemas.microsoft.com/office/drawing/2014/main" id="{2E85A883-52B5-4635-A793-0A8C8360BE38}"/>
              </a:ext>
            </a:extLst>
          </p:cNvPr>
          <p:cNvPicPr>
            <a:picLocks noChangeAspect="1"/>
          </p:cNvPicPr>
          <p:nvPr/>
        </p:nvPicPr>
        <p:blipFill>
          <a:blip r:embed="rId2"/>
          <a:stretch>
            <a:fillRect/>
          </a:stretch>
        </p:blipFill>
        <p:spPr>
          <a:xfrm>
            <a:off x="7131100" y="116632"/>
            <a:ext cx="1560786" cy="1143000"/>
          </a:xfrm>
          <a:prstGeom prst="rect">
            <a:avLst/>
          </a:prstGeom>
        </p:spPr>
      </p:pic>
    </p:spTree>
    <p:extLst>
      <p:ext uri="{BB962C8B-B14F-4D97-AF65-F5344CB8AC3E}">
        <p14:creationId xmlns:p14="http://schemas.microsoft.com/office/powerpoint/2010/main" val="386342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GB"/>
              <a:t>Rule no.1 : Showing not telling!!!</a:t>
            </a:r>
          </a:p>
        </p:txBody>
      </p:sp>
      <p:sp>
        <p:nvSpPr>
          <p:cNvPr id="3" name="Content Placeholder 2"/>
          <p:cNvSpPr>
            <a:spLocks noGrp="1"/>
          </p:cNvSpPr>
          <p:nvPr>
            <p:ph idx="1"/>
          </p:nvPr>
        </p:nvSpPr>
        <p:spPr>
          <a:xfrm>
            <a:off x="457200" y="1600200"/>
            <a:ext cx="8229600" cy="5068888"/>
          </a:xfrm>
        </p:spPr>
        <p:txBody>
          <a:bodyPr rtlCol="0">
            <a:normAutofit fontScale="92500" lnSpcReduction="20000"/>
          </a:bodyPr>
          <a:lstStyle/>
          <a:p>
            <a:pPr fontAlgn="auto">
              <a:spcAft>
                <a:spcPts val="0"/>
              </a:spcAft>
              <a:buFont typeface="Arial" pitchFamily="34" charset="0"/>
              <a:buChar char="•"/>
              <a:defRPr/>
            </a:pPr>
            <a:r>
              <a:rPr lang="en-GB" dirty="0"/>
              <a:t> It was a dull day and I was feeling glum</a:t>
            </a:r>
          </a:p>
          <a:p>
            <a:pPr fontAlgn="auto">
              <a:spcAft>
                <a:spcPts val="0"/>
              </a:spcAft>
              <a:buFont typeface="Arial" pitchFamily="34" charset="0"/>
              <a:buChar char="•"/>
              <a:defRPr/>
            </a:pPr>
            <a:r>
              <a:rPr lang="en-GB" dirty="0"/>
              <a:t> He was careless and free</a:t>
            </a:r>
          </a:p>
          <a:p>
            <a:pPr fontAlgn="auto">
              <a:spcAft>
                <a:spcPts val="0"/>
              </a:spcAft>
              <a:buFont typeface="Arial" pitchFamily="34" charset="0"/>
              <a:buChar char="•"/>
              <a:defRPr/>
            </a:pPr>
            <a:r>
              <a:rPr lang="en-GB" dirty="0"/>
              <a:t> He strolled into the room lazily</a:t>
            </a:r>
          </a:p>
          <a:p>
            <a:pPr fontAlgn="auto">
              <a:spcAft>
                <a:spcPts val="0"/>
              </a:spcAft>
              <a:buFont typeface="Arial" pitchFamily="34" charset="0"/>
              <a:buChar char="•"/>
              <a:defRPr/>
            </a:pPr>
            <a:r>
              <a:rPr lang="en-GB" dirty="0"/>
              <a:t>I felt so excited, I could hardly contain myself</a:t>
            </a:r>
          </a:p>
          <a:p>
            <a:pPr fontAlgn="auto">
              <a:spcAft>
                <a:spcPts val="0"/>
              </a:spcAft>
              <a:buFont typeface="Arial" pitchFamily="34" charset="0"/>
              <a:buChar char="•"/>
              <a:defRPr/>
            </a:pPr>
            <a:r>
              <a:rPr lang="en-GB" dirty="0"/>
              <a:t> The room was empty </a:t>
            </a:r>
          </a:p>
          <a:p>
            <a:pPr fontAlgn="auto">
              <a:spcAft>
                <a:spcPts val="0"/>
              </a:spcAft>
              <a:buFont typeface="Arial" pitchFamily="34" charset="0"/>
              <a:buChar char="•"/>
              <a:defRPr/>
            </a:pPr>
            <a:r>
              <a:rPr lang="en-GB" dirty="0"/>
              <a:t> It was foggy and drizzling outside</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b="1" dirty="0">
                <a:solidFill>
                  <a:srgbClr val="FF0000"/>
                </a:solidFill>
              </a:rPr>
              <a:t>THESE ARE ALL TELLING A STORY, </a:t>
            </a:r>
            <a:r>
              <a:rPr lang="en-GB" b="1" u="sng" dirty="0">
                <a:solidFill>
                  <a:srgbClr val="FF0000"/>
                </a:solidFill>
              </a:rPr>
              <a:t>NOT</a:t>
            </a:r>
            <a:r>
              <a:rPr lang="en-GB" b="1" dirty="0">
                <a:solidFill>
                  <a:srgbClr val="FF0000"/>
                </a:solidFill>
              </a:rPr>
              <a:t> DESCRIBING</a:t>
            </a:r>
          </a:p>
          <a:p>
            <a:pPr fontAlgn="auto">
              <a:spcAft>
                <a:spcPts val="0"/>
              </a:spcAft>
              <a:buFont typeface="Arial" pitchFamily="34" charset="0"/>
              <a:buNone/>
              <a:defRPr/>
            </a:pPr>
            <a:endParaRPr lang="en-GB" b="1" dirty="0">
              <a:solidFill>
                <a:srgbClr val="FF0000"/>
              </a:solidFill>
            </a:endParaRPr>
          </a:p>
          <a:p>
            <a:pPr fontAlgn="auto">
              <a:spcAft>
                <a:spcPts val="0"/>
              </a:spcAft>
              <a:buFont typeface="Arial" pitchFamily="34" charset="0"/>
              <a:buNone/>
              <a:defRPr/>
            </a:pPr>
            <a:r>
              <a:rPr lang="en-GB" b="1" dirty="0">
                <a:solidFill>
                  <a:srgbClr val="FF0000"/>
                </a:solidFill>
              </a:rPr>
              <a:t>If you can ask yourself ‘how?’ after the sentence then it is narrative, not descriptive. </a:t>
            </a:r>
          </a:p>
        </p:txBody>
      </p:sp>
      <p:sp>
        <p:nvSpPr>
          <p:cNvPr id="4" name="Multiply 3"/>
          <p:cNvSpPr/>
          <p:nvPr/>
        </p:nvSpPr>
        <p:spPr>
          <a:xfrm>
            <a:off x="7885113" y="1700213"/>
            <a:ext cx="503237" cy="4333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0000"/>
              </a:solidFill>
            </a:endParaRPr>
          </a:p>
        </p:txBody>
      </p:sp>
      <p:sp>
        <p:nvSpPr>
          <p:cNvPr id="5" name="Multiply 4"/>
          <p:cNvSpPr/>
          <p:nvPr/>
        </p:nvSpPr>
        <p:spPr>
          <a:xfrm>
            <a:off x="7885113" y="2133600"/>
            <a:ext cx="503237" cy="5032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0000"/>
              </a:solidFill>
            </a:endParaRPr>
          </a:p>
        </p:txBody>
      </p:sp>
      <p:sp>
        <p:nvSpPr>
          <p:cNvPr id="6" name="Multiply 5"/>
          <p:cNvSpPr/>
          <p:nvPr/>
        </p:nvSpPr>
        <p:spPr>
          <a:xfrm>
            <a:off x="7956550" y="2781300"/>
            <a:ext cx="503238" cy="431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Multiply 6"/>
          <p:cNvSpPr/>
          <p:nvPr/>
        </p:nvSpPr>
        <p:spPr>
          <a:xfrm>
            <a:off x="7885113" y="3284538"/>
            <a:ext cx="503237" cy="431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Multiply 7"/>
          <p:cNvSpPr/>
          <p:nvPr/>
        </p:nvSpPr>
        <p:spPr>
          <a:xfrm>
            <a:off x="7956550" y="3860800"/>
            <a:ext cx="503238" cy="431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checkerboard(across)">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checkerboard(across)">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2"/>
          <p:cNvSpPr>
            <a:spLocks noGrp="1"/>
          </p:cNvSpPr>
          <p:nvPr>
            <p:ph type="body" idx="1"/>
          </p:nvPr>
        </p:nvSpPr>
        <p:spPr>
          <a:xfrm>
            <a:off x="0" y="0"/>
            <a:ext cx="4040188" cy="639763"/>
          </a:xfrm>
        </p:spPr>
        <p:txBody>
          <a:bodyPr/>
          <a:lstStyle/>
          <a:p>
            <a:r>
              <a:rPr lang="en-GB"/>
              <a:t>Telling sentences</a:t>
            </a:r>
          </a:p>
        </p:txBody>
      </p:sp>
      <p:sp>
        <p:nvSpPr>
          <p:cNvPr id="4" name="Content Placeholder 3"/>
          <p:cNvSpPr>
            <a:spLocks noGrp="1"/>
          </p:cNvSpPr>
          <p:nvPr>
            <p:ph sz="half" idx="2"/>
          </p:nvPr>
        </p:nvSpPr>
        <p:spPr>
          <a:xfrm>
            <a:off x="0" y="908050"/>
            <a:ext cx="4067175" cy="5689600"/>
          </a:xfrm>
        </p:spPr>
        <p:txBody>
          <a:bodyPr rtlCol="0">
            <a:normAutofit fontScale="92500" lnSpcReduction="10000"/>
          </a:bodyPr>
          <a:lstStyle/>
          <a:p>
            <a:pPr fontAlgn="auto">
              <a:spcAft>
                <a:spcPts val="0"/>
              </a:spcAft>
              <a:buFont typeface="Arial" pitchFamily="34" charset="0"/>
              <a:buChar char="•"/>
              <a:defRPr/>
            </a:pPr>
            <a:r>
              <a:rPr lang="en-GB" dirty="0"/>
              <a:t>It was a dull day and he was feeling glum</a:t>
            </a:r>
          </a:p>
          <a:p>
            <a:pPr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t> She was careless and free</a:t>
            </a:r>
          </a:p>
          <a:p>
            <a:pPr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t> He strolled into the room lazily</a:t>
            </a:r>
          </a:p>
          <a:p>
            <a:pPr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t>The girls felt so excited, they could hardly contain themselves</a:t>
            </a:r>
          </a:p>
          <a:p>
            <a:pPr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t> The room was empty </a:t>
            </a:r>
          </a:p>
          <a:p>
            <a:pPr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t> It was foggy</a:t>
            </a:r>
          </a:p>
          <a:p>
            <a:pPr fontAlgn="auto">
              <a:spcAft>
                <a:spcPts val="0"/>
              </a:spcAft>
              <a:buFont typeface="Arial" pitchFamily="34" charset="0"/>
              <a:buChar char="•"/>
              <a:defRPr/>
            </a:pPr>
            <a:endParaRPr lang="en-GB" dirty="0"/>
          </a:p>
        </p:txBody>
      </p:sp>
      <p:sp>
        <p:nvSpPr>
          <p:cNvPr id="15363" name="Text Placeholder 4"/>
          <p:cNvSpPr>
            <a:spLocks noGrp="1"/>
          </p:cNvSpPr>
          <p:nvPr>
            <p:ph type="body" sz="quarter" idx="3"/>
          </p:nvPr>
        </p:nvSpPr>
        <p:spPr>
          <a:xfrm>
            <a:off x="5102225" y="0"/>
            <a:ext cx="4041775" cy="639763"/>
          </a:xfrm>
        </p:spPr>
        <p:txBody>
          <a:bodyPr/>
          <a:lstStyle/>
          <a:p>
            <a:r>
              <a:rPr lang="en-GB"/>
              <a:t>Showing sentences</a:t>
            </a:r>
          </a:p>
        </p:txBody>
      </p:sp>
      <p:sp>
        <p:nvSpPr>
          <p:cNvPr id="6" name="Content Placeholder 5"/>
          <p:cNvSpPr>
            <a:spLocks noGrp="1"/>
          </p:cNvSpPr>
          <p:nvPr>
            <p:ph sz="quarter" idx="4"/>
          </p:nvPr>
        </p:nvSpPr>
        <p:spPr>
          <a:xfrm>
            <a:off x="3851275" y="954088"/>
            <a:ext cx="5292725" cy="5903912"/>
          </a:xfrm>
        </p:spPr>
        <p:txBody>
          <a:bodyPr rtlCol="0">
            <a:normAutofit fontScale="92500" lnSpcReduction="10000"/>
          </a:bodyPr>
          <a:lstStyle/>
          <a:p>
            <a:pPr fontAlgn="auto">
              <a:spcAft>
                <a:spcPts val="0"/>
              </a:spcAft>
              <a:buFont typeface="Arial" pitchFamily="34" charset="0"/>
              <a:buChar char="•"/>
              <a:defRPr/>
            </a:pPr>
            <a:r>
              <a:rPr lang="en-GB" dirty="0">
                <a:solidFill>
                  <a:srgbClr val="FF0000"/>
                </a:solidFill>
              </a:rPr>
              <a:t> </a:t>
            </a:r>
            <a:r>
              <a:rPr lang="en-GB" i="1" dirty="0">
                <a:solidFill>
                  <a:srgbClr val="FF0000"/>
                </a:solidFill>
              </a:rPr>
              <a:t>The sky was painted with darkening shades of grey as he slumped , dragging his feet.</a:t>
            </a:r>
          </a:p>
          <a:p>
            <a:pPr fontAlgn="auto">
              <a:spcAft>
                <a:spcPts val="0"/>
              </a:spcAft>
              <a:buFont typeface="Arial" pitchFamily="34" charset="0"/>
              <a:buChar char="•"/>
              <a:defRPr/>
            </a:pPr>
            <a:r>
              <a:rPr lang="en-GB" i="1" dirty="0">
                <a:solidFill>
                  <a:srgbClr val="FF0000"/>
                </a:solidFill>
              </a:rPr>
              <a:t>She jauntily bounded down the street with the wind in her hair</a:t>
            </a:r>
          </a:p>
          <a:p>
            <a:pPr fontAlgn="auto">
              <a:spcAft>
                <a:spcPts val="0"/>
              </a:spcAft>
              <a:buFont typeface="Arial" pitchFamily="34" charset="0"/>
              <a:buChar char="•"/>
              <a:defRPr/>
            </a:pPr>
            <a:r>
              <a:rPr lang="en-GB" i="1" dirty="0">
                <a:solidFill>
                  <a:srgbClr val="FF0000"/>
                </a:solidFill>
              </a:rPr>
              <a:t>His heels scuffed the floor as he pushed his body into the room.</a:t>
            </a:r>
          </a:p>
          <a:p>
            <a:pPr fontAlgn="auto">
              <a:spcAft>
                <a:spcPts val="0"/>
              </a:spcAft>
              <a:buFont typeface="Arial" pitchFamily="34" charset="0"/>
              <a:buNone/>
              <a:defRPr/>
            </a:pPr>
            <a:endParaRPr lang="en-GB" i="1" dirty="0">
              <a:solidFill>
                <a:srgbClr val="FF0000"/>
              </a:solidFill>
            </a:endParaRPr>
          </a:p>
          <a:p>
            <a:pPr fontAlgn="auto">
              <a:spcAft>
                <a:spcPts val="0"/>
              </a:spcAft>
              <a:buFont typeface="Arial" pitchFamily="34" charset="0"/>
              <a:buChar char="•"/>
              <a:defRPr/>
            </a:pPr>
            <a:r>
              <a:rPr lang="en-GB" i="1" dirty="0">
                <a:solidFill>
                  <a:srgbClr val="FF0000"/>
                </a:solidFill>
              </a:rPr>
              <a:t>Giggles and screams emanated from the girls as they flailed their arms in rapture.</a:t>
            </a:r>
          </a:p>
          <a:p>
            <a:pPr fontAlgn="auto">
              <a:spcAft>
                <a:spcPts val="0"/>
              </a:spcAft>
              <a:buFont typeface="Arial" pitchFamily="34" charset="0"/>
              <a:buNone/>
              <a:defRPr/>
            </a:pPr>
            <a:endParaRPr lang="en-GB" i="1" dirty="0">
              <a:solidFill>
                <a:srgbClr val="FF0000"/>
              </a:solidFill>
            </a:endParaRPr>
          </a:p>
          <a:p>
            <a:pPr fontAlgn="auto">
              <a:spcAft>
                <a:spcPts val="0"/>
              </a:spcAft>
              <a:buFont typeface="Arial" pitchFamily="34" charset="0"/>
              <a:buChar char="•"/>
              <a:defRPr/>
            </a:pPr>
            <a:r>
              <a:rPr lang="en-GB" i="1" dirty="0">
                <a:solidFill>
                  <a:srgbClr val="FF0000"/>
                </a:solidFill>
              </a:rPr>
              <a:t> The door opened with a resounding echo that seemed to fill the house</a:t>
            </a:r>
          </a:p>
          <a:p>
            <a:pPr fontAlgn="auto">
              <a:spcAft>
                <a:spcPts val="0"/>
              </a:spcAft>
              <a:buFont typeface="Arial" pitchFamily="34" charset="0"/>
              <a:buNone/>
              <a:defRPr/>
            </a:pPr>
            <a:endParaRPr lang="en-GB" i="1" dirty="0">
              <a:solidFill>
                <a:srgbClr val="FF0000"/>
              </a:solidFill>
            </a:endParaRPr>
          </a:p>
          <a:p>
            <a:pPr fontAlgn="auto">
              <a:spcAft>
                <a:spcPts val="0"/>
              </a:spcAft>
              <a:buFont typeface="Arial" pitchFamily="34" charset="0"/>
              <a:buChar char="•"/>
              <a:defRPr/>
            </a:pPr>
            <a:r>
              <a:rPr lang="en-GB" i="1" dirty="0">
                <a:solidFill>
                  <a:srgbClr val="FF0000"/>
                </a:solidFill>
              </a:rPr>
              <a:t> Yellow smog rubbed itself up against the rows of windows, cooling to a greying condensation.</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linds(horizontal)">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blinds(horizontal)">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blinds(horizontal)">
                                      <p:cBhvr>
                                        <p:cTn id="6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825" y="620713"/>
            <a:ext cx="8569325" cy="5908675"/>
          </a:xfrm>
          <a:prstGeom prst="rect">
            <a:avLst/>
          </a:prstGeom>
          <a:noFill/>
          <a:ln w="9525">
            <a:noFill/>
            <a:miter lim="800000"/>
            <a:headEnd/>
            <a:tailEnd/>
          </a:ln>
        </p:spPr>
        <p:txBody>
          <a:bodyPr>
            <a:spAutoFit/>
          </a:bodyPr>
          <a:lstStyle/>
          <a:p>
            <a:r>
              <a:rPr lang="en-GB" b="1">
                <a:latin typeface="Calibri" pitchFamily="34" charset="0"/>
              </a:rPr>
              <a:t>The pizza was delicious.</a:t>
            </a:r>
            <a:endParaRPr lang="en-GB">
              <a:latin typeface="Calibri" pitchFamily="34" charset="0"/>
            </a:endParaRPr>
          </a:p>
          <a:p>
            <a:r>
              <a:rPr lang="en-GB">
                <a:latin typeface="Calibri" pitchFamily="34" charset="0"/>
              </a:rPr>
              <a:t>Steam rising up off the melted cheese made my mouth water. The first bite, my teeth sinking into the cheese through the tomato sauce and into the moist crust, made me chew and swallow rapidly. Even the cheese and tomato sauce, sticking to my fingertips, begged to be licked.</a:t>
            </a:r>
          </a:p>
          <a:p>
            <a:r>
              <a:rPr lang="en-GB" b="1">
                <a:latin typeface="Calibri" pitchFamily="34" charset="0"/>
              </a:rPr>
              <a:t>He is angry.</a:t>
            </a:r>
            <a:endParaRPr lang="en-GB">
              <a:latin typeface="Calibri" pitchFamily="34" charset="0"/>
            </a:endParaRPr>
          </a:p>
          <a:p>
            <a:r>
              <a:rPr lang="en-GB">
                <a:latin typeface="Calibri" pitchFamily="34" charset="0"/>
              </a:rPr>
              <a:t>Sitting at his desk, his jaw tightened. His eyes flashed heat waves at me. The words erupted from his mouth, "I want to talk to you after class." The final hiss in his voice warned me about his feelings.</a:t>
            </a:r>
          </a:p>
          <a:p>
            <a:r>
              <a:rPr lang="en-GB" b="1">
                <a:latin typeface="Calibri" pitchFamily="34" charset="0"/>
              </a:rPr>
              <a:t>The morning was beautiful.</a:t>
            </a:r>
            <a:endParaRPr lang="en-GB">
              <a:latin typeface="Calibri" pitchFamily="34" charset="0"/>
            </a:endParaRPr>
          </a:p>
          <a:p>
            <a:r>
              <a:rPr lang="en-GB">
                <a:latin typeface="Calibri" pitchFamily="34" charset="0"/>
              </a:rPr>
              <a:t>Behind the mountains, the sun peaked brightly, ready to start a new day. The blue sky remained silent yet showed signs of sadness. The wind whispered through the trees as the cheerful sun rose. The birds sang gently by my window as if they wanted to wake me up.</a:t>
            </a:r>
          </a:p>
          <a:p>
            <a:r>
              <a:rPr lang="en-GB" b="1">
                <a:latin typeface="Calibri" pitchFamily="34" charset="0"/>
              </a:rPr>
              <a:t>The coffee was enjoyable.</a:t>
            </a:r>
            <a:endParaRPr lang="en-GB">
              <a:latin typeface="Calibri" pitchFamily="34" charset="0"/>
            </a:endParaRPr>
          </a:p>
          <a:p>
            <a:r>
              <a:rPr lang="en-GB">
                <a:latin typeface="Calibri" pitchFamily="34" charset="0"/>
              </a:rPr>
              <a:t>She cradled the mug in both hands and leaned her head over it in the rising steam. Pursing her lips, she blew softly over the clouded surface and let her eyelids drop. Her shoulders rose slightly as she breathed in, and she hummed with her head low. I lifted the tiny porcelain pitcher and poured a brief rotating arch of white into the black depths of my own cup. She opened her eyes, and we looked at each other across the table without speaking.</a:t>
            </a:r>
          </a:p>
        </p:txBody>
      </p:sp>
      <p:sp>
        <p:nvSpPr>
          <p:cNvPr id="16386" name="Text Placeholder 2"/>
          <p:cNvSpPr txBox="1">
            <a:spLocks/>
          </p:cNvSpPr>
          <p:nvPr/>
        </p:nvSpPr>
        <p:spPr bwMode="auto">
          <a:xfrm>
            <a:off x="2484438" y="0"/>
            <a:ext cx="4040187" cy="639763"/>
          </a:xfrm>
          <a:prstGeom prst="rect">
            <a:avLst/>
          </a:prstGeom>
          <a:noFill/>
          <a:ln w="9525">
            <a:noFill/>
            <a:miter lim="800000"/>
            <a:headEnd/>
            <a:tailEnd/>
          </a:ln>
        </p:spPr>
        <p:txBody>
          <a:bodyPr/>
          <a:lstStyle/>
          <a:p>
            <a:pPr marL="342900" indent="-342900">
              <a:spcBef>
                <a:spcPct val="20000"/>
              </a:spcBef>
            </a:pPr>
            <a:r>
              <a:rPr lang="en-GB" sz="3200">
                <a:latin typeface="Calibri" pitchFamily="34" charset="0"/>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a:t>How can you ‘show’ these facts about these characters?</a:t>
            </a:r>
          </a:p>
        </p:txBody>
      </p:sp>
      <p:sp>
        <p:nvSpPr>
          <p:cNvPr id="3" name="Content Placeholder 2"/>
          <p:cNvSpPr>
            <a:spLocks noGrp="1"/>
          </p:cNvSpPr>
          <p:nvPr>
            <p:ph idx="1"/>
          </p:nvPr>
        </p:nvSpPr>
        <p:spPr>
          <a:xfrm>
            <a:off x="179388" y="1600200"/>
            <a:ext cx="8713787" cy="5257800"/>
          </a:xfrm>
        </p:spPr>
        <p:txBody>
          <a:bodyPr rtlCol="0">
            <a:normAutofit fontScale="85000" lnSpcReduction="20000"/>
          </a:bodyPr>
          <a:lstStyle/>
          <a:p>
            <a:pPr fontAlgn="auto">
              <a:spcAft>
                <a:spcPts val="0"/>
              </a:spcAft>
              <a:buFont typeface="Arial" pitchFamily="34" charset="0"/>
              <a:buChar char="•"/>
              <a:defRPr/>
            </a:pPr>
            <a:r>
              <a:rPr lang="en-GB" dirty="0"/>
              <a:t> </a:t>
            </a:r>
            <a:r>
              <a:rPr lang="en-GB" sz="2800" dirty="0"/>
              <a:t>He was very tired and had lived a long life</a:t>
            </a:r>
          </a:p>
          <a:p>
            <a:pPr fontAlgn="auto">
              <a:spcAft>
                <a:spcPts val="0"/>
              </a:spcAft>
              <a:buFont typeface="Arial" pitchFamily="34" charset="0"/>
              <a:buChar char="•"/>
              <a:defRPr/>
            </a:pPr>
            <a:r>
              <a:rPr lang="en-GB" sz="2800" dirty="0"/>
              <a:t> She was very stuck – up and always judged everybody</a:t>
            </a:r>
          </a:p>
          <a:p>
            <a:pPr fontAlgn="auto">
              <a:spcAft>
                <a:spcPts val="0"/>
              </a:spcAft>
              <a:buFont typeface="Arial" pitchFamily="34" charset="0"/>
              <a:buChar char="•"/>
              <a:defRPr/>
            </a:pPr>
            <a:r>
              <a:rPr lang="en-GB" sz="2800" dirty="0"/>
              <a:t> He had been injured many years ago from a fractured knee</a:t>
            </a:r>
          </a:p>
          <a:p>
            <a:pPr fontAlgn="auto">
              <a:spcAft>
                <a:spcPts val="0"/>
              </a:spcAft>
              <a:buFont typeface="Arial" pitchFamily="34" charset="0"/>
              <a:buChar char="•"/>
              <a:defRPr/>
            </a:pPr>
            <a:r>
              <a:rPr lang="en-GB" sz="2800" dirty="0"/>
              <a:t> She was very excitable and was always full of energy</a:t>
            </a:r>
          </a:p>
          <a:p>
            <a:pPr fontAlgn="auto">
              <a:spcAft>
                <a:spcPts val="0"/>
              </a:spcAft>
              <a:buFont typeface="Arial" pitchFamily="34" charset="0"/>
              <a:buChar char="•"/>
              <a:defRPr/>
            </a:pPr>
            <a:r>
              <a:rPr lang="en-GB" sz="2800" dirty="0"/>
              <a:t> He did not care for celebrations and felt bitter about the cake that was presented to him</a:t>
            </a:r>
          </a:p>
          <a:p>
            <a:pPr fontAlgn="auto">
              <a:spcAft>
                <a:spcPts val="0"/>
              </a:spcAft>
              <a:buFont typeface="Arial" pitchFamily="34" charset="0"/>
              <a:buNone/>
              <a:defRPr/>
            </a:pPr>
            <a:endParaRPr lang="en-GB" sz="2800" dirty="0"/>
          </a:p>
          <a:p>
            <a:pPr fontAlgn="auto">
              <a:spcAft>
                <a:spcPts val="0"/>
              </a:spcAft>
              <a:buFont typeface="Arial" pitchFamily="34" charset="0"/>
              <a:buNone/>
              <a:defRPr/>
            </a:pPr>
            <a:r>
              <a:rPr lang="en-GB" sz="2800" b="1" u="sng" dirty="0">
                <a:solidFill>
                  <a:srgbClr val="FF0000"/>
                </a:solidFill>
              </a:rPr>
              <a:t>REMEMBER: </a:t>
            </a:r>
            <a:br>
              <a:rPr lang="en-GB" sz="2800" b="1" dirty="0">
                <a:solidFill>
                  <a:srgbClr val="FF0000"/>
                </a:solidFill>
              </a:rPr>
            </a:br>
            <a:r>
              <a:rPr lang="en-GB" sz="2800" b="1" dirty="0">
                <a:solidFill>
                  <a:srgbClr val="FF0000"/>
                </a:solidFill>
              </a:rPr>
              <a:t>- Use an adverb to describe their movements (e.g. Hastily, clumsily...)</a:t>
            </a:r>
          </a:p>
          <a:p>
            <a:pPr fontAlgn="auto">
              <a:spcAft>
                <a:spcPts val="0"/>
              </a:spcAft>
              <a:buFont typeface="Arial" pitchFamily="34" charset="0"/>
              <a:buNone/>
              <a:defRPr/>
            </a:pPr>
            <a:r>
              <a:rPr lang="en-GB" sz="2800" b="1" dirty="0">
                <a:solidFill>
                  <a:srgbClr val="FF0000"/>
                </a:solidFill>
              </a:rPr>
              <a:t>	- Describe PHYSICAL features</a:t>
            </a:r>
          </a:p>
          <a:p>
            <a:pPr fontAlgn="auto">
              <a:spcAft>
                <a:spcPts val="0"/>
              </a:spcAft>
              <a:buFont typeface="Arial" pitchFamily="34" charset="0"/>
              <a:buNone/>
              <a:defRPr/>
            </a:pPr>
            <a:r>
              <a:rPr lang="en-GB" sz="2800" b="1" dirty="0">
                <a:solidFill>
                  <a:srgbClr val="FF0000"/>
                </a:solidFill>
              </a:rPr>
              <a:t>	- Use similes/metaphors/ other comparisons to the person</a:t>
            </a:r>
          </a:p>
          <a:p>
            <a:pPr fontAlgn="auto">
              <a:spcAft>
                <a:spcPts val="0"/>
              </a:spcAft>
              <a:buFont typeface="Arial" pitchFamily="34" charset="0"/>
              <a:buNone/>
              <a:defRPr/>
            </a:pPr>
            <a:r>
              <a:rPr lang="en-GB" sz="2800" b="1" dirty="0">
                <a:solidFill>
                  <a:srgbClr val="FF0000"/>
                </a:solidFill>
              </a:rPr>
              <a:t>	- Always ask yourself ‘how’ and answer it by showing images of the person and details of their appearance which reveals their personality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a:t>Rule no. 2 – Writing using the 3</a:t>
            </a:r>
            <a:r>
              <a:rPr lang="en-GB" baseline="30000" dirty="0"/>
              <a:t>rd</a:t>
            </a:r>
            <a:r>
              <a:rPr lang="en-GB" dirty="0"/>
              <a:t> person</a:t>
            </a:r>
          </a:p>
        </p:txBody>
      </p:sp>
      <p:sp>
        <p:nvSpPr>
          <p:cNvPr id="18434" name="Text Placeholder 2"/>
          <p:cNvSpPr>
            <a:spLocks noGrp="1"/>
          </p:cNvSpPr>
          <p:nvPr>
            <p:ph type="body" idx="1"/>
          </p:nvPr>
        </p:nvSpPr>
        <p:spPr/>
        <p:txBody>
          <a:bodyPr/>
          <a:lstStyle/>
          <a:p>
            <a:r>
              <a:rPr lang="en-GB"/>
              <a:t>First person sentence</a:t>
            </a:r>
          </a:p>
        </p:txBody>
      </p:sp>
      <p:sp>
        <p:nvSpPr>
          <p:cNvPr id="4" name="Content Placeholder 3"/>
          <p:cNvSpPr>
            <a:spLocks noGrp="1"/>
          </p:cNvSpPr>
          <p:nvPr>
            <p:ph sz="half" idx="2"/>
          </p:nvPr>
        </p:nvSpPr>
        <p:spPr>
          <a:xfrm>
            <a:off x="0" y="2174875"/>
            <a:ext cx="4497388" cy="4494213"/>
          </a:xfrm>
        </p:spPr>
        <p:txBody>
          <a:bodyPr/>
          <a:lstStyle/>
          <a:p>
            <a:r>
              <a:rPr lang="en-GB"/>
              <a:t> I could see a myriad of flowers bursting with vibrance.</a:t>
            </a:r>
          </a:p>
          <a:p>
            <a:r>
              <a:rPr lang="en-GB"/>
              <a:t> The man stamped past me, angrily.</a:t>
            </a:r>
          </a:p>
          <a:p>
            <a:r>
              <a:rPr lang="en-GB"/>
              <a:t> You could hear the waves roaring against the cliffs in the distance.</a:t>
            </a:r>
          </a:p>
          <a:p>
            <a:r>
              <a:rPr lang="en-GB"/>
              <a:t> His eyes bore into me like deep, dark cavernous pits</a:t>
            </a:r>
          </a:p>
          <a:p>
            <a:r>
              <a:rPr lang="en-GB"/>
              <a:t> They reminded me of a herd of elephants</a:t>
            </a:r>
          </a:p>
          <a:p>
            <a:endParaRPr lang="en-GB"/>
          </a:p>
        </p:txBody>
      </p:sp>
      <p:sp>
        <p:nvSpPr>
          <p:cNvPr id="18436" name="Text Placeholder 4"/>
          <p:cNvSpPr>
            <a:spLocks noGrp="1"/>
          </p:cNvSpPr>
          <p:nvPr>
            <p:ph type="body" sz="quarter" idx="3"/>
          </p:nvPr>
        </p:nvSpPr>
        <p:spPr/>
        <p:txBody>
          <a:bodyPr/>
          <a:lstStyle/>
          <a:p>
            <a:r>
              <a:rPr lang="en-GB"/>
              <a:t>Third person sentence</a:t>
            </a:r>
          </a:p>
        </p:txBody>
      </p:sp>
      <p:sp>
        <p:nvSpPr>
          <p:cNvPr id="6" name="Content Placeholder 5"/>
          <p:cNvSpPr>
            <a:spLocks noGrp="1"/>
          </p:cNvSpPr>
          <p:nvPr>
            <p:ph sz="quarter" idx="4"/>
          </p:nvPr>
        </p:nvSpPr>
        <p:spPr/>
        <p:txBody>
          <a:bodyPr/>
          <a:lstStyle/>
          <a:p>
            <a:r>
              <a:rPr lang="en-GB" i="1"/>
              <a:t>A myriad of flowers were bursting with vibrance.</a:t>
            </a:r>
          </a:p>
          <a:p>
            <a:r>
              <a:rPr lang="en-GB" i="1"/>
              <a:t> The man stamped towards the door, angrily</a:t>
            </a:r>
          </a:p>
        </p:txBody>
      </p:sp>
      <p:sp>
        <p:nvSpPr>
          <p:cNvPr id="9" name="Rectangle 8"/>
          <p:cNvSpPr/>
          <p:nvPr/>
        </p:nvSpPr>
        <p:spPr>
          <a:xfrm>
            <a:off x="0" y="1744663"/>
            <a:ext cx="8712200" cy="5113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a:spLocks noChangeArrowheads="1"/>
          </p:cNvSpPr>
          <p:nvPr/>
        </p:nvSpPr>
        <p:spPr bwMode="auto">
          <a:xfrm>
            <a:off x="539750" y="1773238"/>
            <a:ext cx="7920038" cy="3970337"/>
          </a:xfrm>
          <a:prstGeom prst="rect">
            <a:avLst/>
          </a:prstGeom>
          <a:noFill/>
          <a:ln w="9525">
            <a:noFill/>
            <a:miter lim="800000"/>
            <a:headEnd/>
            <a:tailEnd/>
          </a:ln>
        </p:spPr>
        <p:txBody>
          <a:bodyPr>
            <a:spAutoFit/>
          </a:bodyPr>
          <a:lstStyle/>
          <a:p>
            <a:pPr>
              <a:buFontTx/>
              <a:buChar char="-"/>
            </a:pPr>
            <a:r>
              <a:rPr lang="en-GB" sz="3600">
                <a:latin typeface="Calibri" pitchFamily="34" charset="0"/>
              </a:rPr>
              <a:t>DO NOT write from the perspective of yourself e.g. I, you</a:t>
            </a:r>
          </a:p>
          <a:p>
            <a:endParaRPr lang="en-GB" sz="3600">
              <a:latin typeface="Calibri" pitchFamily="34" charset="0"/>
            </a:endParaRPr>
          </a:p>
          <a:p>
            <a:pPr>
              <a:buFontTx/>
              <a:buChar char="-"/>
            </a:pPr>
            <a:r>
              <a:rPr lang="en-GB" sz="3600">
                <a:latin typeface="Calibri" pitchFamily="34" charset="0"/>
              </a:rPr>
              <a:t> You must take the perspective of a human camera that does not personally belong to the scene e.g. ‘there was’ ‘it was’ ‘could be seen’ ‘could be heard’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8">
                                            <p:txEl>
                                              <p:pRg st="0" end="0"/>
                                            </p:txEl>
                                          </p:spTgt>
                                        </p:tgtEl>
                                      </p:cBhvr>
                                    </p:animEffect>
                                    <p:set>
                                      <p:cBhvr>
                                        <p:cTn id="20" dur="1" fill="hold">
                                          <p:stCondLst>
                                            <p:cond delay="499"/>
                                          </p:stCondLst>
                                        </p:cTn>
                                        <p:tgtEl>
                                          <p:spTgt spid="8">
                                            <p:txEl>
                                              <p:pRg st="0" end="0"/>
                                            </p:txEl>
                                          </p:spTgt>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8">
                                            <p:txEl>
                                              <p:pRg st="2" end="2"/>
                                            </p:txEl>
                                          </p:spTgt>
                                        </p:tgtEl>
                                      </p:cBhvr>
                                    </p:animEffect>
                                    <p:set>
                                      <p:cBhvr>
                                        <p:cTn id="23"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linds(horizontal)">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blinds(horizontal)">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blinds(horizontal)">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blinds(horizontal)">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blinds(horizontal)">
                                      <p:cBhvr>
                                        <p:cTn id="5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fontAlgn="auto">
              <a:spcAft>
                <a:spcPts val="0"/>
              </a:spcAft>
              <a:defRPr/>
            </a:pPr>
            <a:r>
              <a:rPr lang="en-GB" sz="4000" dirty="0"/>
              <a:t>Rule no. 3 - Sensory Writing</a:t>
            </a:r>
            <a:br>
              <a:rPr lang="en-GB" sz="4000" dirty="0"/>
            </a:br>
            <a:endParaRPr lang="en-US" sz="4000" dirty="0"/>
          </a:p>
        </p:txBody>
      </p:sp>
      <p:sp>
        <p:nvSpPr>
          <p:cNvPr id="16387" name="Rectangle 3"/>
          <p:cNvSpPr>
            <a:spLocks noGrp="1" noChangeArrowheads="1"/>
          </p:cNvSpPr>
          <p:nvPr>
            <p:ph type="body" idx="1"/>
          </p:nvPr>
        </p:nvSpPr>
        <p:spPr/>
        <p:txBody>
          <a:bodyPr/>
          <a:lstStyle/>
          <a:p>
            <a:pPr>
              <a:buFontTx/>
              <a:buNone/>
            </a:pPr>
            <a:r>
              <a:rPr lang="en-US" b="1"/>
              <a:t>Describe a car journey.</a:t>
            </a:r>
          </a:p>
          <a:p>
            <a:pPr>
              <a:buFontTx/>
              <a:buNone/>
            </a:pPr>
            <a:endParaRPr lang="en-US" b="1"/>
          </a:p>
          <a:p>
            <a:pPr>
              <a:buFontTx/>
              <a:buNone/>
            </a:pPr>
            <a:r>
              <a:rPr lang="en-US"/>
              <a:t>What might you see, touch,</a:t>
            </a:r>
          </a:p>
          <a:p>
            <a:pPr>
              <a:buFontTx/>
              <a:buNone/>
            </a:pPr>
            <a:r>
              <a:rPr lang="en-US"/>
              <a:t>smell, taste and</a:t>
            </a:r>
          </a:p>
          <a:p>
            <a:pPr>
              <a:buFontTx/>
              <a:buNone/>
            </a:pPr>
            <a:r>
              <a:rPr lang="en-US"/>
              <a:t>hear?</a:t>
            </a:r>
          </a:p>
        </p:txBody>
      </p:sp>
      <p:pic>
        <p:nvPicPr>
          <p:cNvPr id="19459" name="Picture 4" descr="j0278882"/>
          <p:cNvPicPr>
            <a:picLocks noChangeAspect="1" noChangeArrowheads="1"/>
          </p:cNvPicPr>
          <p:nvPr/>
        </p:nvPicPr>
        <p:blipFill>
          <a:blip r:embed="rId2"/>
          <a:srcRect/>
          <a:stretch>
            <a:fillRect/>
          </a:stretch>
        </p:blipFill>
        <p:spPr bwMode="auto">
          <a:xfrm>
            <a:off x="468313" y="4508500"/>
            <a:ext cx="2232025" cy="2016125"/>
          </a:xfrm>
          <a:prstGeom prst="rect">
            <a:avLst/>
          </a:prstGeom>
          <a:noFill/>
          <a:ln w="9525">
            <a:noFill/>
            <a:miter lim="800000"/>
            <a:headEnd/>
            <a:tailEnd/>
          </a:ln>
        </p:spPr>
      </p:pic>
      <p:pic>
        <p:nvPicPr>
          <p:cNvPr id="19460" name="Picture 5" descr="MPj04364060000[1]"/>
          <p:cNvPicPr>
            <a:picLocks noChangeAspect="1" noChangeArrowheads="1"/>
          </p:cNvPicPr>
          <p:nvPr/>
        </p:nvPicPr>
        <p:blipFill>
          <a:blip r:embed="rId3"/>
          <a:srcRect/>
          <a:stretch>
            <a:fillRect/>
          </a:stretch>
        </p:blipFill>
        <p:spPr bwMode="auto">
          <a:xfrm>
            <a:off x="5508625" y="1052513"/>
            <a:ext cx="3416300" cy="2466975"/>
          </a:xfrm>
          <a:prstGeom prst="rect">
            <a:avLst/>
          </a:prstGeom>
          <a:noFill/>
          <a:ln w="9525">
            <a:noFill/>
            <a:miter lim="800000"/>
            <a:headEnd/>
            <a:tailEnd/>
          </a:ln>
        </p:spPr>
      </p:pic>
      <p:sp>
        <p:nvSpPr>
          <p:cNvPr id="19461" name="Text Box 11"/>
          <p:cNvSpPr txBox="1">
            <a:spLocks noChangeArrowheads="1"/>
          </p:cNvSpPr>
          <p:nvPr/>
        </p:nvSpPr>
        <p:spPr bwMode="auto">
          <a:xfrm>
            <a:off x="3348038" y="3716338"/>
            <a:ext cx="4319587" cy="366712"/>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288" y="476250"/>
            <a:ext cx="8424862" cy="5540375"/>
          </a:xfrm>
          <a:prstGeom prst="rect">
            <a:avLst/>
          </a:prstGeom>
          <a:noFill/>
        </p:spPr>
        <p:txBody>
          <a:bodyPr>
            <a:spAutoFit/>
          </a:bodyPr>
          <a:lstStyle/>
          <a:p>
            <a:pPr marL="342900" indent="-342900" fontAlgn="auto">
              <a:lnSpc>
                <a:spcPct val="80000"/>
              </a:lnSpc>
              <a:spcBef>
                <a:spcPct val="20000"/>
              </a:spcBef>
              <a:spcAft>
                <a:spcPts val="0"/>
              </a:spcAft>
              <a:defRPr/>
            </a:pPr>
            <a:r>
              <a:rPr lang="en-US" sz="2400" b="1" i="1" dirty="0">
                <a:solidFill>
                  <a:prstClr val="black"/>
                </a:solidFill>
                <a:latin typeface="+mn-lt"/>
                <a:cs typeface="+mn-cs"/>
              </a:rPr>
              <a:t>	</a:t>
            </a:r>
            <a:r>
              <a:rPr lang="en-US" sz="2400" b="1" i="1" dirty="0">
                <a:solidFill>
                  <a:srgbClr val="800080"/>
                </a:solidFill>
                <a:latin typeface="+mn-lt"/>
                <a:cs typeface="+mn-cs"/>
              </a:rPr>
              <a:t>seen </a:t>
            </a:r>
            <a:br>
              <a:rPr lang="en-US" sz="2400" b="1" i="1" dirty="0">
                <a:solidFill>
                  <a:srgbClr val="800080"/>
                </a:solidFill>
                <a:latin typeface="+mn-lt"/>
                <a:cs typeface="+mn-cs"/>
              </a:rPr>
            </a:br>
            <a:r>
              <a:rPr lang="en-US" sz="2400" i="1" dirty="0">
                <a:solidFill>
                  <a:prstClr val="black"/>
                </a:solidFill>
                <a:latin typeface="+mn-lt"/>
                <a:cs typeface="+mn-cs"/>
              </a:rPr>
              <a:t>- Like a fiery red fist, the Ferrari </a:t>
            </a:r>
            <a:r>
              <a:rPr lang="en-US" sz="2400" i="1" dirty="0" err="1">
                <a:solidFill>
                  <a:prstClr val="black"/>
                </a:solidFill>
                <a:latin typeface="+mn-lt"/>
                <a:cs typeface="+mn-cs"/>
              </a:rPr>
              <a:t>Testarossa</a:t>
            </a:r>
            <a:r>
              <a:rPr lang="en-US" sz="2400" i="1" dirty="0">
                <a:solidFill>
                  <a:prstClr val="black"/>
                </a:solidFill>
                <a:latin typeface="+mn-lt"/>
                <a:cs typeface="+mn-cs"/>
              </a:rPr>
              <a:t> punched its way past our ageing Ford Fiesta...</a:t>
            </a:r>
            <a:br>
              <a:rPr lang="en-US" sz="2400" i="1" dirty="0">
                <a:solidFill>
                  <a:prstClr val="black"/>
                </a:solidFill>
                <a:latin typeface="+mn-lt"/>
                <a:cs typeface="+mn-cs"/>
              </a:rPr>
            </a:br>
            <a:br>
              <a:rPr lang="en-US" sz="2400" i="1" dirty="0">
                <a:solidFill>
                  <a:prstClr val="black"/>
                </a:solidFill>
                <a:latin typeface="+mn-lt"/>
                <a:cs typeface="+mn-cs"/>
              </a:rPr>
            </a:br>
            <a:r>
              <a:rPr lang="en-US" sz="2400" b="1" i="1" dirty="0">
                <a:solidFill>
                  <a:srgbClr val="800080"/>
                </a:solidFill>
                <a:latin typeface="+mn-lt"/>
                <a:cs typeface="+mn-cs"/>
              </a:rPr>
              <a:t>touched </a:t>
            </a:r>
            <a:br>
              <a:rPr lang="en-US" sz="2400" b="1" i="1" dirty="0">
                <a:solidFill>
                  <a:prstClr val="black"/>
                </a:solidFill>
                <a:latin typeface="+mn-lt"/>
                <a:cs typeface="+mn-cs"/>
              </a:rPr>
            </a:br>
            <a:r>
              <a:rPr lang="en-US" sz="2400" i="1" dirty="0">
                <a:solidFill>
                  <a:prstClr val="black"/>
                </a:solidFill>
                <a:latin typeface="+mn-lt"/>
                <a:cs typeface="+mn-cs"/>
              </a:rPr>
              <a:t>- the open window allowed a cool spring breeze to caress my cheeks...</a:t>
            </a:r>
            <a:br>
              <a:rPr lang="en-US" sz="2400" i="1" dirty="0">
                <a:solidFill>
                  <a:prstClr val="black"/>
                </a:solidFill>
                <a:latin typeface="+mn-lt"/>
                <a:cs typeface="+mn-cs"/>
              </a:rPr>
            </a:br>
            <a:br>
              <a:rPr lang="en-US" sz="2400" i="1" dirty="0">
                <a:solidFill>
                  <a:prstClr val="black"/>
                </a:solidFill>
                <a:latin typeface="+mn-lt"/>
                <a:cs typeface="+mn-cs"/>
              </a:rPr>
            </a:br>
            <a:r>
              <a:rPr lang="en-US" sz="2400" b="1" i="1" dirty="0">
                <a:solidFill>
                  <a:srgbClr val="800080"/>
                </a:solidFill>
                <a:latin typeface="+mn-lt"/>
                <a:cs typeface="+mn-cs"/>
              </a:rPr>
              <a:t>smelt</a:t>
            </a:r>
            <a:r>
              <a:rPr lang="en-US" sz="2400" i="1" dirty="0">
                <a:solidFill>
                  <a:srgbClr val="800080"/>
                </a:solidFill>
                <a:latin typeface="+mn-lt"/>
                <a:cs typeface="+mn-cs"/>
              </a:rPr>
              <a:t> </a:t>
            </a:r>
            <a:br>
              <a:rPr lang="en-US" sz="2400" i="1" dirty="0">
                <a:solidFill>
                  <a:prstClr val="black"/>
                </a:solidFill>
                <a:latin typeface="+mn-lt"/>
                <a:cs typeface="+mn-cs"/>
              </a:rPr>
            </a:br>
            <a:r>
              <a:rPr lang="en-US" sz="2400" i="1" dirty="0">
                <a:solidFill>
                  <a:prstClr val="black"/>
                </a:solidFill>
                <a:latin typeface="+mn-lt"/>
                <a:cs typeface="+mn-cs"/>
              </a:rPr>
              <a:t>- an ancient jalopy of a school bus spluttered along in front of us spewing out nauseous black clouds of exhaust...</a:t>
            </a:r>
            <a:endParaRPr lang="en-US" sz="2400" b="1" i="1" dirty="0">
              <a:solidFill>
                <a:prstClr val="black"/>
              </a:solidFill>
              <a:latin typeface="+mn-lt"/>
              <a:cs typeface="+mn-cs"/>
            </a:endParaRPr>
          </a:p>
          <a:p>
            <a:pPr marL="342900" indent="-342900" fontAlgn="auto">
              <a:lnSpc>
                <a:spcPct val="80000"/>
              </a:lnSpc>
              <a:spcBef>
                <a:spcPct val="20000"/>
              </a:spcBef>
              <a:spcAft>
                <a:spcPts val="0"/>
              </a:spcAft>
              <a:defRPr/>
            </a:pPr>
            <a:r>
              <a:rPr lang="en-US" sz="2400" b="1" i="1" dirty="0">
                <a:solidFill>
                  <a:srgbClr val="800080"/>
                </a:solidFill>
                <a:latin typeface="+mn-lt"/>
                <a:cs typeface="+mn-cs"/>
              </a:rPr>
              <a:t>	tasted</a:t>
            </a:r>
            <a:br>
              <a:rPr lang="en-US" sz="2400" b="1" i="1" dirty="0">
                <a:solidFill>
                  <a:srgbClr val="800080"/>
                </a:solidFill>
                <a:latin typeface="+mn-lt"/>
                <a:cs typeface="+mn-cs"/>
              </a:rPr>
            </a:br>
            <a:r>
              <a:rPr lang="en-US" sz="2400" b="1" i="1" dirty="0">
                <a:solidFill>
                  <a:prstClr val="black"/>
                </a:solidFill>
                <a:latin typeface="+mn-lt"/>
                <a:cs typeface="+mn-cs"/>
              </a:rPr>
              <a:t>- </a:t>
            </a:r>
            <a:r>
              <a:rPr lang="en-US" sz="2400" i="1" dirty="0">
                <a:solidFill>
                  <a:prstClr val="black"/>
                </a:solidFill>
                <a:latin typeface="+mn-lt"/>
                <a:cs typeface="+mn-cs"/>
              </a:rPr>
              <a:t>the bitter taste of the travel sickness pill still clung to back of my throat...</a:t>
            </a:r>
            <a:endParaRPr lang="en-US" sz="2400" b="1" i="1" dirty="0">
              <a:solidFill>
                <a:prstClr val="black"/>
              </a:solidFill>
              <a:latin typeface="+mn-lt"/>
              <a:cs typeface="+mn-cs"/>
            </a:endParaRPr>
          </a:p>
          <a:p>
            <a:pPr marL="342900" indent="-342900" fontAlgn="auto">
              <a:lnSpc>
                <a:spcPct val="80000"/>
              </a:lnSpc>
              <a:spcBef>
                <a:spcPct val="20000"/>
              </a:spcBef>
              <a:spcAft>
                <a:spcPts val="0"/>
              </a:spcAft>
              <a:defRPr/>
            </a:pPr>
            <a:r>
              <a:rPr lang="en-US" sz="2400" b="1" i="1" dirty="0">
                <a:solidFill>
                  <a:prstClr val="black"/>
                </a:solidFill>
                <a:latin typeface="+mn-lt"/>
                <a:cs typeface="+mn-cs"/>
              </a:rPr>
              <a:t>	</a:t>
            </a:r>
            <a:r>
              <a:rPr lang="en-US" sz="2400" b="1" i="1" dirty="0">
                <a:solidFill>
                  <a:srgbClr val="800080"/>
                </a:solidFill>
                <a:latin typeface="+mn-lt"/>
                <a:cs typeface="+mn-cs"/>
              </a:rPr>
              <a:t>heard</a:t>
            </a:r>
            <a:r>
              <a:rPr lang="en-US" sz="2400" i="1" dirty="0">
                <a:solidFill>
                  <a:prstClr val="black"/>
                </a:solidFill>
                <a:latin typeface="+mn-lt"/>
                <a:cs typeface="+mn-cs"/>
              </a:rPr>
              <a:t> </a:t>
            </a:r>
            <a:br>
              <a:rPr lang="en-US" sz="2400" i="1" dirty="0">
                <a:solidFill>
                  <a:prstClr val="black"/>
                </a:solidFill>
                <a:latin typeface="+mn-lt"/>
                <a:cs typeface="+mn-cs"/>
              </a:rPr>
            </a:br>
            <a:r>
              <a:rPr lang="en-US" sz="2400" i="1" dirty="0">
                <a:solidFill>
                  <a:prstClr val="black"/>
                </a:solidFill>
                <a:latin typeface="+mn-lt"/>
                <a:cs typeface="+mn-cs"/>
              </a:rPr>
              <a:t>- the screeching siren of an ambulance forced us to pull in and wait till it passed...</a:t>
            </a:r>
          </a:p>
          <a:p>
            <a:pPr fontAlgn="auto">
              <a:spcBef>
                <a:spcPts val="0"/>
              </a:spcBef>
              <a:spcAft>
                <a:spcPts val="0"/>
              </a:spcAft>
              <a:defRPr/>
            </a:pPr>
            <a:endParaRPr lang="en-GB"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2955</Words>
  <Application>Microsoft Office PowerPoint</Application>
  <PresentationFormat>On-screen Show (4:3)</PresentationFormat>
  <Paragraphs>214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 MT Condensed</vt:lpstr>
      <vt:lpstr>Times New Roman</vt:lpstr>
      <vt:lpstr>Office Theme</vt:lpstr>
      <vt:lpstr>Lesson 1 &amp; 2 GCSE Descriptive Writing</vt:lpstr>
      <vt:lpstr>GCSE Descriptive Writing</vt:lpstr>
      <vt:lpstr>Rule no.1 : Showing not telling!!!</vt:lpstr>
      <vt:lpstr>PowerPoint Presentation</vt:lpstr>
      <vt:lpstr>PowerPoint Presentation</vt:lpstr>
      <vt:lpstr>How can you ‘show’ these facts about these characters?</vt:lpstr>
      <vt:lpstr>Rule no. 2 – Writing using the 3rd person</vt:lpstr>
      <vt:lpstr>Rule no. 3 - Sensory Writing </vt:lpstr>
      <vt:lpstr>PowerPoint Presentation</vt:lpstr>
      <vt:lpstr>Your turn </vt:lpstr>
      <vt:lpstr>Rule no. 4 – stop using boring describing words!</vt:lpstr>
      <vt:lpstr>Try this instead...</vt:lpstr>
      <vt:lpstr>What makes this description of setting so good?</vt:lpstr>
      <vt:lpstr>What makes this description so good?  Visual imagery - colours</vt:lpstr>
      <vt:lpstr>What makes this description so good? Visual imagery: Details of sights &amp; quantities, size adjectives</vt:lpstr>
      <vt:lpstr>What makes this description of so good? Sound / Movement imagery</vt:lpstr>
      <vt:lpstr>What makes this description so good?  Scent imagery</vt:lpstr>
      <vt:lpstr>What makes this description so good? Ambitious vocabulary</vt:lpstr>
      <vt:lpstr>What makes this description so good? Complex sentences</vt:lpstr>
      <vt:lpstr>What makes this description good? Devices such as similes &amp; metaphors </vt:lpstr>
      <vt:lpstr>What makes this description so good? Spelling, punctuation &amp; grammar is correct!</vt:lpstr>
      <vt:lpstr>Lesson 2 Writing Task</vt:lpstr>
      <vt:lpstr>Lesson 2 Writing Task</vt:lpstr>
      <vt:lpstr>Lesson 2 Writing Task- planning and preparing</vt:lpstr>
      <vt:lpstr>Print or copy: planning and preparing</vt:lpstr>
      <vt:lpstr>Lesson 2 Writing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Descriptive Writing</dc:title>
  <dc:creator>Zahra</dc:creator>
  <cp:lastModifiedBy>S Ryan</cp:lastModifiedBy>
  <cp:revision>34</cp:revision>
  <dcterms:created xsi:type="dcterms:W3CDTF">2012-09-25T18:28:47Z</dcterms:created>
  <dcterms:modified xsi:type="dcterms:W3CDTF">2020-11-27T11:50:30Z</dcterms:modified>
</cp:coreProperties>
</file>