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357" r:id="rId3"/>
    <p:sldId id="356" r:id="rId4"/>
    <p:sldId id="341" r:id="rId5"/>
    <p:sldId id="344" r:id="rId6"/>
    <p:sldId id="347" r:id="rId7"/>
    <p:sldId id="348" r:id="rId8"/>
    <p:sldId id="349" r:id="rId9"/>
    <p:sldId id="350" r:id="rId10"/>
    <p:sldId id="35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C0498"/>
    <a:srgbClr val="FF66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97142-9FD6-48BB-8900-80D99FCDA2A4}" type="datetimeFigureOut">
              <a:rPr lang="en-GB" smtClean="0"/>
              <a:t>12/02/2016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2DC8D-CCB8-4204-BADA-E6853E56C65C}" type="slidenum">
              <a:rPr lang="en-GB" smtClean="0"/>
              <a:t>‹#›</a:t>
            </a:fld>
            <a:endParaRPr lang="en-GB"/>
          </a:p>
        </p:txBody>
      </p:sp>
    </p:spTree>
    <p:extLst>
      <p:ext uri="{BB962C8B-B14F-4D97-AF65-F5344CB8AC3E}">
        <p14:creationId xmlns:p14="http://schemas.microsoft.com/office/powerpoint/2010/main" val="164172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A2DC8D-CCB8-4204-BADA-E6853E56C65C}" type="slidenum">
              <a:rPr lang="en-GB" smtClean="0"/>
              <a:t>1</a:t>
            </a:fld>
            <a:endParaRPr lang="en-GB"/>
          </a:p>
        </p:txBody>
      </p:sp>
    </p:spTree>
    <p:extLst>
      <p:ext uri="{BB962C8B-B14F-4D97-AF65-F5344CB8AC3E}">
        <p14:creationId xmlns:p14="http://schemas.microsoft.com/office/powerpoint/2010/main" val="120458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a:t>
            </a:r>
            <a:r>
              <a:rPr lang="en-US" baseline="0" dirty="0" smtClean="0"/>
              <a:t> game of SPLAT (2 students are up the front. They compete to guess the word by whacking the board-word first. They then, for a bonus point, give their opinion on what the object was). </a:t>
            </a:r>
            <a:endParaRPr lang="en-GB" dirty="0"/>
          </a:p>
        </p:txBody>
      </p:sp>
      <p:sp>
        <p:nvSpPr>
          <p:cNvPr id="4" name="Slide Number Placeholder 3"/>
          <p:cNvSpPr>
            <a:spLocks noGrp="1"/>
          </p:cNvSpPr>
          <p:nvPr>
            <p:ph type="sldNum" sz="quarter" idx="10"/>
          </p:nvPr>
        </p:nvSpPr>
        <p:spPr/>
        <p:txBody>
          <a:bodyPr/>
          <a:lstStyle/>
          <a:p>
            <a:fld id="{EEA2DC8D-CCB8-4204-BADA-E6853E56C65C}" type="slidenum">
              <a:rPr lang="en-GB" smtClean="0"/>
              <a:t>5</a:t>
            </a:fld>
            <a:endParaRPr lang="en-GB"/>
          </a:p>
        </p:txBody>
      </p:sp>
    </p:spTree>
    <p:extLst>
      <p:ext uri="{BB962C8B-B14F-4D97-AF65-F5344CB8AC3E}">
        <p14:creationId xmlns:p14="http://schemas.microsoft.com/office/powerpoint/2010/main" val="85844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Quotes from http://www.biography.com/people/seamus-heaney-9332875#acclaimed-poet</a:t>
            </a:r>
            <a:endParaRPr lang="en-GB" dirty="0"/>
          </a:p>
        </p:txBody>
      </p:sp>
      <p:sp>
        <p:nvSpPr>
          <p:cNvPr id="4" name="Slide Number Placeholder 3"/>
          <p:cNvSpPr>
            <a:spLocks noGrp="1"/>
          </p:cNvSpPr>
          <p:nvPr>
            <p:ph type="sldNum" sz="quarter" idx="10"/>
          </p:nvPr>
        </p:nvSpPr>
        <p:spPr/>
        <p:txBody>
          <a:bodyPr/>
          <a:lstStyle/>
          <a:p>
            <a:fld id="{EEA2DC8D-CCB8-4204-BADA-E6853E56C65C}" type="slidenum">
              <a:rPr lang="en-GB" smtClean="0"/>
              <a:t>6</a:t>
            </a:fld>
            <a:endParaRPr lang="en-GB"/>
          </a:p>
        </p:txBody>
      </p:sp>
    </p:spTree>
    <p:extLst>
      <p:ext uri="{BB962C8B-B14F-4D97-AF65-F5344CB8AC3E}">
        <p14:creationId xmlns:p14="http://schemas.microsoft.com/office/powerpoint/2010/main" val="267225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https://www.youtube.com/watch?v=sgsaB4NRSak  (Heaney Reads)</a:t>
            </a:r>
            <a:endParaRPr lang="en-GB" dirty="0"/>
          </a:p>
        </p:txBody>
      </p:sp>
      <p:sp>
        <p:nvSpPr>
          <p:cNvPr id="4" name="Slide Number Placeholder 3"/>
          <p:cNvSpPr>
            <a:spLocks noGrp="1"/>
          </p:cNvSpPr>
          <p:nvPr>
            <p:ph type="sldNum" sz="quarter" idx="10"/>
          </p:nvPr>
        </p:nvSpPr>
        <p:spPr/>
        <p:txBody>
          <a:bodyPr/>
          <a:lstStyle/>
          <a:p>
            <a:fld id="{EEA2DC8D-CCB8-4204-BADA-E6853E56C65C}" type="slidenum">
              <a:rPr lang="en-GB" smtClean="0"/>
              <a:t>7</a:t>
            </a:fld>
            <a:endParaRPr lang="en-GB"/>
          </a:p>
        </p:txBody>
      </p:sp>
    </p:spTree>
    <p:extLst>
      <p:ext uri="{BB962C8B-B14F-4D97-AF65-F5344CB8AC3E}">
        <p14:creationId xmlns:p14="http://schemas.microsoft.com/office/powerpoint/2010/main" val="289618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Wordsworth’s idea: </a:t>
            </a:r>
            <a:r>
              <a:rPr lang="en-GB" sz="1200" b="0" i="0" kern="1200" dirty="0" smtClean="0">
                <a:solidFill>
                  <a:schemeClr val="tx1"/>
                </a:solidFill>
                <a:effectLst/>
                <a:latin typeface="+mn-lt"/>
                <a:ea typeface="+mn-ea"/>
                <a:cs typeface="+mn-cs"/>
              </a:rPr>
              <a:t>Fair seed time had my soul and I grew up</a:t>
            </a:r>
            <a:r>
              <a:rPr lang="en-GB" dirty="0" smtClean="0"/>
              <a:t/>
            </a:r>
            <a:br>
              <a:rPr lang="en-GB" dirty="0" smtClean="0"/>
            </a:br>
            <a:r>
              <a:rPr lang="en-GB" sz="1200" b="0" i="0" kern="1200" dirty="0" smtClean="0">
                <a:solidFill>
                  <a:schemeClr val="tx1"/>
                </a:solidFill>
                <a:effectLst/>
                <a:latin typeface="+mn-lt"/>
                <a:ea typeface="+mn-ea"/>
                <a:cs typeface="+mn-cs"/>
              </a:rPr>
              <a:t>Fostered alike by beauty and by fear.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Wordsworth presents, in natural terms, the idea of a plant being nurtured from a seed and links this to his personal growth through childhood and beyond. He carefully signals, though, that he experienced both “beauty” and “fear”. In the same way, Heaney writes about being entranced by the variegated beauty of nature as well as its frightening dimension.</a:t>
            </a:r>
          </a:p>
          <a:p>
            <a:r>
              <a:rPr lang="en-GB" dirty="0" smtClean="0"/>
              <a:t>http://www.sheerpoetry.co.uk/gcse/seamus-heaney/notes-on-selected-poems/death-of-a-naturalist</a:t>
            </a:r>
            <a:endParaRPr lang="en-GB" dirty="0"/>
          </a:p>
        </p:txBody>
      </p:sp>
      <p:sp>
        <p:nvSpPr>
          <p:cNvPr id="4" name="Slide Number Placeholder 3"/>
          <p:cNvSpPr>
            <a:spLocks noGrp="1"/>
          </p:cNvSpPr>
          <p:nvPr>
            <p:ph type="sldNum" sz="quarter" idx="10"/>
          </p:nvPr>
        </p:nvSpPr>
        <p:spPr/>
        <p:txBody>
          <a:bodyPr/>
          <a:lstStyle/>
          <a:p>
            <a:fld id="{EEA2DC8D-CCB8-4204-BADA-E6853E56C65C}" type="slidenum">
              <a:rPr lang="en-GB" smtClean="0"/>
              <a:t>9</a:t>
            </a:fld>
            <a:endParaRPr lang="en-GB"/>
          </a:p>
        </p:txBody>
      </p:sp>
    </p:spTree>
    <p:extLst>
      <p:ext uri="{BB962C8B-B14F-4D97-AF65-F5344CB8AC3E}">
        <p14:creationId xmlns:p14="http://schemas.microsoft.com/office/powerpoint/2010/main" val="900712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A2DC8D-CCB8-4204-BADA-E6853E56C65C}" type="slidenum">
              <a:rPr lang="en-GB" smtClean="0"/>
              <a:t>10</a:t>
            </a:fld>
            <a:endParaRPr lang="en-GB"/>
          </a:p>
        </p:txBody>
      </p:sp>
    </p:spTree>
    <p:extLst>
      <p:ext uri="{BB962C8B-B14F-4D97-AF65-F5344CB8AC3E}">
        <p14:creationId xmlns:p14="http://schemas.microsoft.com/office/powerpoint/2010/main" val="900712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flipH="1">
            <a:off x="2643555" y="-1"/>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8" name="Footer Placeholder 17"/>
          <p:cNvSpPr>
            <a:spLocks noGrp="1"/>
          </p:cNvSpPr>
          <p:nvPr>
            <p:ph type="ftr" sz="quarter" idx="11"/>
          </p:nvPr>
        </p:nvSpPr>
        <p:spPr>
          <a:xfrm>
            <a:off x="-2649" y="6237312"/>
            <a:ext cx="2483768" cy="228601"/>
          </a:xfrm>
          <a:prstGeom prst="rect">
            <a:avLst/>
          </a:prstGeom>
        </p:spPr>
        <p:txBody>
          <a:bodyPr/>
          <a:lstStyle>
            <a:lvl1pPr algn="l">
              <a:defRPr lang="en-US" b="0" dirty="0">
                <a:solidFill>
                  <a:schemeClr val="tx1"/>
                </a:solidFill>
              </a:defRPr>
            </a:lvl1pPr>
            <a:extLst/>
          </a:lstStyle>
          <a:p>
            <a:r>
              <a:rPr lang="en-GB" dirty="0" smtClean="0"/>
              <a:t>GCSE English Literature Poetry</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245936" y="6557946"/>
            <a:ext cx="2002464" cy="226902"/>
          </a:xfrm>
          <a:prstGeom prst="rect">
            <a:avLst/>
          </a:prstGeom>
        </p:spPr>
        <p:txBody>
          <a:bodyPr/>
          <a:lstStyle>
            <a:extLst/>
          </a:lstStyle>
          <a:p>
            <a:fld id="{B413D65C-57D5-47F7-B4C9-3B6FEBDABADA}" type="datetimeFigureOut">
              <a:rPr lang="en-GB" smtClean="0"/>
              <a:t>12/02/2016</a:t>
            </a:fld>
            <a:endParaRPr lang="en-GB"/>
          </a:p>
        </p:txBody>
      </p:sp>
      <p:sp>
        <p:nvSpPr>
          <p:cNvPr id="8" name="Footer Placeholder 7"/>
          <p:cNvSpPr>
            <a:spLocks noGrp="1"/>
          </p:cNvSpPr>
          <p:nvPr>
            <p:ph type="ftr" sz="quarter" idx="11"/>
          </p:nvPr>
        </p:nvSpPr>
        <p:spPr>
          <a:xfrm>
            <a:off x="457200" y="6557946"/>
            <a:ext cx="3657600" cy="228600"/>
          </a:xfrm>
          <a:prstGeom prst="rect">
            <a:avLst/>
          </a:prstGeom>
        </p:spPr>
        <p:txBody>
          <a:bodyPr/>
          <a:lstStyle>
            <a:extLst/>
          </a:lstStyle>
          <a:p>
            <a:endParaRPr lang="en-GB"/>
          </a:p>
        </p:txBody>
      </p:sp>
      <p:sp>
        <p:nvSpPr>
          <p:cNvPr id="9" name="Slide Number Placeholder 8"/>
          <p:cNvSpPr>
            <a:spLocks noGrp="1"/>
          </p:cNvSpPr>
          <p:nvPr>
            <p:ph type="sldNum" sz="quarter" idx="12"/>
          </p:nvPr>
        </p:nvSpPr>
        <p:spPr>
          <a:xfrm>
            <a:off x="6251448" y="6556248"/>
            <a:ext cx="588336" cy="228600"/>
          </a:xfrm>
          <a:prstGeom prst="rect">
            <a:avLst/>
          </a:prstGeom>
        </p:spPr>
        <p:txBody>
          <a:bodyPr/>
          <a:lstStyle>
            <a:extLst/>
          </a:lstStyle>
          <a:p>
            <a:fld id="{03030A4F-CC61-4089-8463-31F6926C366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245936" y="6557946"/>
            <a:ext cx="2002464" cy="226902"/>
          </a:xfrm>
          <a:prstGeom prst="rect">
            <a:avLst/>
          </a:prstGeom>
        </p:spPr>
        <p:txBody>
          <a:bodyPr/>
          <a:lstStyle>
            <a:extLst/>
          </a:lstStyle>
          <a:p>
            <a:fld id="{B413D65C-57D5-47F7-B4C9-3B6FEBDABADA}" type="datetimeFigureOut">
              <a:rPr lang="en-GB" smtClean="0"/>
              <a:t>12/02/2016</a:t>
            </a:fld>
            <a:endParaRPr lang="en-GB"/>
          </a:p>
        </p:txBody>
      </p:sp>
      <p:sp>
        <p:nvSpPr>
          <p:cNvPr id="4" name="Footer Placeholder 3"/>
          <p:cNvSpPr>
            <a:spLocks noGrp="1"/>
          </p:cNvSpPr>
          <p:nvPr>
            <p:ph type="ftr" sz="quarter" idx="11"/>
          </p:nvPr>
        </p:nvSpPr>
        <p:spPr>
          <a:xfrm>
            <a:off x="457200" y="6557946"/>
            <a:ext cx="3657600" cy="228600"/>
          </a:xfrm>
          <a:prstGeom prst="rect">
            <a:avLst/>
          </a:prstGeom>
        </p:spPr>
        <p:txBody>
          <a:bodyPr/>
          <a:lstStyle>
            <a:extLst/>
          </a:lstStyle>
          <a:p>
            <a:endParaRPr lang="en-GB"/>
          </a:p>
        </p:txBody>
      </p:sp>
      <p:sp>
        <p:nvSpPr>
          <p:cNvPr id="5" name="Slide Number Placeholder 4"/>
          <p:cNvSpPr>
            <a:spLocks noGrp="1"/>
          </p:cNvSpPr>
          <p:nvPr>
            <p:ph type="sldNum" sz="quarter" idx="12"/>
          </p:nvPr>
        </p:nvSpPr>
        <p:spPr>
          <a:xfrm>
            <a:off x="6251448" y="6556248"/>
            <a:ext cx="588336" cy="228600"/>
          </a:xfrm>
          <a:prstGeom prst="rect">
            <a:avLst/>
          </a:prstGeom>
        </p:spPr>
        <p:txBody>
          <a:bodyPr/>
          <a:lstStyle>
            <a:extLst/>
          </a:lstStyle>
          <a:p>
            <a:fld id="{03030A4F-CC61-4089-8463-31F6926C3663}" type="slidenum">
              <a:rPr lang="en-GB" smtClean="0"/>
              <a:t>‹#›</a:t>
            </a:fld>
            <a:endParaRPr lang="en-GB"/>
          </a:p>
        </p:txBody>
      </p:sp>
      <p:sp>
        <p:nvSpPr>
          <p:cNvPr id="6"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45936" y="6557946"/>
            <a:ext cx="2002464" cy="226902"/>
          </a:xfrm>
          <a:prstGeom prst="rect">
            <a:avLst/>
          </a:prstGeom>
        </p:spPr>
        <p:txBody>
          <a:bodyPr/>
          <a:lstStyle>
            <a:lvl1pPr>
              <a:defRPr>
                <a:solidFill>
                  <a:schemeClr val="tx2"/>
                </a:solidFill>
              </a:defRPr>
            </a:lvl1pPr>
            <a:extLst/>
          </a:lstStyle>
          <a:p>
            <a:fld id="{B413D65C-57D5-47F7-B4C9-3B6FEBDABADA}" type="datetimeFigureOut">
              <a:rPr lang="en-GB" smtClean="0"/>
              <a:t>12/02/2016</a:t>
            </a:fld>
            <a:endParaRPr lang="en-GB"/>
          </a:p>
        </p:txBody>
      </p:sp>
      <p:sp>
        <p:nvSpPr>
          <p:cNvPr id="3" name="Footer Placeholder 2"/>
          <p:cNvSpPr>
            <a:spLocks noGrp="1"/>
          </p:cNvSpPr>
          <p:nvPr>
            <p:ph type="ftr" sz="quarter" idx="11"/>
          </p:nvPr>
        </p:nvSpPr>
        <p:spPr>
          <a:xfrm>
            <a:off x="457200" y="6557946"/>
            <a:ext cx="3657600" cy="228600"/>
          </a:xfrm>
          <a:prstGeom prst="rect">
            <a:avLst/>
          </a:prstGeom>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a:xfrm>
            <a:off x="6251448" y="6556248"/>
            <a:ext cx="588336" cy="228600"/>
          </a:xfrm>
          <a:prstGeom prst="rect">
            <a:avLst/>
          </a:prstGeom>
        </p:spPr>
        <p:txBody>
          <a:bodyPr/>
          <a:lstStyle>
            <a:extLst/>
          </a:lstStyle>
          <a:p>
            <a:fld id="{03030A4F-CC61-4089-8463-31F6926C3663}" type="slidenum">
              <a:rPr lang="en-GB" smtClean="0"/>
              <a:t>‹#›</a:t>
            </a:fld>
            <a:endParaRPr lang="en-GB"/>
          </a:p>
        </p:txBody>
      </p:sp>
      <p:sp>
        <p:nvSpPr>
          <p:cNvPr id="5"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
        <p:nvSpPr>
          <p:cNvPr id="11" name="Footer Placeholder 17"/>
          <p:cNvSpPr txBox="1">
            <a:spLocks/>
          </p:cNvSpPr>
          <p:nvPr userDrawn="1"/>
        </p:nvSpPr>
        <p:spPr>
          <a:xfrm>
            <a:off x="1" y="6629398"/>
            <a:ext cx="2483768" cy="228601"/>
          </a:xfrm>
          <a:prstGeom prst="rect">
            <a:avLst/>
          </a:prstGeom>
        </p:spPr>
        <p:txBody>
          <a:bodyPr vert="horz" tIns="0" bIns="0" anchor="b"/>
          <a:lstStyle>
            <a:defPPr>
              <a:defRPr lang="en-US"/>
            </a:defPPr>
            <a:lvl1pPr marL="0" algn="l" defTabSz="914400" rtl="0" eaLnBrk="1" latinLnBrk="0" hangingPunct="1">
              <a:defRPr kumimoji="0" lang="en-US" sz="1000" b="0" kern="1200" dirty="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mtClean="0"/>
              <a:t>GCSE English Literature Poetry</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1">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gsaB4NRSa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tx2">
                    <a:lumMod val="20000"/>
                    <a:lumOff val="80000"/>
                  </a:schemeClr>
                </a:solidFill>
              </a:rPr>
              <a:t>Death of a naturalist</a:t>
            </a:r>
            <a:br>
              <a:rPr lang="en-GB" dirty="0" smtClean="0">
                <a:solidFill>
                  <a:schemeClr val="tx2">
                    <a:lumMod val="20000"/>
                    <a:lumOff val="80000"/>
                  </a:schemeClr>
                </a:solidFill>
              </a:rPr>
            </a:br>
            <a:r>
              <a:rPr lang="en-GB" sz="2800" dirty="0" smtClean="0">
                <a:solidFill>
                  <a:schemeClr val="tx2">
                    <a:lumMod val="20000"/>
                    <a:lumOff val="80000"/>
                  </a:schemeClr>
                </a:solidFill>
              </a:rPr>
              <a:t>Seamus </a:t>
            </a:r>
            <a:r>
              <a:rPr lang="en-GB" sz="2800" dirty="0" err="1" smtClean="0">
                <a:solidFill>
                  <a:schemeClr val="tx2">
                    <a:lumMod val="20000"/>
                    <a:lumOff val="80000"/>
                  </a:schemeClr>
                </a:solidFill>
              </a:rPr>
              <a:t>heaney</a:t>
            </a:r>
            <a:endParaRPr lang="en-GB" sz="2400" dirty="0">
              <a:solidFill>
                <a:schemeClr val="tx2">
                  <a:lumMod val="20000"/>
                  <a:lumOff val="80000"/>
                </a:schemeClr>
              </a:solidFill>
            </a:endParaRPr>
          </a:p>
        </p:txBody>
      </p:sp>
      <p:sp>
        <p:nvSpPr>
          <p:cNvPr id="5" name="Subtitle 4"/>
          <p:cNvSpPr>
            <a:spLocks noGrp="1"/>
          </p:cNvSpPr>
          <p:nvPr>
            <p:ph type="subTitle" idx="1"/>
          </p:nvPr>
        </p:nvSpPr>
        <p:spPr/>
        <p:txBody>
          <a:bodyPr/>
          <a:lstStyle/>
          <a:p>
            <a:r>
              <a:rPr lang="en-GB" dirty="0" smtClean="0"/>
              <a:t>Big question:.</a:t>
            </a:r>
            <a:endParaRPr lang="en-GB" dirty="0"/>
          </a:p>
        </p:txBody>
      </p:sp>
      <p:sp>
        <p:nvSpPr>
          <p:cNvPr id="9" name="TextBox 8"/>
          <p:cNvSpPr txBox="1"/>
          <p:nvPr/>
        </p:nvSpPr>
        <p:spPr>
          <a:xfrm>
            <a:off x="108333" y="548680"/>
            <a:ext cx="2376053" cy="2031325"/>
          </a:xfrm>
          <a:prstGeom prst="rect">
            <a:avLst/>
          </a:prstGeom>
          <a:noFill/>
        </p:spPr>
        <p:txBody>
          <a:bodyPr wrap="square" rtlCol="0">
            <a:spAutoFit/>
          </a:bodyPr>
          <a:lstStyle/>
          <a:p>
            <a:r>
              <a:rPr lang="en-GB" dirty="0" smtClean="0"/>
              <a:t>Annotate your anthology with a definition of the word naturalist:- someone who studies and enjoys nature.</a:t>
            </a:r>
            <a:endParaRPr lang="en-GB" dirty="0"/>
          </a:p>
        </p:txBody>
      </p:sp>
      <p:pic>
        <p:nvPicPr>
          <p:cNvPr id="1026" name="Picture 2" descr="http://previews.123rf.com/images/barbulat/barbulat1201/barbulat120100110/11931079-Naturalist-watching-worms-in-the-ground-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33" y="4293096"/>
            <a:ext cx="230609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90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35297"/>
            <a:ext cx="6264696" cy="4093428"/>
          </a:xfrm>
          <a:prstGeom prst="rect">
            <a:avLst/>
          </a:prstGeom>
        </p:spPr>
        <p:txBody>
          <a:bodyPr wrap="square">
            <a:spAutoFit/>
          </a:bodyPr>
          <a:lstStyle/>
          <a:p>
            <a:pPr>
              <a:lnSpc>
                <a:spcPct val="90000"/>
              </a:lnSpc>
              <a:spcBef>
                <a:spcPct val="20000"/>
              </a:spcBef>
            </a:pPr>
            <a:r>
              <a:rPr lang="en-GB" altLang="en-US" sz="2000" dirty="0">
                <a:latin typeface="Calibri" panose="020F0502020204030204" pitchFamily="34" charset="0"/>
              </a:rPr>
              <a:t>Then one hot day when fields were rank </a:t>
            </a:r>
          </a:p>
          <a:p>
            <a:pPr>
              <a:lnSpc>
                <a:spcPct val="90000"/>
              </a:lnSpc>
              <a:spcBef>
                <a:spcPct val="20000"/>
              </a:spcBef>
            </a:pPr>
            <a:r>
              <a:rPr lang="en-GB" altLang="en-US" sz="2000" dirty="0">
                <a:latin typeface="Calibri" panose="020F0502020204030204" pitchFamily="34" charset="0"/>
              </a:rPr>
              <a:t>With </a:t>
            </a:r>
            <a:r>
              <a:rPr lang="en-GB" altLang="en-US" sz="2000" dirty="0" err="1">
                <a:latin typeface="Calibri" panose="020F0502020204030204" pitchFamily="34" charset="0"/>
              </a:rPr>
              <a:t>cowdung</a:t>
            </a:r>
            <a:r>
              <a:rPr lang="en-GB" altLang="en-US" sz="2000" dirty="0">
                <a:latin typeface="Calibri" panose="020F0502020204030204" pitchFamily="34" charset="0"/>
              </a:rPr>
              <a:t> in the grass the angry frogs </a:t>
            </a:r>
          </a:p>
          <a:p>
            <a:pPr>
              <a:lnSpc>
                <a:spcPct val="90000"/>
              </a:lnSpc>
              <a:spcBef>
                <a:spcPct val="20000"/>
              </a:spcBef>
            </a:pPr>
            <a:r>
              <a:rPr lang="en-GB" altLang="en-US" sz="2000" dirty="0">
                <a:latin typeface="Calibri" panose="020F0502020204030204" pitchFamily="34" charset="0"/>
              </a:rPr>
              <a:t>Invaded the flax-dam; I ducked through hedges </a:t>
            </a:r>
          </a:p>
          <a:p>
            <a:pPr>
              <a:lnSpc>
                <a:spcPct val="90000"/>
              </a:lnSpc>
              <a:spcBef>
                <a:spcPct val="20000"/>
              </a:spcBef>
            </a:pPr>
            <a:r>
              <a:rPr lang="en-GB" altLang="en-US" sz="2000" dirty="0">
                <a:latin typeface="Calibri" panose="020F0502020204030204" pitchFamily="34" charset="0"/>
              </a:rPr>
              <a:t>To a coarse croaking that I had not heard </a:t>
            </a:r>
          </a:p>
          <a:p>
            <a:pPr>
              <a:lnSpc>
                <a:spcPct val="90000"/>
              </a:lnSpc>
              <a:spcBef>
                <a:spcPct val="20000"/>
              </a:spcBef>
            </a:pPr>
            <a:r>
              <a:rPr lang="en-GB" altLang="en-US" sz="2000" dirty="0">
                <a:latin typeface="Calibri" panose="020F0502020204030204" pitchFamily="34" charset="0"/>
              </a:rPr>
              <a:t>Before. The air was thick with a bass chorus. </a:t>
            </a:r>
          </a:p>
          <a:p>
            <a:pPr>
              <a:lnSpc>
                <a:spcPct val="90000"/>
              </a:lnSpc>
              <a:spcBef>
                <a:spcPct val="20000"/>
              </a:spcBef>
            </a:pPr>
            <a:r>
              <a:rPr lang="en-GB" altLang="en-US" sz="2000" dirty="0">
                <a:latin typeface="Calibri" panose="020F0502020204030204" pitchFamily="34" charset="0"/>
              </a:rPr>
              <a:t>Right down the dam gross-bellied frogs were cocked </a:t>
            </a:r>
          </a:p>
          <a:p>
            <a:pPr>
              <a:lnSpc>
                <a:spcPct val="90000"/>
              </a:lnSpc>
              <a:spcBef>
                <a:spcPct val="20000"/>
              </a:spcBef>
            </a:pPr>
            <a:r>
              <a:rPr lang="en-GB" altLang="en-US" sz="2000" dirty="0">
                <a:latin typeface="Calibri" panose="020F0502020204030204" pitchFamily="34" charset="0"/>
              </a:rPr>
              <a:t>On sods; their loose necks pulsed like sails. Some hopped: </a:t>
            </a:r>
          </a:p>
          <a:p>
            <a:pPr>
              <a:lnSpc>
                <a:spcPct val="90000"/>
              </a:lnSpc>
              <a:spcBef>
                <a:spcPct val="20000"/>
              </a:spcBef>
            </a:pPr>
            <a:r>
              <a:rPr lang="en-GB" altLang="en-US" sz="2000" dirty="0">
                <a:latin typeface="Calibri" panose="020F0502020204030204" pitchFamily="34" charset="0"/>
              </a:rPr>
              <a:t>The slap and plop were obscene threats. Some sat </a:t>
            </a:r>
          </a:p>
          <a:p>
            <a:pPr>
              <a:lnSpc>
                <a:spcPct val="90000"/>
              </a:lnSpc>
              <a:spcBef>
                <a:spcPct val="20000"/>
              </a:spcBef>
            </a:pPr>
            <a:r>
              <a:rPr lang="en-GB" altLang="en-US" sz="2000" dirty="0">
                <a:latin typeface="Calibri" panose="020F0502020204030204" pitchFamily="34" charset="0"/>
              </a:rPr>
              <a:t>Poised like mud grenades, their blunt heads farting. </a:t>
            </a:r>
          </a:p>
          <a:p>
            <a:pPr>
              <a:lnSpc>
                <a:spcPct val="90000"/>
              </a:lnSpc>
              <a:spcBef>
                <a:spcPct val="20000"/>
              </a:spcBef>
            </a:pPr>
            <a:r>
              <a:rPr lang="en-GB" altLang="en-US" sz="2000" dirty="0">
                <a:latin typeface="Calibri" panose="020F0502020204030204" pitchFamily="34" charset="0"/>
              </a:rPr>
              <a:t>I sickened, turned, and ran. The great slime kings </a:t>
            </a:r>
          </a:p>
          <a:p>
            <a:pPr>
              <a:lnSpc>
                <a:spcPct val="90000"/>
              </a:lnSpc>
              <a:spcBef>
                <a:spcPct val="20000"/>
              </a:spcBef>
            </a:pPr>
            <a:r>
              <a:rPr lang="en-GB" altLang="en-US" sz="2000" dirty="0">
                <a:latin typeface="Calibri" panose="020F0502020204030204" pitchFamily="34" charset="0"/>
              </a:rPr>
              <a:t>Were gathered there for vengeance and I knew </a:t>
            </a:r>
          </a:p>
          <a:p>
            <a:pPr>
              <a:lnSpc>
                <a:spcPct val="90000"/>
              </a:lnSpc>
              <a:spcBef>
                <a:spcPct val="20000"/>
              </a:spcBef>
            </a:pPr>
            <a:r>
              <a:rPr lang="en-GB" altLang="en-US" sz="2000" dirty="0">
                <a:latin typeface="Calibri" panose="020F0502020204030204" pitchFamily="34" charset="0"/>
              </a:rPr>
              <a:t>That if I dipped my hand the spawn would clutch it. </a:t>
            </a:r>
          </a:p>
        </p:txBody>
      </p:sp>
      <p:sp>
        <p:nvSpPr>
          <p:cNvPr id="7" name="Rectangle 6"/>
          <p:cNvSpPr/>
          <p:nvPr/>
        </p:nvSpPr>
        <p:spPr>
          <a:xfrm>
            <a:off x="5580112" y="4221088"/>
            <a:ext cx="2304256" cy="23762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What word emphasises a change in tone?</a:t>
            </a:r>
          </a:p>
          <a:p>
            <a:pPr algn="ctr"/>
            <a:endParaRPr lang="en-GB" dirty="0"/>
          </a:p>
          <a:p>
            <a:pPr algn="ctr"/>
            <a:r>
              <a:rPr lang="en-GB" dirty="0" smtClean="0"/>
              <a:t>Add to our semantic field of threat.</a:t>
            </a:r>
            <a:endParaRPr lang="en-GB" dirty="0"/>
          </a:p>
        </p:txBody>
      </p:sp>
      <p:sp>
        <p:nvSpPr>
          <p:cNvPr id="8" name="TextBox 7"/>
          <p:cNvSpPr txBox="1"/>
          <p:nvPr/>
        </p:nvSpPr>
        <p:spPr>
          <a:xfrm>
            <a:off x="8296091" y="472664"/>
            <a:ext cx="553998" cy="3338414"/>
          </a:xfrm>
          <a:prstGeom prst="rect">
            <a:avLst/>
          </a:prstGeom>
          <a:noFill/>
        </p:spPr>
        <p:txBody>
          <a:bodyPr vert="vert" wrap="none" rtlCol="0">
            <a:spAutoFit/>
          </a:bodyPr>
          <a:lstStyle/>
          <a:p>
            <a:r>
              <a:rPr lang="en-GB" sz="2400" dirty="0" smtClean="0">
                <a:solidFill>
                  <a:schemeClr val="bg1"/>
                </a:solidFill>
              </a:rPr>
              <a:t>Why a “bass” chorus?</a:t>
            </a:r>
            <a:endParaRPr lang="en-GB" sz="2400" dirty="0">
              <a:solidFill>
                <a:schemeClr val="bg1"/>
              </a:solidFill>
            </a:endParaRPr>
          </a:p>
        </p:txBody>
      </p:sp>
      <p:cxnSp>
        <p:nvCxnSpPr>
          <p:cNvPr id="5" name="Straight Arrow Connector 4"/>
          <p:cNvCxnSpPr/>
          <p:nvPr/>
        </p:nvCxnSpPr>
        <p:spPr>
          <a:xfrm flipV="1">
            <a:off x="3995936" y="4198404"/>
            <a:ext cx="50405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31640" y="5229200"/>
            <a:ext cx="3456384" cy="648072"/>
          </a:xfrm>
          <a:prstGeom prst="rect">
            <a:avLst/>
          </a:prstGeom>
          <a:noFill/>
        </p:spPr>
        <p:txBody>
          <a:bodyPr wrap="square" rtlCol="0">
            <a:spAutoFit/>
          </a:bodyPr>
          <a:lstStyle/>
          <a:p>
            <a:r>
              <a:rPr lang="en-GB" dirty="0" smtClean="0"/>
              <a:t>How does this contrast to the beginning?</a:t>
            </a:r>
            <a:endParaRPr lang="en-GB" dirty="0"/>
          </a:p>
        </p:txBody>
      </p:sp>
      <p:cxnSp>
        <p:nvCxnSpPr>
          <p:cNvPr id="10" name="Straight Arrow Connector 9"/>
          <p:cNvCxnSpPr/>
          <p:nvPr/>
        </p:nvCxnSpPr>
        <p:spPr>
          <a:xfrm flipH="1">
            <a:off x="5364088" y="3140968"/>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2742506"/>
            <a:ext cx="1728192" cy="923330"/>
          </a:xfrm>
          <a:prstGeom prst="rect">
            <a:avLst/>
          </a:prstGeom>
          <a:solidFill>
            <a:schemeClr val="accent2">
              <a:lumMod val="60000"/>
              <a:lumOff val="40000"/>
            </a:schemeClr>
          </a:solidFill>
        </p:spPr>
        <p:txBody>
          <a:bodyPr wrap="square" rtlCol="0">
            <a:spAutoFit/>
          </a:bodyPr>
          <a:lstStyle/>
          <a:p>
            <a:pPr algn="r"/>
            <a:r>
              <a:rPr lang="en-GB" dirty="0" smtClean="0"/>
              <a:t>Why are they seeking vengeance?</a:t>
            </a:r>
            <a:endParaRPr lang="en-GB" dirty="0"/>
          </a:p>
        </p:txBody>
      </p:sp>
    </p:spTree>
    <p:extLst>
      <p:ext uri="{BB962C8B-B14F-4D97-AF65-F5344CB8AC3E}">
        <p14:creationId xmlns:p14="http://schemas.microsoft.com/office/powerpoint/2010/main" val="41426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Think of examples of when your attitude to something has changed as you have got older</a:t>
            </a:r>
            <a:endParaRPr lang="en-GB" sz="2800" dirty="0"/>
          </a:p>
        </p:txBody>
      </p:sp>
      <p:sp>
        <p:nvSpPr>
          <p:cNvPr id="3" name="Content Placeholder 2"/>
          <p:cNvSpPr>
            <a:spLocks noGrp="1"/>
          </p:cNvSpPr>
          <p:nvPr>
            <p:ph idx="1"/>
          </p:nvPr>
        </p:nvSpPr>
        <p:spPr/>
        <p:txBody>
          <a:bodyPr/>
          <a:lstStyle/>
          <a:p>
            <a:r>
              <a:rPr lang="en-GB" dirty="0" smtClean="0"/>
              <a:t>E.g.</a:t>
            </a:r>
          </a:p>
          <a:p>
            <a:pPr marL="0" indent="0">
              <a:buNone/>
            </a:pPr>
            <a:endParaRPr lang="en-GB" dirty="0"/>
          </a:p>
        </p:txBody>
      </p:sp>
      <p:sp>
        <p:nvSpPr>
          <p:cNvPr id="4" name="AutoShape 2" descr="Image result for pare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322534" y="2492896"/>
            <a:ext cx="2371725" cy="1924050"/>
          </a:xfrm>
          <a:prstGeom prst="rect">
            <a:avLst/>
          </a:prstGeom>
        </p:spPr>
      </p:pic>
      <p:pic>
        <p:nvPicPr>
          <p:cNvPr id="6" name="Picture 5"/>
          <p:cNvPicPr>
            <a:picLocks noChangeAspect="1"/>
          </p:cNvPicPr>
          <p:nvPr/>
        </p:nvPicPr>
        <p:blipFill>
          <a:blip r:embed="rId3"/>
          <a:stretch>
            <a:fillRect/>
          </a:stretch>
        </p:blipFill>
        <p:spPr>
          <a:xfrm>
            <a:off x="4076700" y="1773758"/>
            <a:ext cx="3171825" cy="1438275"/>
          </a:xfrm>
          <a:prstGeom prst="rect">
            <a:avLst/>
          </a:prstGeom>
        </p:spPr>
      </p:pic>
      <p:pic>
        <p:nvPicPr>
          <p:cNvPr id="7" name="Picture 6"/>
          <p:cNvPicPr>
            <a:picLocks noChangeAspect="1"/>
          </p:cNvPicPr>
          <p:nvPr/>
        </p:nvPicPr>
        <p:blipFill>
          <a:blip r:embed="rId4"/>
          <a:stretch>
            <a:fillRect/>
          </a:stretch>
        </p:blipFill>
        <p:spPr>
          <a:xfrm>
            <a:off x="4640264" y="3610236"/>
            <a:ext cx="2619375" cy="1743075"/>
          </a:xfrm>
          <a:prstGeom prst="rect">
            <a:avLst/>
          </a:prstGeom>
        </p:spPr>
      </p:pic>
      <p:pic>
        <p:nvPicPr>
          <p:cNvPr id="8" name="Picture 7"/>
          <p:cNvPicPr>
            <a:picLocks noChangeAspect="1"/>
          </p:cNvPicPr>
          <p:nvPr/>
        </p:nvPicPr>
        <p:blipFill>
          <a:blip r:embed="rId5"/>
          <a:stretch>
            <a:fillRect/>
          </a:stretch>
        </p:blipFill>
        <p:spPr>
          <a:xfrm>
            <a:off x="1521919" y="4553211"/>
            <a:ext cx="2847975" cy="1600200"/>
          </a:xfrm>
          <a:prstGeom prst="rect">
            <a:avLst/>
          </a:prstGeom>
        </p:spPr>
      </p:pic>
    </p:spTree>
    <p:extLst>
      <p:ext uri="{BB962C8B-B14F-4D97-AF65-F5344CB8AC3E}">
        <p14:creationId xmlns:p14="http://schemas.microsoft.com/office/powerpoint/2010/main" val="140981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would you expect a nature poem to be like?</a:t>
            </a:r>
            <a:endParaRPr lang="en-GB" dirty="0"/>
          </a:p>
        </p:txBody>
      </p:sp>
      <p:sp>
        <p:nvSpPr>
          <p:cNvPr id="3" name="Content Placeholder 2"/>
          <p:cNvSpPr>
            <a:spLocks noGrp="1"/>
          </p:cNvSpPr>
          <p:nvPr>
            <p:ph idx="1"/>
          </p:nvPr>
        </p:nvSpPr>
        <p:spPr/>
        <p:txBody>
          <a:bodyPr/>
          <a:lstStyle/>
          <a:p>
            <a:r>
              <a:rPr lang="en-GB" dirty="0" smtClean="0"/>
              <a:t>Content</a:t>
            </a:r>
          </a:p>
          <a:p>
            <a:r>
              <a:rPr lang="en-GB" dirty="0" smtClean="0"/>
              <a:t>Mood</a:t>
            </a:r>
          </a:p>
          <a:p>
            <a:r>
              <a:rPr lang="en-GB" dirty="0" smtClean="0"/>
              <a:t>Atmosphere</a:t>
            </a:r>
          </a:p>
          <a:p>
            <a:r>
              <a:rPr lang="en-GB" dirty="0" smtClean="0"/>
              <a:t>Types of vocabulary</a:t>
            </a:r>
            <a:endParaRPr lang="en-GB" dirty="0"/>
          </a:p>
        </p:txBody>
      </p:sp>
    </p:spTree>
    <p:extLst>
      <p:ext uri="{BB962C8B-B14F-4D97-AF65-F5344CB8AC3E}">
        <p14:creationId xmlns:p14="http://schemas.microsoft.com/office/powerpoint/2010/main" val="417358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splashing in pudd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692696"/>
            <a:ext cx="314505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18037"/>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429000"/>
            <a:ext cx="3199740" cy="24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221088"/>
            <a:ext cx="3357262" cy="222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97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3528" y="1063809"/>
            <a:ext cx="3456384" cy="2320403"/>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dirty="0" smtClean="0"/>
              <a:t>Unpleasant – but fun</a:t>
            </a:r>
            <a:endParaRPr lang="en-US" dirty="0"/>
          </a:p>
        </p:txBody>
      </p:sp>
      <p:sp>
        <p:nvSpPr>
          <p:cNvPr id="5" name="Oval 4"/>
          <p:cNvSpPr/>
          <p:nvPr/>
        </p:nvSpPr>
        <p:spPr>
          <a:xfrm>
            <a:off x="1115616" y="4221088"/>
            <a:ext cx="3412850" cy="237996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smtClean="0"/>
              <a:t>Military imagery</a:t>
            </a:r>
            <a:endParaRPr lang="en-US" dirty="0"/>
          </a:p>
        </p:txBody>
      </p:sp>
      <p:sp>
        <p:nvSpPr>
          <p:cNvPr id="6" name="Oval 5"/>
          <p:cNvSpPr/>
          <p:nvPr/>
        </p:nvSpPr>
        <p:spPr>
          <a:xfrm>
            <a:off x="4355976" y="2224011"/>
            <a:ext cx="3600400" cy="231625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Unpleasant and threatening</a:t>
            </a:r>
            <a:endParaRPr lang="en-US" dirty="0"/>
          </a:p>
        </p:txBody>
      </p:sp>
      <p:sp>
        <p:nvSpPr>
          <p:cNvPr id="2" name="Rounded Rectangle 1"/>
          <p:cNvSpPr/>
          <p:nvPr/>
        </p:nvSpPr>
        <p:spPr>
          <a:xfrm>
            <a:off x="251520" y="116632"/>
            <a:ext cx="7560840" cy="7920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Use 3 colours to annotate </a:t>
            </a:r>
            <a:r>
              <a:rPr lang="en-GB" sz="2000" b="1" smtClean="0"/>
              <a:t>the different imagery </a:t>
            </a:r>
            <a:r>
              <a:rPr lang="en-GB" sz="2000" b="1" dirty="0" smtClean="0"/>
              <a:t>below</a:t>
            </a:r>
            <a:r>
              <a:rPr lang="en-GB" dirty="0" smtClean="0"/>
              <a:t>.</a:t>
            </a:r>
            <a:endParaRPr lang="en-GB" dirty="0"/>
          </a:p>
        </p:txBody>
      </p:sp>
    </p:spTree>
    <p:extLst>
      <p:ext uri="{BB962C8B-B14F-4D97-AF65-F5344CB8AC3E}">
        <p14:creationId xmlns:p14="http://schemas.microsoft.com/office/powerpoint/2010/main" val="282508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Seamus </a:t>
            </a:r>
            <a:r>
              <a:rPr lang="en-GB" dirty="0" err="1" smtClean="0"/>
              <a:t>heaney</a:t>
            </a:r>
            <a:endParaRPr lang="en-GB" dirty="0"/>
          </a:p>
        </p:txBody>
      </p:sp>
      <p:sp>
        <p:nvSpPr>
          <p:cNvPr id="3" name="Content Placeholder 2"/>
          <p:cNvSpPr>
            <a:spLocks noGrp="1"/>
          </p:cNvSpPr>
          <p:nvPr>
            <p:ph idx="1"/>
          </p:nvPr>
        </p:nvSpPr>
        <p:spPr>
          <a:xfrm>
            <a:off x="457200" y="3501008"/>
            <a:ext cx="7239000" cy="2954728"/>
          </a:xfrm>
        </p:spPr>
        <p:txBody>
          <a:bodyPr>
            <a:normAutofit/>
          </a:bodyPr>
          <a:lstStyle/>
          <a:p>
            <a:pPr marL="0" indent="0">
              <a:buNone/>
            </a:pPr>
            <a:r>
              <a:rPr lang="en-GB" sz="2400" b="1" i="1" dirty="0" smtClean="0"/>
              <a:t>Irish</a:t>
            </a:r>
            <a:r>
              <a:rPr lang="en-GB" sz="2400" dirty="0" smtClean="0"/>
              <a:t> poet (1939 – 2013).  First book of poetry </a:t>
            </a:r>
            <a:r>
              <a:rPr lang="en-GB" sz="2400" i="1" dirty="0" smtClean="0"/>
              <a:t>Death of a Naturalist</a:t>
            </a:r>
            <a:r>
              <a:rPr lang="en-GB" sz="2400" dirty="0" smtClean="0"/>
              <a:t> contained “vivid portraits” of </a:t>
            </a:r>
            <a:r>
              <a:rPr lang="en-GB" sz="2400" b="1" i="1" dirty="0" smtClean="0"/>
              <a:t>natural life</a:t>
            </a:r>
            <a:r>
              <a:rPr lang="en-GB" sz="2400" dirty="0" smtClean="0"/>
              <a:t>.</a:t>
            </a:r>
          </a:p>
          <a:p>
            <a:pPr marL="0" indent="0">
              <a:buNone/>
            </a:pPr>
            <a:r>
              <a:rPr lang="en-GB" sz="2400" dirty="0" smtClean="0"/>
              <a:t>Born on a </a:t>
            </a:r>
            <a:r>
              <a:rPr lang="en-GB" sz="2400" b="1" i="1" dirty="0" smtClean="0"/>
              <a:t>farm</a:t>
            </a:r>
            <a:r>
              <a:rPr lang="en-GB" sz="2400" dirty="0" smtClean="0"/>
              <a:t>, became a </a:t>
            </a:r>
            <a:r>
              <a:rPr lang="en-GB" sz="2400" b="1" i="1" dirty="0" smtClean="0"/>
              <a:t>schoolteacher</a:t>
            </a:r>
            <a:r>
              <a:rPr lang="en-GB" sz="2400" dirty="0" smtClean="0"/>
              <a:t>, then a writer. He won the Nobel Prize for Literature in 1995.</a:t>
            </a:r>
            <a:endParaRPr lang="en-GB" sz="2400" dirty="0"/>
          </a:p>
        </p:txBody>
      </p:sp>
      <p:sp>
        <p:nvSpPr>
          <p:cNvPr id="4" name="Rectangle 3"/>
          <p:cNvSpPr/>
          <p:nvPr/>
        </p:nvSpPr>
        <p:spPr>
          <a:xfrm>
            <a:off x="5220072" y="332656"/>
            <a:ext cx="230425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Resident expert?</a:t>
            </a:r>
            <a:endParaRPr lang="en-GB" dirty="0"/>
          </a:p>
        </p:txBody>
      </p:sp>
      <p:pic>
        <p:nvPicPr>
          <p:cNvPr id="2050" name="Picture 2" descr="http://static.guim.co.uk/sys-images/Books/Pix/pictures/2008/11/07/seamusfelixclay4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120347"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34072" y="5949280"/>
            <a:ext cx="4572000" cy="646331"/>
          </a:xfrm>
          <a:prstGeom prst="rect">
            <a:avLst/>
          </a:prstGeom>
        </p:spPr>
        <p:txBody>
          <a:bodyPr>
            <a:spAutoFit/>
          </a:bodyPr>
          <a:lstStyle/>
          <a:p>
            <a:r>
              <a:rPr lang="en-GB" dirty="0" smtClean="0"/>
              <a:t>“Heaney's </a:t>
            </a:r>
            <a:r>
              <a:rPr lang="en-GB" dirty="0"/>
              <a:t>work is often a </a:t>
            </a:r>
            <a:r>
              <a:rPr lang="en-GB" b="1" dirty="0"/>
              <a:t>paean</a:t>
            </a:r>
            <a:r>
              <a:rPr lang="en-GB" dirty="0"/>
              <a:t> to the beauty and depth of </a:t>
            </a:r>
            <a:r>
              <a:rPr lang="en-GB" dirty="0" smtClean="0"/>
              <a:t>nature.”</a:t>
            </a:r>
            <a:endParaRPr lang="en-GB" dirty="0"/>
          </a:p>
        </p:txBody>
      </p:sp>
      <p:sp>
        <p:nvSpPr>
          <p:cNvPr id="6" name="Rounded Rectangle 5"/>
          <p:cNvSpPr/>
          <p:nvPr/>
        </p:nvSpPr>
        <p:spPr>
          <a:xfrm>
            <a:off x="6012160" y="2204864"/>
            <a:ext cx="266429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 song of praise or triumph</a:t>
            </a:r>
            <a:endParaRPr lang="en-GB"/>
          </a:p>
        </p:txBody>
      </p:sp>
      <p:cxnSp>
        <p:nvCxnSpPr>
          <p:cNvPr id="8" name="Straight Arrow Connector 7"/>
          <p:cNvCxnSpPr/>
          <p:nvPr/>
        </p:nvCxnSpPr>
        <p:spPr>
          <a:xfrm flipH="1">
            <a:off x="6228184" y="3068960"/>
            <a:ext cx="576064" cy="2880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57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20000"/>
                    <a:lumOff val="80000"/>
                  </a:schemeClr>
                </a:solidFill>
              </a:rPr>
              <a:t>Death of a naturalist</a:t>
            </a:r>
            <a:endParaRPr lang="en-GB" dirty="0"/>
          </a:p>
        </p:txBody>
      </p:sp>
      <p:sp>
        <p:nvSpPr>
          <p:cNvPr id="3" name="Content Placeholder 2"/>
          <p:cNvSpPr>
            <a:spLocks noGrp="1"/>
          </p:cNvSpPr>
          <p:nvPr>
            <p:ph idx="1"/>
          </p:nvPr>
        </p:nvSpPr>
        <p:spPr>
          <a:xfrm>
            <a:off x="2483768" y="1609416"/>
            <a:ext cx="5212432" cy="667456"/>
          </a:xfrm>
        </p:spPr>
        <p:txBody>
          <a:bodyPr/>
          <a:lstStyle/>
          <a:p>
            <a:pPr marL="0" indent="0">
              <a:buNone/>
            </a:pPr>
            <a:r>
              <a:rPr lang="en-GB" dirty="0" smtClean="0"/>
              <a:t>Does anyone die in the poem?</a:t>
            </a:r>
          </a:p>
          <a:p>
            <a:pPr marL="0" indent="0">
              <a:buNone/>
            </a:pPr>
            <a:endParaRPr lang="en-GB" dirty="0"/>
          </a:p>
        </p:txBody>
      </p:sp>
      <p:cxnSp>
        <p:nvCxnSpPr>
          <p:cNvPr id="5" name="Straight Arrow Connector 4"/>
          <p:cNvCxnSpPr>
            <a:stCxn id="3" idx="1"/>
          </p:cNvCxnSpPr>
          <p:nvPr/>
        </p:nvCxnSpPr>
        <p:spPr>
          <a:xfrm flipH="1" flipV="1">
            <a:off x="1331640" y="1484784"/>
            <a:ext cx="1152128" cy="458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683568" y="3356992"/>
            <a:ext cx="5212432" cy="667456"/>
          </a:xfrm>
          <a:prstGeom prst="rect">
            <a:avLst/>
          </a:prstGeom>
        </p:spPr>
        <p:txBody>
          <a:bodyPr vert="horz">
            <a:normAutofit fontScale="85000"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n-GB" dirty="0" smtClean="0"/>
              <a:t>In what sense can there be a death?</a:t>
            </a:r>
          </a:p>
          <a:p>
            <a:pPr marL="0" indent="0">
              <a:buFont typeface="Wingdings 2"/>
              <a:buNone/>
            </a:pPr>
            <a:endParaRPr lang="en-GB" dirty="0"/>
          </a:p>
        </p:txBody>
      </p:sp>
      <p:sp>
        <p:nvSpPr>
          <p:cNvPr id="7" name="Rectangle 6">
            <a:hlinkClick r:id="rId3"/>
          </p:cNvPr>
          <p:cNvSpPr/>
          <p:nvPr/>
        </p:nvSpPr>
        <p:spPr>
          <a:xfrm>
            <a:off x="3491880" y="4653136"/>
            <a:ext cx="367240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Metaphorical</a:t>
            </a:r>
            <a:r>
              <a:rPr lang="en-GB" dirty="0" smtClean="0"/>
              <a:t> death of a </a:t>
            </a:r>
            <a:r>
              <a:rPr lang="en-GB" b="1" dirty="0" smtClean="0"/>
              <a:t>potential</a:t>
            </a:r>
            <a:r>
              <a:rPr lang="en-GB" dirty="0" smtClean="0"/>
              <a:t> naturalist.</a:t>
            </a:r>
            <a:endParaRPr lang="en-GB" dirty="0"/>
          </a:p>
        </p:txBody>
      </p:sp>
    </p:spTree>
    <p:extLst>
      <p:ext uri="{BB962C8B-B14F-4D97-AF65-F5344CB8AC3E}">
        <p14:creationId xmlns:p14="http://schemas.microsoft.com/office/powerpoint/2010/main" val="261882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35297"/>
            <a:ext cx="6264696" cy="6435608"/>
          </a:xfrm>
          <a:prstGeom prst="rect">
            <a:avLst/>
          </a:prstGeom>
        </p:spPr>
        <p:txBody>
          <a:bodyPr wrap="square">
            <a:spAutoFit/>
          </a:bodyPr>
          <a:lstStyle/>
          <a:p>
            <a:pPr>
              <a:lnSpc>
                <a:spcPct val="90000"/>
              </a:lnSpc>
              <a:spcBef>
                <a:spcPct val="20000"/>
              </a:spcBef>
            </a:pPr>
            <a:r>
              <a:rPr lang="en-GB" altLang="en-US" dirty="0">
                <a:latin typeface="Calibri" panose="020F0502020204030204" pitchFamily="34" charset="0"/>
              </a:rPr>
              <a:t>All year the flax-dam festered in the heart </a:t>
            </a:r>
          </a:p>
          <a:p>
            <a:pPr>
              <a:lnSpc>
                <a:spcPct val="90000"/>
              </a:lnSpc>
              <a:spcBef>
                <a:spcPct val="20000"/>
              </a:spcBef>
            </a:pPr>
            <a:r>
              <a:rPr lang="en-GB" altLang="en-US" dirty="0">
                <a:latin typeface="Calibri" panose="020F0502020204030204" pitchFamily="34" charset="0"/>
              </a:rPr>
              <a:t>Of the townland; green and heavy headed</a:t>
            </a:r>
          </a:p>
          <a:p>
            <a:pPr>
              <a:lnSpc>
                <a:spcPct val="90000"/>
              </a:lnSpc>
              <a:spcBef>
                <a:spcPct val="20000"/>
              </a:spcBef>
            </a:pPr>
            <a:r>
              <a:rPr lang="en-GB" altLang="en-US" dirty="0">
                <a:latin typeface="Calibri" panose="020F0502020204030204" pitchFamily="34" charset="0"/>
              </a:rPr>
              <a:t>Flax had rotted there, weighted down by huge sods. </a:t>
            </a:r>
          </a:p>
          <a:p>
            <a:pPr>
              <a:lnSpc>
                <a:spcPct val="90000"/>
              </a:lnSpc>
              <a:spcBef>
                <a:spcPct val="20000"/>
              </a:spcBef>
            </a:pPr>
            <a:r>
              <a:rPr lang="en-GB" altLang="en-US" dirty="0">
                <a:latin typeface="Calibri" panose="020F0502020204030204" pitchFamily="34" charset="0"/>
              </a:rPr>
              <a:t>Daily it sweltered in the punishing sun. </a:t>
            </a:r>
          </a:p>
          <a:p>
            <a:pPr>
              <a:lnSpc>
                <a:spcPct val="90000"/>
              </a:lnSpc>
              <a:spcBef>
                <a:spcPct val="20000"/>
              </a:spcBef>
            </a:pPr>
            <a:r>
              <a:rPr lang="en-GB" altLang="en-US" dirty="0">
                <a:latin typeface="Calibri" panose="020F0502020204030204" pitchFamily="34" charset="0"/>
              </a:rPr>
              <a:t>Bubbles gargled delicately, bluebottles </a:t>
            </a:r>
          </a:p>
          <a:p>
            <a:pPr>
              <a:lnSpc>
                <a:spcPct val="90000"/>
              </a:lnSpc>
              <a:spcBef>
                <a:spcPct val="20000"/>
              </a:spcBef>
            </a:pPr>
            <a:r>
              <a:rPr lang="en-GB" altLang="en-US" dirty="0">
                <a:latin typeface="Calibri" panose="020F0502020204030204" pitchFamily="34" charset="0"/>
              </a:rPr>
              <a:t>Wove a strong gauze of sound around the smell. </a:t>
            </a:r>
          </a:p>
          <a:p>
            <a:pPr>
              <a:lnSpc>
                <a:spcPct val="90000"/>
              </a:lnSpc>
              <a:spcBef>
                <a:spcPct val="20000"/>
              </a:spcBef>
            </a:pPr>
            <a:r>
              <a:rPr lang="en-GB" altLang="en-US" dirty="0">
                <a:latin typeface="Calibri" panose="020F0502020204030204" pitchFamily="34" charset="0"/>
              </a:rPr>
              <a:t>There were dragon-flies, spotted butterflies, </a:t>
            </a:r>
          </a:p>
          <a:p>
            <a:pPr>
              <a:lnSpc>
                <a:spcPct val="90000"/>
              </a:lnSpc>
              <a:spcBef>
                <a:spcPct val="20000"/>
              </a:spcBef>
            </a:pPr>
            <a:r>
              <a:rPr lang="en-GB" altLang="en-US" dirty="0">
                <a:latin typeface="Calibri" panose="020F0502020204030204" pitchFamily="34" charset="0"/>
              </a:rPr>
              <a:t>But best of all was the warm thick slobber </a:t>
            </a:r>
          </a:p>
          <a:p>
            <a:pPr>
              <a:lnSpc>
                <a:spcPct val="90000"/>
              </a:lnSpc>
              <a:spcBef>
                <a:spcPct val="20000"/>
              </a:spcBef>
            </a:pPr>
            <a:r>
              <a:rPr lang="en-GB" altLang="en-US" dirty="0">
                <a:latin typeface="Calibri" panose="020F0502020204030204" pitchFamily="34" charset="0"/>
              </a:rPr>
              <a:t>Of frogspawn that grew like clotted water </a:t>
            </a:r>
          </a:p>
          <a:p>
            <a:pPr>
              <a:lnSpc>
                <a:spcPct val="90000"/>
              </a:lnSpc>
              <a:spcBef>
                <a:spcPct val="20000"/>
              </a:spcBef>
            </a:pPr>
            <a:r>
              <a:rPr lang="en-GB" altLang="en-US" dirty="0">
                <a:latin typeface="Calibri" panose="020F0502020204030204" pitchFamily="34" charset="0"/>
              </a:rPr>
              <a:t>In the shade of the banks. Here, every spring </a:t>
            </a:r>
          </a:p>
          <a:p>
            <a:pPr>
              <a:lnSpc>
                <a:spcPct val="90000"/>
              </a:lnSpc>
              <a:spcBef>
                <a:spcPct val="20000"/>
              </a:spcBef>
            </a:pPr>
            <a:r>
              <a:rPr lang="en-GB" altLang="en-US" dirty="0">
                <a:latin typeface="Calibri" panose="020F0502020204030204" pitchFamily="34" charset="0"/>
              </a:rPr>
              <a:t>I would fill </a:t>
            </a:r>
            <a:r>
              <a:rPr lang="en-GB" altLang="en-US" dirty="0" err="1">
                <a:latin typeface="Calibri" panose="020F0502020204030204" pitchFamily="34" charset="0"/>
              </a:rPr>
              <a:t>jampotfuls</a:t>
            </a:r>
            <a:r>
              <a:rPr lang="en-GB" altLang="en-US" dirty="0">
                <a:latin typeface="Calibri" panose="020F0502020204030204" pitchFamily="34" charset="0"/>
              </a:rPr>
              <a:t> of the jellied </a:t>
            </a:r>
          </a:p>
          <a:p>
            <a:pPr>
              <a:lnSpc>
                <a:spcPct val="90000"/>
              </a:lnSpc>
              <a:spcBef>
                <a:spcPct val="20000"/>
              </a:spcBef>
            </a:pPr>
            <a:r>
              <a:rPr lang="en-GB" altLang="en-US" dirty="0">
                <a:latin typeface="Calibri" panose="020F0502020204030204" pitchFamily="34" charset="0"/>
              </a:rPr>
              <a:t>Specks to range on window-sills at home, </a:t>
            </a:r>
          </a:p>
          <a:p>
            <a:pPr>
              <a:lnSpc>
                <a:spcPct val="90000"/>
              </a:lnSpc>
              <a:spcBef>
                <a:spcPct val="20000"/>
              </a:spcBef>
            </a:pPr>
            <a:r>
              <a:rPr lang="en-GB" altLang="en-US" dirty="0">
                <a:latin typeface="Calibri" panose="020F0502020204030204" pitchFamily="34" charset="0"/>
              </a:rPr>
              <a:t>On shelves at school, and wait and watch until </a:t>
            </a:r>
          </a:p>
          <a:p>
            <a:pPr>
              <a:lnSpc>
                <a:spcPct val="90000"/>
              </a:lnSpc>
              <a:spcBef>
                <a:spcPct val="20000"/>
              </a:spcBef>
            </a:pPr>
            <a:r>
              <a:rPr lang="en-GB" altLang="en-US" dirty="0">
                <a:latin typeface="Calibri" panose="020F0502020204030204" pitchFamily="34" charset="0"/>
              </a:rPr>
              <a:t>The fattening dots burst into nimble- </a:t>
            </a:r>
          </a:p>
          <a:p>
            <a:pPr>
              <a:lnSpc>
                <a:spcPct val="90000"/>
              </a:lnSpc>
              <a:spcBef>
                <a:spcPct val="20000"/>
              </a:spcBef>
            </a:pPr>
            <a:r>
              <a:rPr lang="en-GB" altLang="en-US" dirty="0">
                <a:latin typeface="Calibri" panose="020F0502020204030204" pitchFamily="34" charset="0"/>
              </a:rPr>
              <a:t>Swimming tadpoles.  Miss Walls would tell us how </a:t>
            </a:r>
          </a:p>
          <a:p>
            <a:pPr>
              <a:lnSpc>
                <a:spcPct val="90000"/>
              </a:lnSpc>
              <a:spcBef>
                <a:spcPct val="20000"/>
              </a:spcBef>
            </a:pPr>
            <a:r>
              <a:rPr lang="en-GB" altLang="en-US" dirty="0">
                <a:latin typeface="Calibri" panose="020F0502020204030204" pitchFamily="34" charset="0"/>
              </a:rPr>
              <a:t>The daddy frog was called a bullfrog</a:t>
            </a:r>
          </a:p>
          <a:p>
            <a:pPr>
              <a:lnSpc>
                <a:spcPct val="90000"/>
              </a:lnSpc>
              <a:spcBef>
                <a:spcPct val="20000"/>
              </a:spcBef>
            </a:pPr>
            <a:r>
              <a:rPr lang="en-GB" altLang="en-US" dirty="0">
                <a:latin typeface="Calibri" panose="020F0502020204030204" pitchFamily="34" charset="0"/>
              </a:rPr>
              <a:t>And how he croaked and how the mammy frog </a:t>
            </a:r>
          </a:p>
          <a:p>
            <a:pPr>
              <a:lnSpc>
                <a:spcPct val="90000"/>
              </a:lnSpc>
              <a:spcBef>
                <a:spcPct val="20000"/>
              </a:spcBef>
            </a:pPr>
            <a:r>
              <a:rPr lang="en-GB" altLang="en-US" dirty="0">
                <a:latin typeface="Calibri" panose="020F0502020204030204" pitchFamily="34" charset="0"/>
              </a:rPr>
              <a:t>Laid hundreds of little eggs and this was </a:t>
            </a:r>
          </a:p>
          <a:p>
            <a:pPr>
              <a:lnSpc>
                <a:spcPct val="90000"/>
              </a:lnSpc>
              <a:spcBef>
                <a:spcPct val="20000"/>
              </a:spcBef>
            </a:pPr>
            <a:r>
              <a:rPr lang="en-GB" altLang="en-US" dirty="0">
                <a:latin typeface="Calibri" panose="020F0502020204030204" pitchFamily="34" charset="0"/>
              </a:rPr>
              <a:t>Frogspawn. You could tell the weather by frogs too </a:t>
            </a:r>
          </a:p>
          <a:p>
            <a:pPr>
              <a:lnSpc>
                <a:spcPct val="90000"/>
              </a:lnSpc>
              <a:spcBef>
                <a:spcPct val="20000"/>
              </a:spcBef>
            </a:pPr>
            <a:r>
              <a:rPr lang="en-GB" altLang="en-US" dirty="0">
                <a:latin typeface="Calibri" panose="020F0502020204030204" pitchFamily="34" charset="0"/>
              </a:rPr>
              <a:t>For they were yellow in the sun and brown </a:t>
            </a:r>
          </a:p>
          <a:p>
            <a:pPr>
              <a:lnSpc>
                <a:spcPct val="90000"/>
              </a:lnSpc>
              <a:spcBef>
                <a:spcPct val="20000"/>
              </a:spcBef>
            </a:pPr>
            <a:r>
              <a:rPr lang="en-GB" altLang="en-US" dirty="0">
                <a:latin typeface="Calibri" panose="020F0502020204030204" pitchFamily="34" charset="0"/>
              </a:rPr>
              <a:t>In rain. </a:t>
            </a:r>
          </a:p>
        </p:txBody>
      </p:sp>
      <p:sp>
        <p:nvSpPr>
          <p:cNvPr id="5" name="Oval 4"/>
          <p:cNvSpPr/>
          <p:nvPr/>
        </p:nvSpPr>
        <p:spPr>
          <a:xfrm>
            <a:off x="5364088" y="476672"/>
            <a:ext cx="266429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are the disgusting parts of nature emphasised?</a:t>
            </a:r>
            <a:endParaRPr lang="en-GB" dirty="0"/>
          </a:p>
        </p:txBody>
      </p:sp>
      <p:sp>
        <p:nvSpPr>
          <p:cNvPr id="6" name="Rectangle 5"/>
          <p:cNvSpPr/>
          <p:nvPr/>
        </p:nvSpPr>
        <p:spPr>
          <a:xfrm>
            <a:off x="5580112" y="3501008"/>
            <a:ext cx="2232248"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does the speaker show his familiarity with nature.</a:t>
            </a:r>
            <a:endParaRPr lang="en-GB" dirty="0"/>
          </a:p>
        </p:txBody>
      </p:sp>
    </p:spTree>
    <p:extLst>
      <p:ext uri="{BB962C8B-B14F-4D97-AF65-F5344CB8AC3E}">
        <p14:creationId xmlns:p14="http://schemas.microsoft.com/office/powerpoint/2010/main" val="40077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35297"/>
            <a:ext cx="6264696" cy="6435608"/>
          </a:xfrm>
          <a:prstGeom prst="rect">
            <a:avLst/>
          </a:prstGeom>
        </p:spPr>
        <p:txBody>
          <a:bodyPr wrap="square">
            <a:spAutoFit/>
          </a:bodyPr>
          <a:lstStyle/>
          <a:p>
            <a:pPr>
              <a:lnSpc>
                <a:spcPct val="90000"/>
              </a:lnSpc>
              <a:spcBef>
                <a:spcPct val="20000"/>
              </a:spcBef>
            </a:pPr>
            <a:r>
              <a:rPr lang="en-GB" altLang="en-US" dirty="0">
                <a:latin typeface="Calibri" panose="020F0502020204030204" pitchFamily="34" charset="0"/>
              </a:rPr>
              <a:t>All year the flax-dam festered in the heart </a:t>
            </a:r>
          </a:p>
          <a:p>
            <a:pPr>
              <a:lnSpc>
                <a:spcPct val="90000"/>
              </a:lnSpc>
              <a:spcBef>
                <a:spcPct val="20000"/>
              </a:spcBef>
            </a:pPr>
            <a:r>
              <a:rPr lang="en-GB" altLang="en-US" dirty="0">
                <a:latin typeface="Calibri" panose="020F0502020204030204" pitchFamily="34" charset="0"/>
              </a:rPr>
              <a:t>Of the townland; green and heavy headed</a:t>
            </a:r>
          </a:p>
          <a:p>
            <a:pPr>
              <a:lnSpc>
                <a:spcPct val="90000"/>
              </a:lnSpc>
              <a:spcBef>
                <a:spcPct val="20000"/>
              </a:spcBef>
            </a:pPr>
            <a:r>
              <a:rPr lang="en-GB" altLang="en-US" dirty="0">
                <a:latin typeface="Calibri" panose="020F0502020204030204" pitchFamily="34" charset="0"/>
              </a:rPr>
              <a:t>Flax had rotted there, weighted down by huge sods. </a:t>
            </a:r>
          </a:p>
          <a:p>
            <a:pPr>
              <a:lnSpc>
                <a:spcPct val="90000"/>
              </a:lnSpc>
              <a:spcBef>
                <a:spcPct val="20000"/>
              </a:spcBef>
            </a:pPr>
            <a:r>
              <a:rPr lang="en-GB" altLang="en-US" dirty="0">
                <a:latin typeface="Calibri" panose="020F0502020204030204" pitchFamily="34" charset="0"/>
              </a:rPr>
              <a:t>Daily it sweltered in the punishing sun. </a:t>
            </a:r>
          </a:p>
          <a:p>
            <a:pPr>
              <a:lnSpc>
                <a:spcPct val="90000"/>
              </a:lnSpc>
              <a:spcBef>
                <a:spcPct val="20000"/>
              </a:spcBef>
            </a:pPr>
            <a:r>
              <a:rPr lang="en-GB" altLang="en-US" dirty="0">
                <a:latin typeface="Calibri" panose="020F0502020204030204" pitchFamily="34" charset="0"/>
              </a:rPr>
              <a:t>Bubbles gargled delicately, bluebottles </a:t>
            </a:r>
          </a:p>
          <a:p>
            <a:pPr>
              <a:lnSpc>
                <a:spcPct val="90000"/>
              </a:lnSpc>
              <a:spcBef>
                <a:spcPct val="20000"/>
              </a:spcBef>
            </a:pPr>
            <a:r>
              <a:rPr lang="en-GB" altLang="en-US" dirty="0">
                <a:latin typeface="Calibri" panose="020F0502020204030204" pitchFamily="34" charset="0"/>
              </a:rPr>
              <a:t>Wove a strong gauze of sound around the smell. </a:t>
            </a:r>
          </a:p>
          <a:p>
            <a:pPr>
              <a:lnSpc>
                <a:spcPct val="90000"/>
              </a:lnSpc>
              <a:spcBef>
                <a:spcPct val="20000"/>
              </a:spcBef>
            </a:pPr>
            <a:r>
              <a:rPr lang="en-GB" altLang="en-US" dirty="0">
                <a:latin typeface="Calibri" panose="020F0502020204030204" pitchFamily="34" charset="0"/>
              </a:rPr>
              <a:t>There were dragon-flies, spotted butterflies, </a:t>
            </a:r>
          </a:p>
          <a:p>
            <a:pPr>
              <a:lnSpc>
                <a:spcPct val="90000"/>
              </a:lnSpc>
              <a:spcBef>
                <a:spcPct val="20000"/>
              </a:spcBef>
            </a:pPr>
            <a:r>
              <a:rPr lang="en-GB" altLang="en-US" dirty="0">
                <a:latin typeface="Calibri" panose="020F0502020204030204" pitchFamily="34" charset="0"/>
              </a:rPr>
              <a:t>But best of all was the warm thick slobber </a:t>
            </a:r>
          </a:p>
          <a:p>
            <a:pPr>
              <a:lnSpc>
                <a:spcPct val="90000"/>
              </a:lnSpc>
              <a:spcBef>
                <a:spcPct val="20000"/>
              </a:spcBef>
            </a:pPr>
            <a:r>
              <a:rPr lang="en-GB" altLang="en-US" dirty="0">
                <a:latin typeface="Calibri" panose="020F0502020204030204" pitchFamily="34" charset="0"/>
              </a:rPr>
              <a:t>Of frogspawn that grew like clotted water </a:t>
            </a:r>
          </a:p>
          <a:p>
            <a:pPr>
              <a:lnSpc>
                <a:spcPct val="90000"/>
              </a:lnSpc>
              <a:spcBef>
                <a:spcPct val="20000"/>
              </a:spcBef>
            </a:pPr>
            <a:r>
              <a:rPr lang="en-GB" altLang="en-US" dirty="0">
                <a:latin typeface="Calibri" panose="020F0502020204030204" pitchFamily="34" charset="0"/>
              </a:rPr>
              <a:t>In the shade of the banks. Here, every spring </a:t>
            </a:r>
          </a:p>
          <a:p>
            <a:pPr>
              <a:lnSpc>
                <a:spcPct val="90000"/>
              </a:lnSpc>
              <a:spcBef>
                <a:spcPct val="20000"/>
              </a:spcBef>
            </a:pPr>
            <a:r>
              <a:rPr lang="en-GB" altLang="en-US" dirty="0">
                <a:latin typeface="Calibri" panose="020F0502020204030204" pitchFamily="34" charset="0"/>
              </a:rPr>
              <a:t>I would fill </a:t>
            </a:r>
            <a:r>
              <a:rPr lang="en-GB" altLang="en-US" dirty="0" err="1">
                <a:latin typeface="Calibri" panose="020F0502020204030204" pitchFamily="34" charset="0"/>
              </a:rPr>
              <a:t>jampotfuls</a:t>
            </a:r>
            <a:r>
              <a:rPr lang="en-GB" altLang="en-US" dirty="0">
                <a:latin typeface="Calibri" panose="020F0502020204030204" pitchFamily="34" charset="0"/>
              </a:rPr>
              <a:t> of the jellied </a:t>
            </a:r>
          </a:p>
          <a:p>
            <a:pPr>
              <a:lnSpc>
                <a:spcPct val="90000"/>
              </a:lnSpc>
              <a:spcBef>
                <a:spcPct val="20000"/>
              </a:spcBef>
            </a:pPr>
            <a:r>
              <a:rPr lang="en-GB" altLang="en-US" dirty="0">
                <a:latin typeface="Calibri" panose="020F0502020204030204" pitchFamily="34" charset="0"/>
              </a:rPr>
              <a:t>Specks to range on window-sills at home, </a:t>
            </a:r>
          </a:p>
          <a:p>
            <a:pPr>
              <a:lnSpc>
                <a:spcPct val="90000"/>
              </a:lnSpc>
              <a:spcBef>
                <a:spcPct val="20000"/>
              </a:spcBef>
            </a:pPr>
            <a:r>
              <a:rPr lang="en-GB" altLang="en-US" dirty="0">
                <a:latin typeface="Calibri" panose="020F0502020204030204" pitchFamily="34" charset="0"/>
              </a:rPr>
              <a:t>On shelves at school, and wait and watch until </a:t>
            </a:r>
          </a:p>
          <a:p>
            <a:pPr>
              <a:lnSpc>
                <a:spcPct val="90000"/>
              </a:lnSpc>
              <a:spcBef>
                <a:spcPct val="20000"/>
              </a:spcBef>
            </a:pPr>
            <a:r>
              <a:rPr lang="en-GB" altLang="en-US" dirty="0">
                <a:latin typeface="Calibri" panose="020F0502020204030204" pitchFamily="34" charset="0"/>
              </a:rPr>
              <a:t>The fattening dots burst into nimble- </a:t>
            </a:r>
          </a:p>
          <a:p>
            <a:pPr>
              <a:lnSpc>
                <a:spcPct val="90000"/>
              </a:lnSpc>
              <a:spcBef>
                <a:spcPct val="20000"/>
              </a:spcBef>
            </a:pPr>
            <a:r>
              <a:rPr lang="en-GB" altLang="en-US" dirty="0">
                <a:latin typeface="Calibri" panose="020F0502020204030204" pitchFamily="34" charset="0"/>
              </a:rPr>
              <a:t>Swimming tadpoles.  Miss Walls would tell us how </a:t>
            </a:r>
          </a:p>
          <a:p>
            <a:pPr>
              <a:lnSpc>
                <a:spcPct val="90000"/>
              </a:lnSpc>
              <a:spcBef>
                <a:spcPct val="20000"/>
              </a:spcBef>
            </a:pPr>
            <a:r>
              <a:rPr lang="en-GB" altLang="en-US" dirty="0">
                <a:latin typeface="Calibri" panose="020F0502020204030204" pitchFamily="34" charset="0"/>
              </a:rPr>
              <a:t>The daddy frog was called a bullfrog</a:t>
            </a:r>
          </a:p>
          <a:p>
            <a:pPr>
              <a:lnSpc>
                <a:spcPct val="90000"/>
              </a:lnSpc>
              <a:spcBef>
                <a:spcPct val="20000"/>
              </a:spcBef>
            </a:pPr>
            <a:r>
              <a:rPr lang="en-GB" altLang="en-US" dirty="0">
                <a:latin typeface="Calibri" panose="020F0502020204030204" pitchFamily="34" charset="0"/>
              </a:rPr>
              <a:t>And how he croaked and how the mammy frog </a:t>
            </a:r>
          </a:p>
          <a:p>
            <a:pPr>
              <a:lnSpc>
                <a:spcPct val="90000"/>
              </a:lnSpc>
              <a:spcBef>
                <a:spcPct val="20000"/>
              </a:spcBef>
            </a:pPr>
            <a:r>
              <a:rPr lang="en-GB" altLang="en-US" dirty="0">
                <a:latin typeface="Calibri" panose="020F0502020204030204" pitchFamily="34" charset="0"/>
              </a:rPr>
              <a:t>Laid hundreds of little eggs and this was </a:t>
            </a:r>
          </a:p>
          <a:p>
            <a:pPr>
              <a:lnSpc>
                <a:spcPct val="90000"/>
              </a:lnSpc>
              <a:spcBef>
                <a:spcPct val="20000"/>
              </a:spcBef>
            </a:pPr>
            <a:r>
              <a:rPr lang="en-GB" altLang="en-US" dirty="0">
                <a:latin typeface="Calibri" panose="020F0502020204030204" pitchFamily="34" charset="0"/>
              </a:rPr>
              <a:t>Frogspawn. You could tell the weather by frogs too </a:t>
            </a:r>
          </a:p>
          <a:p>
            <a:pPr>
              <a:lnSpc>
                <a:spcPct val="90000"/>
              </a:lnSpc>
              <a:spcBef>
                <a:spcPct val="20000"/>
              </a:spcBef>
            </a:pPr>
            <a:r>
              <a:rPr lang="en-GB" altLang="en-US" dirty="0">
                <a:latin typeface="Calibri" panose="020F0502020204030204" pitchFamily="34" charset="0"/>
              </a:rPr>
              <a:t>For they were yellow in the sun and brown </a:t>
            </a:r>
          </a:p>
          <a:p>
            <a:pPr>
              <a:lnSpc>
                <a:spcPct val="90000"/>
              </a:lnSpc>
              <a:spcBef>
                <a:spcPct val="20000"/>
              </a:spcBef>
            </a:pPr>
            <a:r>
              <a:rPr lang="en-GB" altLang="en-US" dirty="0">
                <a:latin typeface="Calibri" panose="020F0502020204030204" pitchFamily="34" charset="0"/>
              </a:rPr>
              <a:t>In rain. </a:t>
            </a:r>
          </a:p>
        </p:txBody>
      </p:sp>
      <p:sp>
        <p:nvSpPr>
          <p:cNvPr id="2" name="Rectangle 1"/>
          <p:cNvSpPr/>
          <p:nvPr/>
        </p:nvSpPr>
        <p:spPr>
          <a:xfrm>
            <a:off x="5580112" y="1268760"/>
            <a:ext cx="2304256" cy="208434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Techniques used?</a:t>
            </a:r>
          </a:p>
          <a:p>
            <a:pPr algn="ctr"/>
            <a:endParaRPr lang="en-GB" dirty="0"/>
          </a:p>
          <a:p>
            <a:pPr algn="ctr"/>
            <a:r>
              <a:rPr lang="en-GB" dirty="0" smtClean="0"/>
              <a:t>Impression Created?</a:t>
            </a:r>
            <a:endParaRPr lang="en-GB" dirty="0"/>
          </a:p>
        </p:txBody>
      </p:sp>
      <p:sp>
        <p:nvSpPr>
          <p:cNvPr id="7" name="Rectangle 6"/>
          <p:cNvSpPr/>
          <p:nvPr/>
        </p:nvSpPr>
        <p:spPr>
          <a:xfrm>
            <a:off x="5580112" y="4005064"/>
            <a:ext cx="2304256" cy="23762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Semantic field: threat</a:t>
            </a:r>
          </a:p>
          <a:p>
            <a:pPr algn="ctr"/>
            <a:endParaRPr lang="en-GB" dirty="0"/>
          </a:p>
          <a:p>
            <a:pPr algn="ctr"/>
            <a:r>
              <a:rPr lang="en-GB" dirty="0" smtClean="0"/>
              <a:t>Soundscape (onomatopoeia)</a:t>
            </a:r>
          </a:p>
          <a:p>
            <a:pPr algn="ctr"/>
            <a:endParaRPr lang="en-GB" dirty="0"/>
          </a:p>
          <a:p>
            <a:pPr algn="ctr"/>
            <a:r>
              <a:rPr lang="en-GB" dirty="0" smtClean="0"/>
              <a:t>Alliteration (w)</a:t>
            </a:r>
            <a:endParaRPr lang="en-GB" dirty="0"/>
          </a:p>
        </p:txBody>
      </p:sp>
      <p:sp>
        <p:nvSpPr>
          <p:cNvPr id="8" name="TextBox 7"/>
          <p:cNvSpPr txBox="1"/>
          <p:nvPr/>
        </p:nvSpPr>
        <p:spPr>
          <a:xfrm>
            <a:off x="8296091" y="472664"/>
            <a:ext cx="553998" cy="3083536"/>
          </a:xfrm>
          <a:prstGeom prst="rect">
            <a:avLst/>
          </a:prstGeom>
          <a:noFill/>
        </p:spPr>
        <p:txBody>
          <a:bodyPr vert="vert" wrap="none" rtlCol="0">
            <a:spAutoFit/>
          </a:bodyPr>
          <a:lstStyle/>
          <a:p>
            <a:r>
              <a:rPr lang="en-GB" sz="2400" dirty="0" smtClean="0">
                <a:solidFill>
                  <a:schemeClr val="bg1"/>
                </a:solidFill>
              </a:rPr>
              <a:t>Wonder/enthusiasm</a:t>
            </a:r>
            <a:endParaRPr lang="en-GB" sz="2400" dirty="0">
              <a:solidFill>
                <a:schemeClr val="bg1"/>
              </a:solidFill>
            </a:endParaRPr>
          </a:p>
        </p:txBody>
      </p:sp>
    </p:spTree>
    <p:extLst>
      <p:ext uri="{BB962C8B-B14F-4D97-AF65-F5344CB8AC3E}">
        <p14:creationId xmlns:p14="http://schemas.microsoft.com/office/powerpoint/2010/main" val="36590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2850</TotalTime>
  <Words>783</Words>
  <Application>Microsoft Office PowerPoint</Application>
  <PresentationFormat>On-screen Show (4:3)</PresentationFormat>
  <Paragraphs>108</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Gothic</vt:lpstr>
      <vt:lpstr>Wingdings</vt:lpstr>
      <vt:lpstr>Wingdings 2</vt:lpstr>
      <vt:lpstr>Opulent</vt:lpstr>
      <vt:lpstr>Death of a naturalist Seamus heaney</vt:lpstr>
      <vt:lpstr>Think of examples of when your attitude to something has changed as you have got older</vt:lpstr>
      <vt:lpstr>What would you expect a nature poem to be like?</vt:lpstr>
      <vt:lpstr>PowerPoint Presentation</vt:lpstr>
      <vt:lpstr>PowerPoint Presentation</vt:lpstr>
      <vt:lpstr>Seamus heaney</vt:lpstr>
      <vt:lpstr>Death of a naturalist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Mr Clark English</cp:lastModifiedBy>
  <cp:revision>68</cp:revision>
  <dcterms:created xsi:type="dcterms:W3CDTF">2015-04-20T11:52:12Z</dcterms:created>
  <dcterms:modified xsi:type="dcterms:W3CDTF">2016-02-12T16:11:35Z</dcterms:modified>
</cp:coreProperties>
</file>