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73" r:id="rId11"/>
    <p:sldId id="274" r:id="rId12"/>
    <p:sldId id="266" r:id="rId13"/>
    <p:sldId id="267" r:id="rId14"/>
    <p:sldId id="275" r:id="rId15"/>
    <p:sldId id="268" r:id="rId16"/>
    <p:sldId id="269" r:id="rId17"/>
    <p:sldId id="270" r:id="rId18"/>
    <p:sldId id="272" r:id="rId19"/>
    <p:sldId id="277" r:id="rId20"/>
    <p:sldId id="27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9D2514-0159-4914-84F3-CEFB14FCF581}" type="datetimeFigureOut">
              <a:rPr lang="en-GB" smtClean="0"/>
              <a:t>29/04/2020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B27207-8839-414E-8092-40391D001CD5}" type="slidenum">
              <a:rPr lang="en-GB" smtClean="0"/>
              <a:t>‹#›</a:t>
            </a:fld>
            <a:endParaRPr lang="en-GB"/>
          </a:p>
        </p:txBody>
      </p:sp>
    </p:spTree>
    <p:extLst>
      <p:ext uri="{BB962C8B-B14F-4D97-AF65-F5344CB8AC3E}">
        <p14:creationId xmlns:p14="http://schemas.microsoft.com/office/powerpoint/2010/main" val="492344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Sophistry = subtle false arguments used to deceive someone.</a:t>
            </a:r>
          </a:p>
          <a:p>
            <a:r>
              <a:rPr lang="en-GB" dirty="0" smtClean="0"/>
              <a:t>Fascist</a:t>
            </a:r>
            <a:r>
              <a:rPr lang="en-GB" baseline="0" dirty="0" smtClean="0"/>
              <a:t> = Fascism is a form of far-right, authoritarian </a:t>
            </a:r>
            <a:r>
              <a:rPr lang="en-GB" baseline="0" dirty="0" err="1" smtClean="0"/>
              <a:t>ultranationalism</a:t>
            </a:r>
            <a:r>
              <a:rPr lang="en-GB" baseline="0" dirty="0" smtClean="0"/>
              <a:t> characterized by dictatorial power, forcible suppression of opposition, and strong regimentation </a:t>
            </a:r>
            <a:endParaRPr lang="en-GB" dirty="0"/>
          </a:p>
        </p:txBody>
      </p:sp>
      <p:sp>
        <p:nvSpPr>
          <p:cNvPr id="4" name="Slide Number Placeholder 3"/>
          <p:cNvSpPr>
            <a:spLocks noGrp="1"/>
          </p:cNvSpPr>
          <p:nvPr>
            <p:ph type="sldNum" sz="quarter" idx="10"/>
          </p:nvPr>
        </p:nvSpPr>
        <p:spPr/>
        <p:txBody>
          <a:bodyPr/>
          <a:lstStyle/>
          <a:p>
            <a:fld id="{3D3D2459-C83E-486C-B630-24EA1C2AF55B}" type="slidenum">
              <a:rPr lang="en-GB" smtClean="0"/>
              <a:t>2</a:t>
            </a:fld>
            <a:endParaRPr lang="en-GB"/>
          </a:p>
        </p:txBody>
      </p:sp>
    </p:spTree>
    <p:extLst>
      <p:ext uri="{BB962C8B-B14F-4D97-AF65-F5344CB8AC3E}">
        <p14:creationId xmlns:p14="http://schemas.microsoft.com/office/powerpoint/2010/main" val="2969057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Could it mean the end of the school holidays? Coming back to a new change of year/school/teachers/ does that make you sad.</a:t>
            </a:r>
          </a:p>
          <a:p>
            <a:r>
              <a:rPr lang="en-GB" dirty="0" smtClean="0"/>
              <a:t>The loss of good weather?</a:t>
            </a:r>
            <a:r>
              <a:rPr lang="en-GB" baseline="0" dirty="0" smtClean="0"/>
              <a:t> </a:t>
            </a:r>
            <a:r>
              <a:rPr lang="en-GB" baseline="0" smtClean="0"/>
              <a:t>Etc.</a:t>
            </a:r>
            <a:endParaRPr lang="en-GB"/>
          </a:p>
        </p:txBody>
      </p:sp>
      <p:sp>
        <p:nvSpPr>
          <p:cNvPr id="4" name="Slide Number Placeholder 3"/>
          <p:cNvSpPr>
            <a:spLocks noGrp="1"/>
          </p:cNvSpPr>
          <p:nvPr>
            <p:ph type="sldNum" sz="quarter" idx="10"/>
          </p:nvPr>
        </p:nvSpPr>
        <p:spPr/>
        <p:txBody>
          <a:bodyPr/>
          <a:lstStyle/>
          <a:p>
            <a:fld id="{3D3D2459-C83E-486C-B630-24EA1C2AF55B}" type="slidenum">
              <a:rPr lang="en-GB" smtClean="0"/>
              <a:t>13</a:t>
            </a:fld>
            <a:endParaRPr lang="en-GB"/>
          </a:p>
        </p:txBody>
      </p:sp>
    </p:spTree>
    <p:extLst>
      <p:ext uri="{BB962C8B-B14F-4D97-AF65-F5344CB8AC3E}">
        <p14:creationId xmlns:p14="http://schemas.microsoft.com/office/powerpoint/2010/main" val="2969057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Could it mean the end of the school holidays? Coming back to a new change of year/school/teachers/ does that make you sad.</a:t>
            </a:r>
          </a:p>
          <a:p>
            <a:r>
              <a:rPr lang="en-GB" dirty="0" smtClean="0"/>
              <a:t>The loss of good weather?</a:t>
            </a:r>
            <a:r>
              <a:rPr lang="en-GB" baseline="0" dirty="0" smtClean="0"/>
              <a:t> </a:t>
            </a:r>
            <a:r>
              <a:rPr lang="en-GB" baseline="0" smtClean="0"/>
              <a:t>Etc.</a:t>
            </a:r>
            <a:endParaRPr lang="en-GB"/>
          </a:p>
        </p:txBody>
      </p:sp>
      <p:sp>
        <p:nvSpPr>
          <p:cNvPr id="4" name="Slide Number Placeholder 3"/>
          <p:cNvSpPr>
            <a:spLocks noGrp="1"/>
          </p:cNvSpPr>
          <p:nvPr>
            <p:ph type="sldNum" sz="quarter" idx="10"/>
          </p:nvPr>
        </p:nvSpPr>
        <p:spPr/>
        <p:txBody>
          <a:bodyPr/>
          <a:lstStyle/>
          <a:p>
            <a:fld id="{3D3D2459-C83E-486C-B630-24EA1C2AF55B}" type="slidenum">
              <a:rPr lang="en-GB" smtClean="0"/>
              <a:t>14</a:t>
            </a:fld>
            <a:endParaRPr lang="en-GB"/>
          </a:p>
        </p:txBody>
      </p:sp>
    </p:spTree>
    <p:extLst>
      <p:ext uri="{BB962C8B-B14F-4D97-AF65-F5344CB8AC3E}">
        <p14:creationId xmlns:p14="http://schemas.microsoft.com/office/powerpoint/2010/main" val="2969057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Could it mean the end of the school holidays? Coming back to a new change of year/school/teachers/ does that make you sad.</a:t>
            </a:r>
          </a:p>
          <a:p>
            <a:r>
              <a:rPr lang="en-GB" dirty="0" smtClean="0"/>
              <a:t>The loss of good weather?</a:t>
            </a:r>
            <a:r>
              <a:rPr lang="en-GB" baseline="0" dirty="0" smtClean="0"/>
              <a:t> </a:t>
            </a:r>
            <a:r>
              <a:rPr lang="en-GB" baseline="0" smtClean="0"/>
              <a:t>Etc.</a:t>
            </a:r>
            <a:endParaRPr lang="en-GB"/>
          </a:p>
        </p:txBody>
      </p:sp>
      <p:sp>
        <p:nvSpPr>
          <p:cNvPr id="4" name="Slide Number Placeholder 3"/>
          <p:cNvSpPr>
            <a:spLocks noGrp="1"/>
          </p:cNvSpPr>
          <p:nvPr>
            <p:ph type="sldNum" sz="quarter" idx="10"/>
          </p:nvPr>
        </p:nvSpPr>
        <p:spPr/>
        <p:txBody>
          <a:bodyPr/>
          <a:lstStyle/>
          <a:p>
            <a:fld id="{3D3D2459-C83E-486C-B630-24EA1C2AF55B}" type="slidenum">
              <a:rPr lang="en-GB" smtClean="0"/>
              <a:t>15</a:t>
            </a:fld>
            <a:endParaRPr lang="en-GB"/>
          </a:p>
        </p:txBody>
      </p:sp>
    </p:spTree>
    <p:extLst>
      <p:ext uri="{BB962C8B-B14F-4D97-AF65-F5344CB8AC3E}">
        <p14:creationId xmlns:p14="http://schemas.microsoft.com/office/powerpoint/2010/main" val="2969057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3D2459-C83E-486C-B630-24EA1C2AF55B}" type="slidenum">
              <a:rPr lang="en-GB" smtClean="0"/>
              <a:t>16</a:t>
            </a:fld>
            <a:endParaRPr lang="en-GB"/>
          </a:p>
        </p:txBody>
      </p:sp>
    </p:spTree>
    <p:extLst>
      <p:ext uri="{BB962C8B-B14F-4D97-AF65-F5344CB8AC3E}">
        <p14:creationId xmlns:p14="http://schemas.microsoft.com/office/powerpoint/2010/main" val="2969057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3D2459-C83E-486C-B630-24EA1C2AF55B}" type="slidenum">
              <a:rPr lang="en-GB" smtClean="0"/>
              <a:t>17</a:t>
            </a:fld>
            <a:endParaRPr lang="en-GB"/>
          </a:p>
        </p:txBody>
      </p:sp>
    </p:spTree>
    <p:extLst>
      <p:ext uri="{BB962C8B-B14F-4D97-AF65-F5344CB8AC3E}">
        <p14:creationId xmlns:p14="http://schemas.microsoft.com/office/powerpoint/2010/main" val="2969057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3D2459-C83E-486C-B630-24EA1C2AF55B}" type="slidenum">
              <a:rPr lang="en-GB" smtClean="0"/>
              <a:t>20</a:t>
            </a:fld>
            <a:endParaRPr lang="en-GB"/>
          </a:p>
        </p:txBody>
      </p:sp>
    </p:spTree>
    <p:extLst>
      <p:ext uri="{BB962C8B-B14F-4D97-AF65-F5344CB8AC3E}">
        <p14:creationId xmlns:p14="http://schemas.microsoft.com/office/powerpoint/2010/main" val="2607878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3D2459-C83E-486C-B630-24EA1C2AF55B}" type="slidenum">
              <a:rPr lang="en-GB" smtClean="0"/>
              <a:t>4</a:t>
            </a:fld>
            <a:endParaRPr lang="en-GB"/>
          </a:p>
        </p:txBody>
      </p:sp>
    </p:spTree>
    <p:extLst>
      <p:ext uri="{BB962C8B-B14F-4D97-AF65-F5344CB8AC3E}">
        <p14:creationId xmlns:p14="http://schemas.microsoft.com/office/powerpoint/2010/main" val="296905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3D2459-C83E-486C-B630-24EA1C2AF55B}" type="slidenum">
              <a:rPr lang="en-GB" smtClean="0"/>
              <a:t>5</a:t>
            </a:fld>
            <a:endParaRPr lang="en-GB"/>
          </a:p>
        </p:txBody>
      </p:sp>
    </p:spTree>
    <p:extLst>
      <p:ext uri="{BB962C8B-B14F-4D97-AF65-F5344CB8AC3E}">
        <p14:creationId xmlns:p14="http://schemas.microsoft.com/office/powerpoint/2010/main" val="2969057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Tense = past    Narration</a:t>
            </a:r>
            <a:r>
              <a:rPr lang="en-GB" baseline="0" dirty="0" smtClean="0"/>
              <a:t> = 1</a:t>
            </a:r>
            <a:r>
              <a:rPr lang="en-GB" baseline="30000" dirty="0" smtClean="0"/>
              <a:t>st</a:t>
            </a:r>
            <a:r>
              <a:rPr lang="en-GB" baseline="0" dirty="0" smtClean="0"/>
              <a:t> person Sun seems oppressive uses personification</a:t>
            </a:r>
            <a:endParaRPr lang="en-GB" dirty="0"/>
          </a:p>
        </p:txBody>
      </p:sp>
      <p:sp>
        <p:nvSpPr>
          <p:cNvPr id="4" name="Slide Number Placeholder 3"/>
          <p:cNvSpPr>
            <a:spLocks noGrp="1"/>
          </p:cNvSpPr>
          <p:nvPr>
            <p:ph type="sldNum" sz="quarter" idx="10"/>
          </p:nvPr>
        </p:nvSpPr>
        <p:spPr/>
        <p:txBody>
          <a:bodyPr/>
          <a:lstStyle/>
          <a:p>
            <a:fld id="{40B27207-8839-414E-8092-40391D001CD5}" type="slidenum">
              <a:rPr lang="en-GB" smtClean="0"/>
              <a:t>7</a:t>
            </a:fld>
            <a:endParaRPr lang="en-GB"/>
          </a:p>
        </p:txBody>
      </p:sp>
    </p:spTree>
    <p:extLst>
      <p:ext uri="{BB962C8B-B14F-4D97-AF65-F5344CB8AC3E}">
        <p14:creationId xmlns:p14="http://schemas.microsoft.com/office/powerpoint/2010/main" val="3564957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Oxymoron shows narrators childish enthusiasm. Sensory description uses sound, smell touch Juxtaposition = focus on setting </a:t>
            </a:r>
          </a:p>
          <a:p>
            <a:r>
              <a:rPr lang="en-GB" dirty="0" smtClean="0"/>
              <a:t>alliteration of </a:t>
            </a:r>
            <a:r>
              <a:rPr lang="en-GB" dirty="0" err="1" smtClean="0"/>
              <a:t>jampotsfull</a:t>
            </a:r>
            <a:r>
              <a:rPr lang="en-GB" dirty="0" smtClean="0"/>
              <a:t> and jellied shows stickiness sensory description</a:t>
            </a:r>
            <a:endParaRPr lang="en-GB" dirty="0"/>
          </a:p>
        </p:txBody>
      </p:sp>
      <p:sp>
        <p:nvSpPr>
          <p:cNvPr id="4" name="Slide Number Placeholder 3"/>
          <p:cNvSpPr>
            <a:spLocks noGrp="1"/>
          </p:cNvSpPr>
          <p:nvPr>
            <p:ph type="sldNum" sz="quarter" idx="10"/>
          </p:nvPr>
        </p:nvSpPr>
        <p:spPr/>
        <p:txBody>
          <a:bodyPr/>
          <a:lstStyle/>
          <a:p>
            <a:fld id="{40B27207-8839-414E-8092-40391D001CD5}" type="slidenum">
              <a:rPr lang="en-GB" smtClean="0"/>
              <a:t>8</a:t>
            </a:fld>
            <a:endParaRPr lang="en-GB"/>
          </a:p>
        </p:txBody>
      </p:sp>
    </p:spTree>
    <p:extLst>
      <p:ext uri="{BB962C8B-B14F-4D97-AF65-F5344CB8AC3E}">
        <p14:creationId xmlns:p14="http://schemas.microsoft.com/office/powerpoint/2010/main" val="3424449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Enjambment = emphasise the narrators excitement  daddy/mammy = childlike innocence?</a:t>
            </a:r>
          </a:p>
          <a:p>
            <a:r>
              <a:rPr lang="en-GB" dirty="0" smtClean="0"/>
              <a:t>Last line is short /</a:t>
            </a:r>
            <a:r>
              <a:rPr lang="en-GB" baseline="0" dirty="0" smtClean="0"/>
              <a:t> it makes the stanza end abruptly to show a turning point in the poem or VOLTA.</a:t>
            </a:r>
            <a:endParaRPr lang="en-GB" dirty="0"/>
          </a:p>
        </p:txBody>
      </p:sp>
      <p:sp>
        <p:nvSpPr>
          <p:cNvPr id="4" name="Slide Number Placeholder 3"/>
          <p:cNvSpPr>
            <a:spLocks noGrp="1"/>
          </p:cNvSpPr>
          <p:nvPr>
            <p:ph type="sldNum" sz="quarter" idx="10"/>
          </p:nvPr>
        </p:nvSpPr>
        <p:spPr/>
        <p:txBody>
          <a:bodyPr/>
          <a:lstStyle/>
          <a:p>
            <a:fld id="{40B27207-8839-414E-8092-40391D001CD5}" type="slidenum">
              <a:rPr lang="en-GB" smtClean="0"/>
              <a:t>9</a:t>
            </a:fld>
            <a:endParaRPr lang="en-GB"/>
          </a:p>
        </p:txBody>
      </p:sp>
    </p:spTree>
    <p:extLst>
      <p:ext uri="{BB962C8B-B14F-4D97-AF65-F5344CB8AC3E}">
        <p14:creationId xmlns:p14="http://schemas.microsoft.com/office/powerpoint/2010/main" val="3835498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Alliteration mimics the sound of croaking  bass is the deep pitch of the bullfrogs – sensory description</a:t>
            </a:r>
          </a:p>
          <a:p>
            <a:r>
              <a:rPr lang="en-GB" dirty="0" smtClean="0"/>
              <a:t>Frogs seem threatening</a:t>
            </a:r>
            <a:endParaRPr lang="en-GB" dirty="0"/>
          </a:p>
        </p:txBody>
      </p:sp>
      <p:sp>
        <p:nvSpPr>
          <p:cNvPr id="4" name="Slide Number Placeholder 3"/>
          <p:cNvSpPr>
            <a:spLocks noGrp="1"/>
          </p:cNvSpPr>
          <p:nvPr>
            <p:ph type="sldNum" sz="quarter" idx="10"/>
          </p:nvPr>
        </p:nvSpPr>
        <p:spPr/>
        <p:txBody>
          <a:bodyPr/>
          <a:lstStyle/>
          <a:p>
            <a:fld id="{40B27207-8839-414E-8092-40391D001CD5}" type="slidenum">
              <a:rPr lang="en-GB" smtClean="0"/>
              <a:t>10</a:t>
            </a:fld>
            <a:endParaRPr lang="en-GB"/>
          </a:p>
        </p:txBody>
      </p:sp>
    </p:spTree>
    <p:extLst>
      <p:ext uri="{BB962C8B-B14F-4D97-AF65-F5344CB8AC3E}">
        <p14:creationId xmlns:p14="http://schemas.microsoft.com/office/powerpoint/2010/main" val="711048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Military – cocked like a gun/trigger</a:t>
            </a:r>
          </a:p>
          <a:p>
            <a:r>
              <a:rPr lang="en-GB" dirty="0" smtClean="0"/>
              <a:t>Simile frogs are about to explode   shortest sentence emphasises speed of narrators reaction to frogs – list of verbs contrast with descriptive nature</a:t>
            </a:r>
          </a:p>
          <a:p>
            <a:endParaRPr lang="en-GB" dirty="0" smtClean="0"/>
          </a:p>
          <a:p>
            <a:r>
              <a:rPr lang="en-GB" dirty="0" smtClean="0"/>
              <a:t>Ends with a nightmarish image – reinforces how much the speaker’s views have changed.</a:t>
            </a:r>
            <a:endParaRPr lang="en-GB" dirty="0"/>
          </a:p>
        </p:txBody>
      </p:sp>
      <p:sp>
        <p:nvSpPr>
          <p:cNvPr id="4" name="Slide Number Placeholder 3"/>
          <p:cNvSpPr>
            <a:spLocks noGrp="1"/>
          </p:cNvSpPr>
          <p:nvPr>
            <p:ph type="sldNum" sz="quarter" idx="10"/>
          </p:nvPr>
        </p:nvSpPr>
        <p:spPr/>
        <p:txBody>
          <a:bodyPr/>
          <a:lstStyle/>
          <a:p>
            <a:fld id="{40B27207-8839-414E-8092-40391D001CD5}" type="slidenum">
              <a:rPr lang="en-GB" smtClean="0"/>
              <a:t>11</a:t>
            </a:fld>
            <a:endParaRPr lang="en-GB"/>
          </a:p>
        </p:txBody>
      </p:sp>
    </p:spTree>
    <p:extLst>
      <p:ext uri="{BB962C8B-B14F-4D97-AF65-F5344CB8AC3E}">
        <p14:creationId xmlns:p14="http://schemas.microsoft.com/office/powerpoint/2010/main" val="3257193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xmlns="" id="{C78AB159-EF6F-4022-AF4D-E44AE44BB180}"/>
              </a:ext>
            </a:extLst>
          </p:cNvPr>
          <p:cNvSpPr>
            <a:spLocks noGrp="1" noChangeArrowheads="1"/>
          </p:cNvSpPr>
          <p:nvPr>
            <p:ph type="sldNum" sz="quarter" idx="5"/>
          </p:nvPr>
        </p:nvSpPr>
        <p:spPr>
          <a:noFill/>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C3D3E38-68CA-4210-819A-85DCBAE35B6E}"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2531" name="Rectangle 2">
            <a:extLst>
              <a:ext uri="{FF2B5EF4-FFF2-40B4-BE49-F238E27FC236}">
                <a16:creationId xmlns:a16="http://schemas.microsoft.com/office/drawing/2014/main" xmlns="" id="{A43EEF5D-B586-4D7D-940F-C7BABA8C3472}"/>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xmlns="" id="{0A78FBB5-0FD6-4EB1-9243-E96434888FA1}"/>
              </a:ext>
            </a:extLst>
          </p:cNvPr>
          <p:cNvSpPr>
            <a:spLocks noGrp="1" noChangeArrowheads="1"/>
          </p:cNvSpPr>
          <p:nvPr>
            <p:ph type="body" idx="1"/>
          </p:nvPr>
        </p:nvSpPr>
        <p:spPr>
          <a:noFill/>
        </p:spPr>
        <p:txBody>
          <a:bodyPr/>
          <a:lstStyle/>
          <a:p>
            <a:pPr eaLnBrk="1" hangingPunct="1"/>
            <a:endParaRPr lang="en-GB" altLang="en-US" dirty="0"/>
          </a:p>
        </p:txBody>
      </p:sp>
    </p:spTree>
    <p:extLst>
      <p:ext uri="{BB962C8B-B14F-4D97-AF65-F5344CB8AC3E}">
        <p14:creationId xmlns:p14="http://schemas.microsoft.com/office/powerpoint/2010/main" val="3543187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18B4259-8AF1-4572-85BC-18F6B8E890CD}" type="datetimeFigureOut">
              <a:rPr lang="en-GB" smtClean="0"/>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DBF4E6-28EB-4ACC-B011-5C55FB6DE56F}" type="slidenum">
              <a:rPr lang="en-GB" smtClean="0"/>
              <a:t>‹#›</a:t>
            </a:fld>
            <a:endParaRPr lang="en-GB"/>
          </a:p>
        </p:txBody>
      </p:sp>
    </p:spTree>
    <p:extLst>
      <p:ext uri="{BB962C8B-B14F-4D97-AF65-F5344CB8AC3E}">
        <p14:creationId xmlns:p14="http://schemas.microsoft.com/office/powerpoint/2010/main" val="2957656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18B4259-8AF1-4572-85BC-18F6B8E890CD}" type="datetimeFigureOut">
              <a:rPr lang="en-GB" smtClean="0"/>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DBF4E6-28EB-4ACC-B011-5C55FB6DE56F}" type="slidenum">
              <a:rPr lang="en-GB" smtClean="0"/>
              <a:t>‹#›</a:t>
            </a:fld>
            <a:endParaRPr lang="en-GB"/>
          </a:p>
        </p:txBody>
      </p:sp>
    </p:spTree>
    <p:extLst>
      <p:ext uri="{BB962C8B-B14F-4D97-AF65-F5344CB8AC3E}">
        <p14:creationId xmlns:p14="http://schemas.microsoft.com/office/powerpoint/2010/main" val="373097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18B4259-8AF1-4572-85BC-18F6B8E890CD}" type="datetimeFigureOut">
              <a:rPr lang="en-GB" smtClean="0"/>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DBF4E6-28EB-4ACC-B011-5C55FB6DE56F}" type="slidenum">
              <a:rPr lang="en-GB" smtClean="0"/>
              <a:t>‹#›</a:t>
            </a:fld>
            <a:endParaRPr lang="en-GB"/>
          </a:p>
        </p:txBody>
      </p:sp>
    </p:spTree>
    <p:extLst>
      <p:ext uri="{BB962C8B-B14F-4D97-AF65-F5344CB8AC3E}">
        <p14:creationId xmlns:p14="http://schemas.microsoft.com/office/powerpoint/2010/main" val="151746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18B4259-8AF1-4572-85BC-18F6B8E890CD}" type="datetimeFigureOut">
              <a:rPr lang="en-GB" smtClean="0"/>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DBF4E6-28EB-4ACC-B011-5C55FB6DE56F}" type="slidenum">
              <a:rPr lang="en-GB" smtClean="0"/>
              <a:t>‹#›</a:t>
            </a:fld>
            <a:endParaRPr lang="en-GB"/>
          </a:p>
        </p:txBody>
      </p:sp>
    </p:spTree>
    <p:extLst>
      <p:ext uri="{BB962C8B-B14F-4D97-AF65-F5344CB8AC3E}">
        <p14:creationId xmlns:p14="http://schemas.microsoft.com/office/powerpoint/2010/main" val="2080736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8B4259-8AF1-4572-85BC-18F6B8E890CD}" type="datetimeFigureOut">
              <a:rPr lang="en-GB" smtClean="0"/>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DBF4E6-28EB-4ACC-B011-5C55FB6DE56F}" type="slidenum">
              <a:rPr lang="en-GB" smtClean="0"/>
              <a:t>‹#›</a:t>
            </a:fld>
            <a:endParaRPr lang="en-GB"/>
          </a:p>
        </p:txBody>
      </p:sp>
    </p:spTree>
    <p:extLst>
      <p:ext uri="{BB962C8B-B14F-4D97-AF65-F5344CB8AC3E}">
        <p14:creationId xmlns:p14="http://schemas.microsoft.com/office/powerpoint/2010/main" val="32369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18B4259-8AF1-4572-85BC-18F6B8E890CD}" type="datetimeFigureOut">
              <a:rPr lang="en-GB" smtClean="0"/>
              <a:t>29/04/2020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DBF4E6-28EB-4ACC-B011-5C55FB6DE56F}" type="slidenum">
              <a:rPr lang="en-GB" smtClean="0"/>
              <a:t>‹#›</a:t>
            </a:fld>
            <a:endParaRPr lang="en-GB"/>
          </a:p>
        </p:txBody>
      </p:sp>
    </p:spTree>
    <p:extLst>
      <p:ext uri="{BB962C8B-B14F-4D97-AF65-F5344CB8AC3E}">
        <p14:creationId xmlns:p14="http://schemas.microsoft.com/office/powerpoint/2010/main" val="3085691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18B4259-8AF1-4572-85BC-18F6B8E890CD}" type="datetimeFigureOut">
              <a:rPr lang="en-GB" smtClean="0"/>
              <a:t>29/04/2020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DBF4E6-28EB-4ACC-B011-5C55FB6DE56F}" type="slidenum">
              <a:rPr lang="en-GB" smtClean="0"/>
              <a:t>‹#›</a:t>
            </a:fld>
            <a:endParaRPr lang="en-GB"/>
          </a:p>
        </p:txBody>
      </p:sp>
    </p:spTree>
    <p:extLst>
      <p:ext uri="{BB962C8B-B14F-4D97-AF65-F5344CB8AC3E}">
        <p14:creationId xmlns:p14="http://schemas.microsoft.com/office/powerpoint/2010/main" val="365196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18B4259-8AF1-4572-85BC-18F6B8E890CD}" type="datetimeFigureOut">
              <a:rPr lang="en-GB" smtClean="0"/>
              <a:t>29/04/2020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DBF4E6-28EB-4ACC-B011-5C55FB6DE56F}" type="slidenum">
              <a:rPr lang="en-GB" smtClean="0"/>
              <a:t>‹#›</a:t>
            </a:fld>
            <a:endParaRPr lang="en-GB"/>
          </a:p>
        </p:txBody>
      </p:sp>
    </p:spTree>
    <p:extLst>
      <p:ext uri="{BB962C8B-B14F-4D97-AF65-F5344CB8AC3E}">
        <p14:creationId xmlns:p14="http://schemas.microsoft.com/office/powerpoint/2010/main" val="2500343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8B4259-8AF1-4572-85BC-18F6B8E890CD}" type="datetimeFigureOut">
              <a:rPr lang="en-GB" smtClean="0"/>
              <a:t>29/04/2020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DBF4E6-28EB-4ACC-B011-5C55FB6DE56F}" type="slidenum">
              <a:rPr lang="en-GB" smtClean="0"/>
              <a:t>‹#›</a:t>
            </a:fld>
            <a:endParaRPr lang="en-GB"/>
          </a:p>
        </p:txBody>
      </p:sp>
    </p:spTree>
    <p:extLst>
      <p:ext uri="{BB962C8B-B14F-4D97-AF65-F5344CB8AC3E}">
        <p14:creationId xmlns:p14="http://schemas.microsoft.com/office/powerpoint/2010/main" val="3189032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8B4259-8AF1-4572-85BC-18F6B8E890CD}" type="datetimeFigureOut">
              <a:rPr lang="en-GB" smtClean="0"/>
              <a:t>29/04/2020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DBF4E6-28EB-4ACC-B011-5C55FB6DE56F}" type="slidenum">
              <a:rPr lang="en-GB" smtClean="0"/>
              <a:t>‹#›</a:t>
            </a:fld>
            <a:endParaRPr lang="en-GB"/>
          </a:p>
        </p:txBody>
      </p:sp>
    </p:spTree>
    <p:extLst>
      <p:ext uri="{BB962C8B-B14F-4D97-AF65-F5344CB8AC3E}">
        <p14:creationId xmlns:p14="http://schemas.microsoft.com/office/powerpoint/2010/main" val="690319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8B4259-8AF1-4572-85BC-18F6B8E890CD}" type="datetimeFigureOut">
              <a:rPr lang="en-GB" smtClean="0"/>
              <a:t>29/04/2020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DBF4E6-28EB-4ACC-B011-5C55FB6DE56F}" type="slidenum">
              <a:rPr lang="en-GB" smtClean="0"/>
              <a:t>‹#›</a:t>
            </a:fld>
            <a:endParaRPr lang="en-GB"/>
          </a:p>
        </p:txBody>
      </p:sp>
    </p:spTree>
    <p:extLst>
      <p:ext uri="{BB962C8B-B14F-4D97-AF65-F5344CB8AC3E}">
        <p14:creationId xmlns:p14="http://schemas.microsoft.com/office/powerpoint/2010/main" val="587239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8B4259-8AF1-4572-85BC-18F6B8E890CD}" type="datetimeFigureOut">
              <a:rPr lang="en-GB" smtClean="0"/>
              <a:t>29/04/2020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DBF4E6-28EB-4ACC-B011-5C55FB6DE56F}" type="slidenum">
              <a:rPr lang="en-GB" smtClean="0"/>
              <a:t>‹#›</a:t>
            </a:fld>
            <a:endParaRPr lang="en-GB"/>
          </a:p>
        </p:txBody>
      </p:sp>
    </p:spTree>
    <p:extLst>
      <p:ext uri="{BB962C8B-B14F-4D97-AF65-F5344CB8AC3E}">
        <p14:creationId xmlns:p14="http://schemas.microsoft.com/office/powerpoint/2010/main" val="2040719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32040" cy="3573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0"/>
            <a:ext cx="4448085" cy="393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04739"/>
            <a:ext cx="4670447"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6236" y="3604738"/>
            <a:ext cx="4487764"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0702" y="0"/>
            <a:ext cx="2859087"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r>
              <a:rPr lang="en-GB" sz="2000" b="1" dirty="0" smtClean="0"/>
              <a:t>.</a:t>
            </a:r>
            <a:endParaRPr lang="en-GB" sz="2000" b="1" dirty="0"/>
          </a:p>
        </p:txBody>
      </p:sp>
      <p:sp>
        <p:nvSpPr>
          <p:cNvPr id="12" name="Subtitle 2"/>
          <p:cNvSpPr txBox="1">
            <a:spLocks/>
          </p:cNvSpPr>
          <p:nvPr/>
        </p:nvSpPr>
        <p:spPr>
          <a:xfrm>
            <a:off x="1436745" y="3634051"/>
            <a:ext cx="6400800" cy="1752600"/>
          </a:xfrm>
          <a:prstGeom prst="rect">
            <a:avLst/>
          </a:prstGeom>
          <a:solidFill>
            <a:schemeClr val="accent1">
              <a:lumMod val="20000"/>
              <a:lumOff val="80000"/>
            </a:schemeClr>
          </a:solidFill>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dirty="0" smtClean="0">
                <a:solidFill>
                  <a:schemeClr val="tx1"/>
                </a:solidFill>
              </a:rPr>
              <a:t>LO: To analyse the poem and understand the use of language and structure for meaning. ST: I can understand writers’ methods and use subject terminology.</a:t>
            </a:r>
            <a:endParaRPr lang="en-GB" dirty="0">
              <a:solidFill>
                <a:schemeClr val="tx1"/>
              </a:solidFill>
            </a:endParaRPr>
          </a:p>
        </p:txBody>
      </p:sp>
      <p:sp>
        <p:nvSpPr>
          <p:cNvPr id="13" name="Title 1"/>
          <p:cNvSpPr txBox="1">
            <a:spLocks/>
          </p:cNvSpPr>
          <p:nvPr/>
        </p:nvSpPr>
        <p:spPr>
          <a:xfrm>
            <a:off x="214157" y="1408114"/>
            <a:ext cx="8912580" cy="2226729"/>
          </a:xfrm>
          <a:prstGeom prst="rect">
            <a:avLst/>
          </a:prstGeom>
          <a:solidFill>
            <a:schemeClr val="bg1">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b="1" u="sng" dirty="0" smtClean="0">
                <a:latin typeface="AR BERKLEY" panose="02000000000000000000" pitchFamily="2" charset="0"/>
              </a:rPr>
              <a:t>‘Nature Poems’ </a:t>
            </a:r>
          </a:p>
          <a:p>
            <a:pPr algn="ctr"/>
            <a:r>
              <a:rPr lang="en-GB" sz="6000" b="1" u="sng" dirty="0" smtClean="0">
                <a:latin typeface="AR BERKLEY" panose="02000000000000000000" pitchFamily="2" charset="0"/>
              </a:rPr>
              <a:t>Death of a Naturalist </a:t>
            </a:r>
          </a:p>
          <a:p>
            <a:pPr algn="ctr"/>
            <a:r>
              <a:rPr lang="en-GB" sz="3200" b="1" u="sng" dirty="0" smtClean="0">
                <a:latin typeface="AR BERKLEY" panose="02000000000000000000" pitchFamily="2" charset="0"/>
              </a:rPr>
              <a:t>by Seamus Heaney</a:t>
            </a:r>
            <a:endParaRPr lang="en-GB" sz="3200" b="1" u="sng" dirty="0">
              <a:latin typeface="AR BERKLEY" panose="02000000000000000000" pitchFamily="2" charset="0"/>
            </a:endParaRPr>
          </a:p>
        </p:txBody>
      </p:sp>
    </p:spTree>
    <p:extLst>
      <p:ext uri="{BB962C8B-B14F-4D97-AF65-F5344CB8AC3E}">
        <p14:creationId xmlns:p14="http://schemas.microsoft.com/office/powerpoint/2010/main" val="1947386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79712" y="1628800"/>
            <a:ext cx="5328592" cy="2400657"/>
          </a:xfrm>
          <a:prstGeom prst="rect">
            <a:avLst/>
          </a:prstGeom>
        </p:spPr>
        <p:txBody>
          <a:bodyPr wrap="square">
            <a:spAutoFit/>
          </a:bodyPr>
          <a:lstStyle/>
          <a:p>
            <a:pPr>
              <a:lnSpc>
                <a:spcPct val="150000"/>
              </a:lnSpc>
            </a:pPr>
            <a:r>
              <a:rPr lang="en-GB" dirty="0"/>
              <a:t> </a:t>
            </a:r>
            <a:r>
              <a:rPr lang="en-GB" sz="2000" b="1" dirty="0"/>
              <a:t>Then one </a:t>
            </a:r>
            <a:r>
              <a:rPr lang="en-GB" sz="2000" b="1" dirty="0">
                <a:solidFill>
                  <a:schemeClr val="bg1">
                    <a:lumMod val="50000"/>
                  </a:schemeClr>
                </a:solidFill>
              </a:rPr>
              <a:t>hot day </a:t>
            </a:r>
            <a:r>
              <a:rPr lang="en-GB" sz="2000" b="1" dirty="0"/>
              <a:t>when fields were </a:t>
            </a:r>
            <a:r>
              <a:rPr lang="en-GB" sz="2000" b="1" dirty="0">
                <a:solidFill>
                  <a:schemeClr val="bg1">
                    <a:lumMod val="50000"/>
                  </a:schemeClr>
                </a:solidFill>
              </a:rPr>
              <a:t>rank</a:t>
            </a:r>
          </a:p>
          <a:p>
            <a:pPr>
              <a:lnSpc>
                <a:spcPct val="150000"/>
              </a:lnSpc>
            </a:pPr>
            <a:r>
              <a:rPr lang="en-GB" sz="2000" b="1" dirty="0"/>
              <a:t>With </a:t>
            </a:r>
            <a:r>
              <a:rPr lang="en-GB" sz="2000" b="1" dirty="0" err="1"/>
              <a:t>cowdung</a:t>
            </a:r>
            <a:r>
              <a:rPr lang="en-GB" sz="2000" b="1" dirty="0"/>
              <a:t> in the grass the angry frogs</a:t>
            </a:r>
          </a:p>
          <a:p>
            <a:pPr>
              <a:lnSpc>
                <a:spcPct val="150000"/>
              </a:lnSpc>
            </a:pPr>
            <a:r>
              <a:rPr lang="en-GB" sz="2000" b="1" dirty="0"/>
              <a:t>Invaded the flax-dam; I ducked through hedges</a:t>
            </a:r>
          </a:p>
          <a:p>
            <a:pPr>
              <a:lnSpc>
                <a:spcPct val="150000"/>
              </a:lnSpc>
            </a:pPr>
            <a:r>
              <a:rPr lang="en-GB" sz="2000" b="1" dirty="0"/>
              <a:t>To a coarse croaking that I had not heard</a:t>
            </a:r>
          </a:p>
          <a:p>
            <a:pPr>
              <a:lnSpc>
                <a:spcPct val="150000"/>
              </a:lnSpc>
            </a:pPr>
            <a:r>
              <a:rPr lang="en-GB" sz="2000" b="1" dirty="0"/>
              <a:t>Before. The air was thick with a bass chorus.</a:t>
            </a:r>
          </a:p>
        </p:txBody>
      </p:sp>
      <p:sp>
        <p:nvSpPr>
          <p:cNvPr id="4" name="Rounded Rectangle 3"/>
          <p:cNvSpPr/>
          <p:nvPr/>
        </p:nvSpPr>
        <p:spPr>
          <a:xfrm>
            <a:off x="323528" y="260648"/>
            <a:ext cx="5184576" cy="108012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sz="2400" dirty="0" smtClean="0"/>
              <a:t>Setting of Stanza 2 echoes stanza 1 – emphasises nature hasn’t changed BUT the narrator’s opinion has</a:t>
            </a:r>
            <a:endParaRPr lang="en-GB" sz="2400" dirty="0"/>
          </a:p>
        </p:txBody>
      </p:sp>
      <p:sp>
        <p:nvSpPr>
          <p:cNvPr id="5" name="Rounded Rectangle 4"/>
          <p:cNvSpPr/>
          <p:nvPr/>
        </p:nvSpPr>
        <p:spPr>
          <a:xfrm>
            <a:off x="0" y="2076516"/>
            <a:ext cx="1547664" cy="10081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400" dirty="0" smtClean="0"/>
              <a:t>Military language?</a:t>
            </a:r>
            <a:endParaRPr lang="en-GB" sz="2400" dirty="0"/>
          </a:p>
        </p:txBody>
      </p:sp>
      <p:sp>
        <p:nvSpPr>
          <p:cNvPr id="6" name="Rounded Rectangle 5"/>
          <p:cNvSpPr/>
          <p:nvPr/>
        </p:nvSpPr>
        <p:spPr>
          <a:xfrm>
            <a:off x="323528" y="4581128"/>
            <a:ext cx="2430016" cy="12241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400" dirty="0" smtClean="0"/>
              <a:t>What is the effect of the alliteration?</a:t>
            </a:r>
            <a:endParaRPr lang="en-GB" sz="2400" dirty="0"/>
          </a:p>
        </p:txBody>
      </p:sp>
      <p:cxnSp>
        <p:nvCxnSpPr>
          <p:cNvPr id="8" name="Straight Arrow Connector 7"/>
          <p:cNvCxnSpPr/>
          <p:nvPr/>
        </p:nvCxnSpPr>
        <p:spPr>
          <a:xfrm flipV="1">
            <a:off x="539552" y="3501008"/>
            <a:ext cx="1944216"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5508104" y="4437112"/>
            <a:ext cx="2736304" cy="151216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dirty="0" smtClean="0"/>
              <a:t>What does this refer to? What is it an example of?</a:t>
            </a:r>
            <a:endParaRPr lang="en-GB" sz="2400" dirty="0"/>
          </a:p>
        </p:txBody>
      </p:sp>
      <p:cxnSp>
        <p:nvCxnSpPr>
          <p:cNvPr id="11" name="Straight Arrow Connector 10"/>
          <p:cNvCxnSpPr/>
          <p:nvPr/>
        </p:nvCxnSpPr>
        <p:spPr>
          <a:xfrm flipH="1" flipV="1">
            <a:off x="5652120" y="3861048"/>
            <a:ext cx="144016"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6732240" y="1065548"/>
            <a:ext cx="1944216" cy="151216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dirty="0" smtClean="0"/>
              <a:t>How are the frogs made to seem?</a:t>
            </a:r>
            <a:endParaRPr lang="en-GB" sz="2400" dirty="0"/>
          </a:p>
        </p:txBody>
      </p:sp>
    </p:spTree>
    <p:extLst>
      <p:ext uri="{BB962C8B-B14F-4D97-AF65-F5344CB8AC3E}">
        <p14:creationId xmlns:p14="http://schemas.microsoft.com/office/powerpoint/2010/main" val="388352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747" y="1582340"/>
            <a:ext cx="6390456" cy="3276282"/>
          </a:xfrm>
          <a:prstGeom prst="rect">
            <a:avLst/>
          </a:prstGeom>
        </p:spPr>
        <p:txBody>
          <a:bodyPr wrap="square">
            <a:spAutoFit/>
          </a:bodyPr>
          <a:lstStyle/>
          <a:p>
            <a:pPr>
              <a:lnSpc>
                <a:spcPct val="150000"/>
              </a:lnSpc>
            </a:pPr>
            <a:r>
              <a:rPr lang="en-GB" sz="2000" dirty="0"/>
              <a:t>Right down the dam gross bellied frogs were cocked</a:t>
            </a:r>
          </a:p>
          <a:p>
            <a:pPr>
              <a:lnSpc>
                <a:spcPct val="150000"/>
              </a:lnSpc>
            </a:pPr>
            <a:r>
              <a:rPr lang="en-GB" sz="2000" dirty="0"/>
              <a:t>On sods; their loose necks pulsed like sails. Some hopped:</a:t>
            </a:r>
          </a:p>
          <a:p>
            <a:pPr>
              <a:lnSpc>
                <a:spcPct val="150000"/>
              </a:lnSpc>
            </a:pPr>
            <a:r>
              <a:rPr lang="en-GB" sz="2000" dirty="0"/>
              <a:t>The slap and plop were obscene threats. Some sat</a:t>
            </a:r>
          </a:p>
          <a:p>
            <a:pPr>
              <a:lnSpc>
                <a:spcPct val="150000"/>
              </a:lnSpc>
            </a:pPr>
            <a:r>
              <a:rPr lang="en-GB" sz="2000" dirty="0"/>
              <a:t>Poised like mud grenades, their blunt heads farting.</a:t>
            </a:r>
          </a:p>
          <a:p>
            <a:pPr>
              <a:lnSpc>
                <a:spcPct val="150000"/>
              </a:lnSpc>
            </a:pPr>
            <a:r>
              <a:rPr lang="en-GB" sz="2000" dirty="0"/>
              <a:t>I sickened, turned, and ran. The great slime kings</a:t>
            </a:r>
          </a:p>
          <a:p>
            <a:pPr>
              <a:lnSpc>
                <a:spcPct val="150000"/>
              </a:lnSpc>
            </a:pPr>
            <a:r>
              <a:rPr lang="en-GB" sz="2000" dirty="0"/>
              <a:t>Were gathered there for vengeance and I knew</a:t>
            </a:r>
          </a:p>
          <a:p>
            <a:pPr>
              <a:lnSpc>
                <a:spcPct val="150000"/>
              </a:lnSpc>
            </a:pPr>
            <a:r>
              <a:rPr lang="en-GB" sz="2000" dirty="0"/>
              <a:t>That if I dipped my hand the spawn would clutch it.</a:t>
            </a:r>
          </a:p>
        </p:txBody>
      </p:sp>
      <p:sp>
        <p:nvSpPr>
          <p:cNvPr id="3" name="Rounded Rectangle 2"/>
          <p:cNvSpPr/>
          <p:nvPr/>
        </p:nvSpPr>
        <p:spPr>
          <a:xfrm>
            <a:off x="6444208" y="574228"/>
            <a:ext cx="1547664" cy="10081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400" dirty="0" smtClean="0"/>
              <a:t>Military language?</a:t>
            </a:r>
            <a:endParaRPr lang="en-GB" sz="2400" dirty="0"/>
          </a:p>
        </p:txBody>
      </p:sp>
      <p:sp>
        <p:nvSpPr>
          <p:cNvPr id="4" name="Rounded Rectangle 3"/>
          <p:cNvSpPr/>
          <p:nvPr/>
        </p:nvSpPr>
        <p:spPr>
          <a:xfrm>
            <a:off x="299980" y="339623"/>
            <a:ext cx="2430016" cy="107315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400" dirty="0" smtClean="0"/>
              <a:t>Unusual simile?</a:t>
            </a:r>
            <a:endParaRPr lang="en-GB" sz="2400" dirty="0"/>
          </a:p>
        </p:txBody>
      </p:sp>
      <p:cxnSp>
        <p:nvCxnSpPr>
          <p:cNvPr id="5" name="Curved Connector 4"/>
          <p:cNvCxnSpPr/>
          <p:nvPr/>
        </p:nvCxnSpPr>
        <p:spPr>
          <a:xfrm>
            <a:off x="251521" y="1392349"/>
            <a:ext cx="3600401" cy="884523"/>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6804248" y="2530363"/>
            <a:ext cx="2232248" cy="125051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b="1" dirty="0" smtClean="0">
                <a:solidFill>
                  <a:schemeClr val="tx1"/>
                </a:solidFill>
              </a:rPr>
              <a:t>Why the use of onomatopoeia?</a:t>
            </a:r>
            <a:endParaRPr lang="en-GB" b="1" dirty="0">
              <a:solidFill>
                <a:schemeClr val="tx1"/>
              </a:solidFill>
            </a:endParaRPr>
          </a:p>
        </p:txBody>
      </p:sp>
      <p:cxnSp>
        <p:nvCxnSpPr>
          <p:cNvPr id="9" name="Curved Connector 8"/>
          <p:cNvCxnSpPr/>
          <p:nvPr/>
        </p:nvCxnSpPr>
        <p:spPr>
          <a:xfrm rot="16200000" flipH="1">
            <a:off x="-269232" y="1961560"/>
            <a:ext cx="1829191" cy="690767"/>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216914" y="5013176"/>
            <a:ext cx="2513082" cy="151216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400" dirty="0" smtClean="0"/>
              <a:t>The shortest sentence! Emphasises what?</a:t>
            </a:r>
            <a:endParaRPr lang="en-GB" sz="2400" dirty="0"/>
          </a:p>
        </p:txBody>
      </p:sp>
      <p:cxnSp>
        <p:nvCxnSpPr>
          <p:cNvPr id="12" name="Curved Connector 11"/>
          <p:cNvCxnSpPr/>
          <p:nvPr/>
        </p:nvCxnSpPr>
        <p:spPr>
          <a:xfrm rot="5400000" flipH="1" flipV="1">
            <a:off x="-26939" y="4211515"/>
            <a:ext cx="1440160" cy="595210"/>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6819412" y="4221088"/>
            <a:ext cx="2145076" cy="10081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dirty="0" smtClean="0"/>
              <a:t>Personification – frogs have authority?</a:t>
            </a:r>
            <a:endParaRPr lang="en-GB" sz="2400" dirty="0"/>
          </a:p>
        </p:txBody>
      </p:sp>
      <p:cxnSp>
        <p:nvCxnSpPr>
          <p:cNvPr id="17" name="Straight Arrow Connector 16"/>
          <p:cNvCxnSpPr/>
          <p:nvPr/>
        </p:nvCxnSpPr>
        <p:spPr>
          <a:xfrm flipH="1" flipV="1">
            <a:off x="6012160" y="3933056"/>
            <a:ext cx="792088"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3131840" y="5058413"/>
            <a:ext cx="2736302" cy="10081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400" dirty="0" smtClean="0"/>
              <a:t>Which word suggests the frogs want revenge?</a:t>
            </a:r>
            <a:endParaRPr lang="en-GB" sz="2400" dirty="0"/>
          </a:p>
        </p:txBody>
      </p:sp>
      <p:sp>
        <p:nvSpPr>
          <p:cNvPr id="19" name="Rounded Rectangle 18"/>
          <p:cNvSpPr/>
          <p:nvPr/>
        </p:nvSpPr>
        <p:spPr>
          <a:xfrm>
            <a:off x="6607371" y="5562469"/>
            <a:ext cx="1547664" cy="10081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400" dirty="0" smtClean="0"/>
              <a:t>How does the poem end?</a:t>
            </a:r>
            <a:endParaRPr lang="en-GB" sz="2400" dirty="0"/>
          </a:p>
        </p:txBody>
      </p:sp>
    </p:spTree>
    <p:extLst>
      <p:ext uri="{BB962C8B-B14F-4D97-AF65-F5344CB8AC3E}">
        <p14:creationId xmlns:p14="http://schemas.microsoft.com/office/powerpoint/2010/main" val="1643306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a:extLst>
              <a:ext uri="{FF2B5EF4-FFF2-40B4-BE49-F238E27FC236}">
                <a16:creationId xmlns:a16="http://schemas.microsoft.com/office/drawing/2014/main" xmlns="" id="{B5FD8247-512A-475F-ABEC-B60ECAA446BD}"/>
              </a:ext>
            </a:extLst>
          </p:cNvPr>
          <p:cNvSpPr>
            <a:spLocks noGrp="1" noChangeArrowheads="1"/>
          </p:cNvSpPr>
          <p:nvPr>
            <p:ph type="ctrTitle"/>
          </p:nvPr>
        </p:nvSpPr>
        <p:spPr>
          <a:xfrm>
            <a:off x="179512" y="10553"/>
            <a:ext cx="7196138" cy="1470025"/>
          </a:xfrm>
        </p:spPr>
        <p:txBody>
          <a:bodyPr anchor="ctr">
            <a:normAutofit fontScale="90000"/>
          </a:bodyPr>
          <a:lstStyle/>
          <a:p>
            <a:pPr eaLnBrk="1" hangingPunct="1">
              <a:defRPr/>
            </a:pPr>
            <a:r>
              <a:rPr lang="en-GB" altLang="en-US" sz="8000" b="1" dirty="0" smtClean="0">
                <a:effectLst>
                  <a:outerShdw blurRad="38100" dist="38100" dir="2700000" algn="tl">
                    <a:srgbClr val="C0C0C0"/>
                  </a:outerShdw>
                </a:effectLst>
                <a:latin typeface="Trebuchet MS" panose="020B0603020202020204" pitchFamily="34" charset="0"/>
              </a:rPr>
              <a:t>Seamus Heaney</a:t>
            </a:r>
            <a:endParaRPr lang="en-GB" altLang="en-US" sz="8000" b="1" dirty="0">
              <a:effectLst>
                <a:outerShdw blurRad="38100" dist="38100" dir="2700000" algn="tl">
                  <a:srgbClr val="C0C0C0"/>
                </a:outerShdw>
              </a:effectLst>
              <a:latin typeface="Trebuchet MS" panose="020B0603020202020204" pitchFamily="34" charset="0"/>
            </a:endParaRPr>
          </a:p>
        </p:txBody>
      </p:sp>
      <p:sp>
        <p:nvSpPr>
          <p:cNvPr id="3" name="Rectangle 2"/>
          <p:cNvSpPr/>
          <p:nvPr/>
        </p:nvSpPr>
        <p:spPr>
          <a:xfrm>
            <a:off x="395536" y="1484784"/>
            <a:ext cx="6462464" cy="4401205"/>
          </a:xfrm>
          <a:prstGeom prst="rect">
            <a:avLst/>
          </a:prstGeom>
        </p:spPr>
        <p:txBody>
          <a:bodyPr wrap="square">
            <a:spAutoFit/>
          </a:bodyPr>
          <a:lstStyle/>
          <a:p>
            <a:r>
              <a:rPr lang="en-GB" sz="2800" dirty="0" smtClean="0"/>
              <a:t>*Seamus </a:t>
            </a:r>
            <a:r>
              <a:rPr lang="en-GB" sz="2800" dirty="0"/>
              <a:t>Heaney was born in Northern Ireland in 1939, the eldest of nine children. </a:t>
            </a:r>
            <a:endParaRPr lang="en-GB" sz="2800" dirty="0" smtClean="0"/>
          </a:p>
          <a:p>
            <a:r>
              <a:rPr lang="en-GB" sz="2800" dirty="0"/>
              <a:t>*</a:t>
            </a:r>
            <a:r>
              <a:rPr lang="en-GB" sz="2800" dirty="0" smtClean="0"/>
              <a:t>His </a:t>
            </a:r>
            <a:r>
              <a:rPr lang="en-GB" sz="2800" dirty="0"/>
              <a:t>father was a farmer in rural County Derry and much of Heaney's poetry is about the countryside and farm life of his childhood. </a:t>
            </a:r>
            <a:endParaRPr lang="en-GB" sz="2800" dirty="0" smtClean="0"/>
          </a:p>
          <a:p>
            <a:r>
              <a:rPr lang="en-GB" sz="2800" dirty="0"/>
              <a:t>*</a:t>
            </a:r>
            <a:r>
              <a:rPr lang="en-GB" sz="2800" dirty="0" smtClean="0"/>
              <a:t>At </a:t>
            </a:r>
            <a:r>
              <a:rPr lang="en-GB" sz="2800" dirty="0"/>
              <a:t>the age of 12, Heaney won a scholarship to the boarding school of St </a:t>
            </a:r>
            <a:r>
              <a:rPr lang="en-GB" sz="2800" dirty="0" err="1"/>
              <a:t>Columb's</a:t>
            </a:r>
            <a:r>
              <a:rPr lang="en-GB" sz="2800" dirty="0"/>
              <a:t> College in the city of Derry, forty miles from his rural home.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1218411"/>
            <a:ext cx="184785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6980" y="4077072"/>
            <a:ext cx="2343150"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74437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32040" cy="3573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34636"/>
            <a:ext cx="4448085" cy="393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04739"/>
            <a:ext cx="4670447"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6236" y="3604738"/>
            <a:ext cx="4487764"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r>
              <a:rPr lang="en-GB" sz="2000" b="1" dirty="0" smtClean="0"/>
              <a:t>.</a:t>
            </a:r>
            <a:endParaRPr lang="en-GB" sz="2000" b="1" dirty="0"/>
          </a:p>
        </p:txBody>
      </p:sp>
      <p:sp>
        <p:nvSpPr>
          <p:cNvPr id="13" name="Title 1"/>
          <p:cNvSpPr txBox="1">
            <a:spLocks/>
          </p:cNvSpPr>
          <p:nvPr/>
        </p:nvSpPr>
        <p:spPr>
          <a:xfrm>
            <a:off x="179512" y="0"/>
            <a:ext cx="7029697" cy="976389"/>
          </a:xfrm>
          <a:prstGeom prst="rect">
            <a:avLst/>
          </a:prstGeom>
          <a:solidFill>
            <a:schemeClr val="bg1">
              <a:lumMod val="50000"/>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GB" sz="4800" b="1" dirty="0" smtClean="0">
                <a:solidFill>
                  <a:srgbClr val="FFFF00"/>
                </a:solidFill>
                <a:latin typeface="AR BERKLEY" panose="02000000000000000000" pitchFamily="2" charset="0"/>
              </a:rPr>
              <a:t>Context</a:t>
            </a:r>
            <a:endParaRPr lang="en-GB" sz="4800" b="1" dirty="0">
              <a:solidFill>
                <a:srgbClr val="FFFF00"/>
              </a:solidFill>
              <a:latin typeface="AR BERKLEY" panose="02000000000000000000" pitchFamily="2" charset="0"/>
            </a:endParaRPr>
          </a:p>
        </p:txBody>
      </p:sp>
      <p:sp>
        <p:nvSpPr>
          <p:cNvPr id="12" name="Content Placeholder 2">
            <a:extLst>
              <a:ext uri="{FF2B5EF4-FFF2-40B4-BE49-F238E27FC236}">
                <a16:creationId xmlns="" xmlns:a16="http://schemas.microsoft.com/office/drawing/2014/main" id="{66D13297-C056-43C2-8833-000444644051}"/>
              </a:ext>
            </a:extLst>
          </p:cNvPr>
          <p:cNvSpPr>
            <a:spLocks noGrp="1"/>
          </p:cNvSpPr>
          <p:nvPr>
            <p:ph type="ctrTitle"/>
          </p:nvPr>
        </p:nvSpPr>
        <p:spPr>
          <a:xfrm>
            <a:off x="685800" y="764704"/>
            <a:ext cx="7772400" cy="4610680"/>
          </a:xfrm>
          <a:solidFill>
            <a:schemeClr val="bg1"/>
          </a:solidFill>
          <a:ln w="38100">
            <a:solidFill>
              <a:schemeClr val="tx1"/>
            </a:solidFill>
            <a:miter lim="800000"/>
            <a:headEnd/>
            <a:tailEnd/>
          </a:ln>
        </p:spPr>
        <p:txBody>
          <a:bodyPr anchor="t">
            <a:noAutofit/>
          </a:bodyPr>
          <a:lstStyle/>
          <a:p>
            <a:pPr algn="l"/>
            <a:r>
              <a:rPr lang="en-GB" altLang="en-US" sz="2800" dirty="0"/>
              <a:t>Death of a Naturalist describes the exploits of a young Heaney collecting frogspawn. He remembers being fascinated by the frogspawn and recollects his teacher telling him all about frogs in school. However, in the second half of the poem, when the boy returns to the ‘flax-dam’, he feels threatened and disgusted by the frogs and flees. His interest in nature has died, hence the title of the poem ‘Death of a Naturalist’. The two verses could stand for innocence and experience. </a:t>
            </a:r>
            <a:r>
              <a:rPr lang="en-GB" altLang="en-US" sz="2400" dirty="0"/>
              <a:t/>
            </a:r>
            <a:br>
              <a:rPr lang="en-GB" altLang="en-US" sz="2400" dirty="0"/>
            </a:br>
            <a:endParaRPr lang="en-GB" altLang="en-US" sz="2400" b="1" dirty="0">
              <a:latin typeface="Trebuchet MS" panose="020B0603020202020204" pitchFamily="34" charset="0"/>
            </a:endParaRPr>
          </a:p>
        </p:txBody>
      </p:sp>
      <p:sp>
        <p:nvSpPr>
          <p:cNvPr id="14" name="Oval 13"/>
          <p:cNvSpPr/>
          <p:nvPr/>
        </p:nvSpPr>
        <p:spPr>
          <a:xfrm>
            <a:off x="5508104" y="5589240"/>
            <a:ext cx="3456384" cy="57606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smtClean="0">
                <a:solidFill>
                  <a:schemeClr val="tx1"/>
                </a:solidFill>
              </a:rPr>
              <a:t>Be proactive take your own notes!</a:t>
            </a:r>
            <a:endParaRPr lang="en-GB" b="1" i="1" dirty="0">
              <a:solidFill>
                <a:schemeClr val="tx1"/>
              </a:solidFill>
            </a:endParaRPr>
          </a:p>
        </p:txBody>
      </p:sp>
    </p:spTree>
    <p:extLst>
      <p:ext uri="{BB962C8B-B14F-4D97-AF65-F5344CB8AC3E}">
        <p14:creationId xmlns:p14="http://schemas.microsoft.com/office/powerpoint/2010/main" val="397916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32040" cy="3573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34636"/>
            <a:ext cx="4448085" cy="393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04739"/>
            <a:ext cx="4670447"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6236" y="3604738"/>
            <a:ext cx="4487764"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r>
              <a:rPr lang="en-GB" sz="2000" b="1" dirty="0" smtClean="0"/>
              <a:t>.</a:t>
            </a:r>
            <a:endParaRPr lang="en-GB" sz="2000" b="1" dirty="0"/>
          </a:p>
        </p:txBody>
      </p:sp>
      <p:sp>
        <p:nvSpPr>
          <p:cNvPr id="13" name="Title 1"/>
          <p:cNvSpPr txBox="1">
            <a:spLocks/>
          </p:cNvSpPr>
          <p:nvPr/>
        </p:nvSpPr>
        <p:spPr>
          <a:xfrm>
            <a:off x="179512" y="0"/>
            <a:ext cx="7029697" cy="976389"/>
          </a:xfrm>
          <a:prstGeom prst="rect">
            <a:avLst/>
          </a:prstGeom>
          <a:solidFill>
            <a:schemeClr val="bg1">
              <a:lumMod val="50000"/>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GB" sz="4800" b="1" dirty="0" smtClean="0">
                <a:solidFill>
                  <a:srgbClr val="FFFF00"/>
                </a:solidFill>
                <a:latin typeface="AR BERKLEY" panose="02000000000000000000" pitchFamily="2" charset="0"/>
              </a:rPr>
              <a:t>Themes</a:t>
            </a:r>
            <a:endParaRPr lang="en-GB" sz="4800" b="1" dirty="0">
              <a:solidFill>
                <a:srgbClr val="FFFF00"/>
              </a:solidFill>
              <a:latin typeface="AR BERKLEY" panose="02000000000000000000" pitchFamily="2" charset="0"/>
            </a:endParaRPr>
          </a:p>
        </p:txBody>
      </p:sp>
      <p:sp>
        <p:nvSpPr>
          <p:cNvPr id="12" name="Content Placeholder 2">
            <a:extLst>
              <a:ext uri="{FF2B5EF4-FFF2-40B4-BE49-F238E27FC236}">
                <a16:creationId xmlns="" xmlns:a16="http://schemas.microsoft.com/office/drawing/2014/main" id="{66D13297-C056-43C2-8833-000444644051}"/>
              </a:ext>
            </a:extLst>
          </p:cNvPr>
          <p:cNvSpPr>
            <a:spLocks noGrp="1"/>
          </p:cNvSpPr>
          <p:nvPr>
            <p:ph type="ctrTitle"/>
          </p:nvPr>
        </p:nvSpPr>
        <p:spPr>
          <a:xfrm>
            <a:off x="576672" y="1484784"/>
            <a:ext cx="7990656" cy="2704582"/>
          </a:xfrm>
          <a:solidFill>
            <a:schemeClr val="bg1"/>
          </a:solidFill>
          <a:ln w="38100">
            <a:solidFill>
              <a:schemeClr val="tx1"/>
            </a:solidFill>
            <a:miter lim="800000"/>
            <a:headEnd/>
            <a:tailEnd/>
          </a:ln>
        </p:spPr>
        <p:txBody>
          <a:bodyPr anchor="t">
            <a:noAutofit/>
          </a:bodyPr>
          <a:lstStyle/>
          <a:p>
            <a:pPr algn="l"/>
            <a:r>
              <a:rPr lang="en-GB" altLang="en-US" sz="2800" b="1" dirty="0" smtClean="0">
                <a:latin typeface="Trebuchet MS" panose="020B0603020202020204" pitchFamily="34" charset="0"/>
              </a:rPr>
              <a:t>Nature</a:t>
            </a:r>
            <a:br>
              <a:rPr lang="en-GB" altLang="en-US" sz="2800" b="1" dirty="0" smtClean="0">
                <a:latin typeface="Trebuchet MS" panose="020B0603020202020204" pitchFamily="34" charset="0"/>
              </a:rPr>
            </a:br>
            <a:r>
              <a:rPr lang="en-GB" altLang="en-US" sz="2800" b="1" dirty="0" smtClean="0">
                <a:latin typeface="Trebuchet MS" panose="020B0603020202020204" pitchFamily="34" charset="0"/>
              </a:rPr>
              <a:t>Change</a:t>
            </a:r>
            <a:br>
              <a:rPr lang="en-GB" altLang="en-US" sz="2800" b="1" dirty="0" smtClean="0">
                <a:latin typeface="Trebuchet MS" panose="020B0603020202020204" pitchFamily="34" charset="0"/>
              </a:rPr>
            </a:br>
            <a:r>
              <a:rPr lang="en-GB" altLang="en-US" sz="2800" b="1" dirty="0" smtClean="0">
                <a:latin typeface="Trebuchet MS" panose="020B0603020202020204" pitchFamily="34" charset="0"/>
              </a:rPr>
              <a:t>Transformation</a:t>
            </a:r>
            <a:br>
              <a:rPr lang="en-GB" altLang="en-US" sz="2800" b="1" dirty="0" smtClean="0">
                <a:latin typeface="Trebuchet MS" panose="020B0603020202020204" pitchFamily="34" charset="0"/>
              </a:rPr>
            </a:br>
            <a:r>
              <a:rPr lang="en-GB" altLang="en-US" sz="2800" b="1" dirty="0" smtClean="0">
                <a:latin typeface="Trebuchet MS" panose="020B0603020202020204" pitchFamily="34" charset="0"/>
              </a:rPr>
              <a:t>Sense of place</a:t>
            </a:r>
            <a:br>
              <a:rPr lang="en-GB" altLang="en-US" sz="2800" b="1" dirty="0" smtClean="0">
                <a:latin typeface="Trebuchet MS" panose="020B0603020202020204" pitchFamily="34" charset="0"/>
              </a:rPr>
            </a:br>
            <a:r>
              <a:rPr lang="en-GB" altLang="en-US" sz="2800" b="1" dirty="0">
                <a:latin typeface="Trebuchet MS" panose="020B0603020202020204" pitchFamily="34" charset="0"/>
              </a:rPr>
              <a:t/>
            </a:r>
            <a:br>
              <a:rPr lang="en-GB" altLang="en-US" sz="2800" b="1" dirty="0">
                <a:latin typeface="Trebuchet MS" panose="020B0603020202020204" pitchFamily="34" charset="0"/>
              </a:rPr>
            </a:br>
            <a:r>
              <a:rPr lang="en-GB" altLang="en-US" sz="2800" b="1" dirty="0" smtClean="0">
                <a:latin typeface="Trebuchet MS" panose="020B0603020202020204" pitchFamily="34" charset="0"/>
              </a:rPr>
              <a:t>Links well with ‘The Prelude’ and ‘To Autumn’</a:t>
            </a:r>
            <a:endParaRPr lang="en-GB" altLang="en-US" sz="2800" b="1" dirty="0">
              <a:latin typeface="Trebuchet MS" panose="020B0603020202020204" pitchFamily="34" charset="0"/>
            </a:endParaRPr>
          </a:p>
        </p:txBody>
      </p:sp>
      <p:sp>
        <p:nvSpPr>
          <p:cNvPr id="14" name="Oval 13"/>
          <p:cNvSpPr/>
          <p:nvPr/>
        </p:nvSpPr>
        <p:spPr>
          <a:xfrm>
            <a:off x="5508104" y="5589240"/>
            <a:ext cx="3456384" cy="57606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smtClean="0">
                <a:solidFill>
                  <a:schemeClr val="tx1"/>
                </a:solidFill>
              </a:rPr>
              <a:t>Be proactive take your own notes!</a:t>
            </a:r>
            <a:endParaRPr lang="en-GB" b="1" i="1" dirty="0">
              <a:solidFill>
                <a:schemeClr val="tx1"/>
              </a:solidFill>
            </a:endParaRPr>
          </a:p>
        </p:txBody>
      </p:sp>
    </p:spTree>
    <p:extLst>
      <p:ext uri="{BB962C8B-B14F-4D97-AF65-F5344CB8AC3E}">
        <p14:creationId xmlns:p14="http://schemas.microsoft.com/office/powerpoint/2010/main" val="233142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32040" cy="3573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34636"/>
            <a:ext cx="4448085" cy="393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04739"/>
            <a:ext cx="4670447"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6236" y="3604738"/>
            <a:ext cx="4487764"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r>
              <a:rPr lang="en-GB" sz="2000" b="1" dirty="0" smtClean="0"/>
              <a:t>.</a:t>
            </a:r>
            <a:endParaRPr lang="en-GB" sz="2000" b="1" dirty="0"/>
          </a:p>
        </p:txBody>
      </p:sp>
      <p:sp>
        <p:nvSpPr>
          <p:cNvPr id="13" name="Title 1"/>
          <p:cNvSpPr txBox="1">
            <a:spLocks/>
          </p:cNvSpPr>
          <p:nvPr/>
        </p:nvSpPr>
        <p:spPr>
          <a:xfrm>
            <a:off x="179512" y="0"/>
            <a:ext cx="7029697" cy="976389"/>
          </a:xfrm>
          <a:prstGeom prst="rect">
            <a:avLst/>
          </a:prstGeom>
          <a:solidFill>
            <a:schemeClr val="bg1">
              <a:lumMod val="50000"/>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GB" sz="4800" b="1" dirty="0" smtClean="0">
                <a:solidFill>
                  <a:srgbClr val="FFFF00"/>
                </a:solidFill>
                <a:latin typeface="AR BERKLEY" panose="02000000000000000000" pitchFamily="2" charset="0"/>
              </a:rPr>
              <a:t>Form</a:t>
            </a:r>
            <a:endParaRPr lang="en-GB" sz="4800" b="1" dirty="0">
              <a:solidFill>
                <a:srgbClr val="FFFF00"/>
              </a:solidFill>
              <a:latin typeface="AR BERKLEY" panose="02000000000000000000" pitchFamily="2" charset="0"/>
            </a:endParaRPr>
          </a:p>
        </p:txBody>
      </p:sp>
      <p:sp>
        <p:nvSpPr>
          <p:cNvPr id="12" name="Content Placeholder 2">
            <a:extLst>
              <a:ext uri="{FF2B5EF4-FFF2-40B4-BE49-F238E27FC236}">
                <a16:creationId xmlns="" xmlns:a16="http://schemas.microsoft.com/office/drawing/2014/main" id="{66D13297-C056-43C2-8833-000444644051}"/>
              </a:ext>
            </a:extLst>
          </p:cNvPr>
          <p:cNvSpPr>
            <a:spLocks noGrp="1"/>
          </p:cNvSpPr>
          <p:nvPr>
            <p:ph type="ctrTitle"/>
          </p:nvPr>
        </p:nvSpPr>
        <p:spPr>
          <a:xfrm>
            <a:off x="685800" y="1484784"/>
            <a:ext cx="7772400" cy="2704582"/>
          </a:xfrm>
          <a:solidFill>
            <a:schemeClr val="bg1"/>
          </a:solidFill>
          <a:ln w="38100">
            <a:solidFill>
              <a:schemeClr val="tx1"/>
            </a:solidFill>
            <a:miter lim="800000"/>
            <a:headEnd/>
            <a:tailEnd/>
          </a:ln>
        </p:spPr>
        <p:txBody>
          <a:bodyPr anchor="t">
            <a:noAutofit/>
          </a:bodyPr>
          <a:lstStyle/>
          <a:p>
            <a:pPr algn="l"/>
            <a:r>
              <a:rPr lang="en-GB" altLang="en-US" sz="2800" b="1" dirty="0" smtClean="0">
                <a:latin typeface="Trebuchet MS" panose="020B0603020202020204" pitchFamily="34" charset="0"/>
              </a:rPr>
              <a:t>Written in a first person narrative.</a:t>
            </a:r>
            <a:br>
              <a:rPr lang="en-GB" altLang="en-US" sz="2800" b="1" dirty="0" smtClean="0">
                <a:latin typeface="Trebuchet MS" panose="020B0603020202020204" pitchFamily="34" charset="0"/>
              </a:rPr>
            </a:br>
            <a:r>
              <a:rPr lang="en-GB" altLang="en-US" sz="2800" b="1" dirty="0" smtClean="0">
                <a:latin typeface="Trebuchet MS" panose="020B0603020202020204" pitchFamily="34" charset="0"/>
              </a:rPr>
              <a:t>It is written in blank verse which makes the poem sound like a conversation.</a:t>
            </a:r>
            <a:br>
              <a:rPr lang="en-GB" altLang="en-US" sz="2800" b="1" dirty="0" smtClean="0">
                <a:latin typeface="Trebuchet MS" panose="020B0603020202020204" pitchFamily="34" charset="0"/>
              </a:rPr>
            </a:br>
            <a:r>
              <a:rPr lang="en-GB" altLang="en-US" sz="2800" b="1" dirty="0" smtClean="0">
                <a:latin typeface="Trebuchet MS" panose="020B0603020202020204" pitchFamily="34" charset="0"/>
              </a:rPr>
              <a:t>No rhyme scheme – suggests that change is not always predictable.</a:t>
            </a:r>
            <a:br>
              <a:rPr lang="en-GB" altLang="en-US" sz="2800" b="1" dirty="0" smtClean="0">
                <a:latin typeface="Trebuchet MS" panose="020B0603020202020204" pitchFamily="34" charset="0"/>
              </a:rPr>
            </a:br>
            <a:endParaRPr lang="en-GB" altLang="en-US" sz="2800" b="1" dirty="0">
              <a:latin typeface="Trebuchet MS" panose="020B0603020202020204" pitchFamily="34" charset="0"/>
            </a:endParaRPr>
          </a:p>
        </p:txBody>
      </p:sp>
      <p:sp>
        <p:nvSpPr>
          <p:cNvPr id="14" name="Oval 13"/>
          <p:cNvSpPr/>
          <p:nvPr/>
        </p:nvSpPr>
        <p:spPr>
          <a:xfrm>
            <a:off x="5508104" y="5589240"/>
            <a:ext cx="3456384" cy="57606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smtClean="0">
                <a:solidFill>
                  <a:schemeClr val="tx1"/>
                </a:solidFill>
              </a:rPr>
              <a:t>Be proactive take your own notes!</a:t>
            </a:r>
            <a:endParaRPr lang="en-GB" b="1" i="1" dirty="0">
              <a:solidFill>
                <a:schemeClr val="tx1"/>
              </a:solidFill>
            </a:endParaRPr>
          </a:p>
        </p:txBody>
      </p:sp>
    </p:spTree>
    <p:extLst>
      <p:ext uri="{BB962C8B-B14F-4D97-AF65-F5344CB8AC3E}">
        <p14:creationId xmlns:p14="http://schemas.microsoft.com/office/powerpoint/2010/main" val="186052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32040" cy="3573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0"/>
            <a:ext cx="4448085" cy="393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04739"/>
            <a:ext cx="4670447"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6236" y="3604738"/>
            <a:ext cx="4487764"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r>
              <a:rPr lang="en-GB" sz="2000" b="1" dirty="0" smtClean="0"/>
              <a:t>.</a:t>
            </a:r>
            <a:endParaRPr lang="en-GB" sz="2000" b="1" dirty="0"/>
          </a:p>
        </p:txBody>
      </p:sp>
      <p:sp>
        <p:nvSpPr>
          <p:cNvPr id="13" name="Title 1"/>
          <p:cNvSpPr txBox="1">
            <a:spLocks/>
          </p:cNvSpPr>
          <p:nvPr/>
        </p:nvSpPr>
        <p:spPr>
          <a:xfrm>
            <a:off x="179512" y="0"/>
            <a:ext cx="7029697" cy="976389"/>
          </a:xfrm>
          <a:prstGeom prst="rect">
            <a:avLst/>
          </a:prstGeom>
          <a:solidFill>
            <a:schemeClr val="bg1">
              <a:lumMod val="50000"/>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GB" sz="4800" b="1" dirty="0" smtClean="0">
                <a:solidFill>
                  <a:srgbClr val="FFFF00"/>
                </a:solidFill>
                <a:latin typeface="AR BERKLEY" panose="02000000000000000000" pitchFamily="2" charset="0"/>
              </a:rPr>
              <a:t>Structure and tone</a:t>
            </a:r>
            <a:endParaRPr lang="en-GB" sz="4800" b="1" dirty="0">
              <a:solidFill>
                <a:srgbClr val="FFFF00"/>
              </a:solidFill>
              <a:latin typeface="AR BERKLEY" panose="02000000000000000000" pitchFamily="2" charset="0"/>
            </a:endParaRPr>
          </a:p>
        </p:txBody>
      </p:sp>
      <p:sp>
        <p:nvSpPr>
          <p:cNvPr id="12" name="Content Placeholder 2">
            <a:extLst>
              <a:ext uri="{FF2B5EF4-FFF2-40B4-BE49-F238E27FC236}">
                <a16:creationId xmlns="" xmlns:a16="http://schemas.microsoft.com/office/drawing/2014/main" id="{66D13297-C056-43C2-8833-000444644051}"/>
              </a:ext>
            </a:extLst>
          </p:cNvPr>
          <p:cNvSpPr>
            <a:spLocks noGrp="1"/>
          </p:cNvSpPr>
          <p:nvPr>
            <p:ph type="ctrTitle"/>
          </p:nvPr>
        </p:nvSpPr>
        <p:spPr>
          <a:xfrm>
            <a:off x="467544" y="620688"/>
            <a:ext cx="8352928" cy="5256584"/>
          </a:xfrm>
          <a:solidFill>
            <a:schemeClr val="bg1"/>
          </a:solidFill>
          <a:ln w="38100">
            <a:solidFill>
              <a:schemeClr val="tx1"/>
            </a:solidFill>
            <a:miter lim="800000"/>
            <a:headEnd/>
            <a:tailEnd/>
          </a:ln>
        </p:spPr>
        <p:txBody>
          <a:bodyPr anchor="t">
            <a:noAutofit/>
          </a:bodyPr>
          <a:lstStyle/>
          <a:p>
            <a:pPr algn="l"/>
            <a:r>
              <a:rPr lang="en-GB" altLang="en-US" sz="2000" b="1" dirty="0" smtClean="0">
                <a:latin typeface="Trebuchet MS" panose="020B0603020202020204" pitchFamily="34" charset="0"/>
              </a:rPr>
              <a:t>* Two stanzas – each one presenting a different attitude towards nature.</a:t>
            </a:r>
            <a:br>
              <a:rPr lang="en-GB" altLang="en-US" sz="2000" b="1" dirty="0" smtClean="0">
                <a:latin typeface="Trebuchet MS" panose="020B0603020202020204" pitchFamily="34" charset="0"/>
              </a:rPr>
            </a:br>
            <a:r>
              <a:rPr lang="en-GB" altLang="en-US" sz="2000" b="1" dirty="0" smtClean="0">
                <a:latin typeface="Trebuchet MS" panose="020B0603020202020204" pitchFamily="34" charset="0"/>
              </a:rPr>
              <a:t>* References to decay in stanza 1 foreshadow a change in attitude. </a:t>
            </a:r>
            <a:br>
              <a:rPr lang="en-GB" altLang="en-US" sz="2000" b="1" dirty="0" smtClean="0">
                <a:latin typeface="Trebuchet MS" panose="020B0603020202020204" pitchFamily="34" charset="0"/>
              </a:rPr>
            </a:br>
            <a:r>
              <a:rPr lang="en-GB" altLang="en-US" sz="2000" b="1" dirty="0" smtClean="0">
                <a:latin typeface="Trebuchet MS" panose="020B0603020202020204" pitchFamily="34" charset="0"/>
              </a:rPr>
              <a:t>* Childish enthusiasm towards nature in stanza 1 makes relationship seem secure.</a:t>
            </a:r>
            <a:br>
              <a:rPr lang="en-GB" altLang="en-US" sz="2000" b="1" dirty="0" smtClean="0">
                <a:latin typeface="Trebuchet MS" panose="020B0603020202020204" pitchFamily="34" charset="0"/>
              </a:rPr>
            </a:br>
            <a:r>
              <a:rPr lang="en-GB" altLang="en-US" sz="2000" b="1" dirty="0" smtClean="0">
                <a:latin typeface="Trebuchet MS" panose="020B0603020202020204" pitchFamily="34" charset="0"/>
              </a:rPr>
              <a:t>* Volta is used in stanza 2 to show change. The relationship with nature becomes troubled –it is presented as unfamiliar and threatening.</a:t>
            </a:r>
            <a:br>
              <a:rPr lang="en-GB" altLang="en-US" sz="2000" b="1" dirty="0" smtClean="0">
                <a:latin typeface="Trebuchet MS" panose="020B0603020202020204" pitchFamily="34" charset="0"/>
              </a:rPr>
            </a:br>
            <a:r>
              <a:rPr lang="en-GB" altLang="en-US" sz="2000" b="1" dirty="0" smtClean="0">
                <a:latin typeface="Trebuchet MS" panose="020B0603020202020204" pitchFamily="34" charset="0"/>
              </a:rPr>
              <a:t>* The tone is of fascination in stanza 1 and disgust in stanza 2</a:t>
            </a:r>
            <a:br>
              <a:rPr lang="en-GB" altLang="en-US" sz="2000" b="1" dirty="0" smtClean="0">
                <a:latin typeface="Trebuchet MS" panose="020B0603020202020204" pitchFamily="34" charset="0"/>
              </a:rPr>
            </a:br>
            <a:r>
              <a:rPr lang="en-GB" altLang="en-US" sz="2000" b="1" dirty="0" smtClean="0">
                <a:latin typeface="Trebuchet MS" panose="020B0603020202020204" pitchFamily="34" charset="0"/>
              </a:rPr>
              <a:t>* The use of senses lets the reader be immersed in the poem to focus their attention on the setting.</a:t>
            </a:r>
            <a:br>
              <a:rPr lang="en-GB" altLang="en-US" sz="2000" b="1" dirty="0" smtClean="0">
                <a:latin typeface="Trebuchet MS" panose="020B0603020202020204" pitchFamily="34" charset="0"/>
              </a:rPr>
            </a:br>
            <a:r>
              <a:rPr lang="en-GB" altLang="en-US" sz="2000" b="1" dirty="0" smtClean="0">
                <a:latin typeface="Trebuchet MS" panose="020B0603020202020204" pitchFamily="34" charset="0"/>
              </a:rPr>
              <a:t>* Juxtaposition is used to contrast life and death – the speaker’s interest in living creatures comes to an end.</a:t>
            </a:r>
            <a:br>
              <a:rPr lang="en-GB" altLang="en-US" sz="2000" b="1" dirty="0" smtClean="0">
                <a:latin typeface="Trebuchet MS" panose="020B0603020202020204" pitchFamily="34" charset="0"/>
              </a:rPr>
            </a:br>
            <a:r>
              <a:rPr lang="en-GB" altLang="en-US" sz="2000" b="1" dirty="0" smtClean="0">
                <a:latin typeface="Trebuchet MS" panose="020B0603020202020204" pitchFamily="34" charset="0"/>
              </a:rPr>
              <a:t>*Military language is used to create a threatening atmosphere – innocence has been lost – nature can be seen as something dark and potentially harmful.</a:t>
            </a:r>
            <a:endParaRPr lang="en-GB" altLang="en-US" sz="2000" b="1" dirty="0">
              <a:latin typeface="Trebuchet MS" panose="020B0603020202020204" pitchFamily="34" charset="0"/>
            </a:endParaRPr>
          </a:p>
        </p:txBody>
      </p:sp>
      <p:sp>
        <p:nvSpPr>
          <p:cNvPr id="14" name="Oval 13"/>
          <p:cNvSpPr/>
          <p:nvPr/>
        </p:nvSpPr>
        <p:spPr>
          <a:xfrm>
            <a:off x="5508104" y="5589240"/>
            <a:ext cx="3456384" cy="57606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smtClean="0">
                <a:solidFill>
                  <a:schemeClr val="tx1"/>
                </a:solidFill>
              </a:rPr>
              <a:t>Be proactive take your own notes!</a:t>
            </a:r>
            <a:endParaRPr lang="en-GB" b="1" i="1" dirty="0">
              <a:solidFill>
                <a:schemeClr val="tx1"/>
              </a:solidFill>
            </a:endParaRPr>
          </a:p>
        </p:txBody>
      </p:sp>
    </p:spTree>
    <p:extLst>
      <p:ext uri="{BB962C8B-B14F-4D97-AF65-F5344CB8AC3E}">
        <p14:creationId xmlns:p14="http://schemas.microsoft.com/office/powerpoint/2010/main" val="170691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32040" cy="3573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34636"/>
            <a:ext cx="4448085" cy="393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04739"/>
            <a:ext cx="4670447"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6236" y="3604738"/>
            <a:ext cx="4487764"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r>
              <a:rPr lang="en-GB" sz="2000" b="1" dirty="0" smtClean="0"/>
              <a:t>.</a:t>
            </a:r>
            <a:endParaRPr lang="en-GB" sz="2000" b="1" dirty="0"/>
          </a:p>
        </p:txBody>
      </p:sp>
      <p:sp>
        <p:nvSpPr>
          <p:cNvPr id="13" name="Title 1"/>
          <p:cNvSpPr txBox="1">
            <a:spLocks/>
          </p:cNvSpPr>
          <p:nvPr/>
        </p:nvSpPr>
        <p:spPr>
          <a:xfrm>
            <a:off x="0" y="1628800"/>
            <a:ext cx="9684568" cy="1546447"/>
          </a:xfrm>
          <a:prstGeom prst="rect">
            <a:avLst/>
          </a:prstGeom>
          <a:solidFill>
            <a:schemeClr val="bg1">
              <a:lumMod val="50000"/>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GB" sz="4800" b="1" dirty="0" smtClean="0">
                <a:ln>
                  <a:solidFill>
                    <a:sysClr val="windowText" lastClr="000000"/>
                  </a:solidFill>
                </a:ln>
                <a:solidFill>
                  <a:srgbClr val="FFFF00"/>
                </a:solidFill>
                <a:latin typeface="AR BERKLEY" panose="02000000000000000000" pitchFamily="2" charset="0"/>
              </a:rPr>
              <a:t>How does the poet use sensory description to create a contrast between the frogspawn and the frogs?</a:t>
            </a:r>
            <a:endParaRPr lang="en-GB" sz="4800" b="1" dirty="0">
              <a:ln>
                <a:solidFill>
                  <a:sysClr val="windowText" lastClr="000000"/>
                </a:solidFill>
              </a:ln>
              <a:solidFill>
                <a:srgbClr val="FFFF00"/>
              </a:solidFill>
              <a:latin typeface="AR BERKLEY" panose="02000000000000000000" pitchFamily="2" charset="0"/>
            </a:endParaRPr>
          </a:p>
        </p:txBody>
      </p:sp>
      <p:sp>
        <p:nvSpPr>
          <p:cNvPr id="4" name="TextBox 3"/>
          <p:cNvSpPr txBox="1"/>
          <p:nvPr/>
        </p:nvSpPr>
        <p:spPr>
          <a:xfrm>
            <a:off x="1618959" y="3888627"/>
            <a:ext cx="5832648" cy="1200329"/>
          </a:xfrm>
          <a:prstGeom prst="rect">
            <a:avLst/>
          </a:prstGeom>
          <a:solidFill>
            <a:schemeClr val="accent3">
              <a:lumMod val="20000"/>
              <a:lumOff val="80000"/>
            </a:schemeClr>
          </a:solidFill>
        </p:spPr>
        <p:txBody>
          <a:bodyPr wrap="square" rtlCol="0">
            <a:spAutoFit/>
          </a:bodyPr>
          <a:lstStyle/>
          <a:p>
            <a:r>
              <a:rPr lang="en-GB" sz="3600" b="1" dirty="0" smtClean="0"/>
              <a:t>Use Point, Evidence, Analyse (method and meaning) , Link</a:t>
            </a:r>
            <a:endParaRPr lang="en-GB" sz="3600" b="1" dirty="0"/>
          </a:p>
        </p:txBody>
      </p:sp>
      <p:sp>
        <p:nvSpPr>
          <p:cNvPr id="14" name="Rectangular Callout 13"/>
          <p:cNvSpPr/>
          <p:nvPr/>
        </p:nvSpPr>
        <p:spPr>
          <a:xfrm>
            <a:off x="0" y="0"/>
            <a:ext cx="2843808" cy="1412776"/>
          </a:xfrm>
          <a:prstGeom prst="wedgeRectCallout">
            <a:avLst>
              <a:gd name="adj1" fmla="val 40535"/>
              <a:gd name="adj2" fmla="val 62500"/>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solidFill>
                <a:schemeClr val="tx1"/>
              </a:solidFill>
            </a:endParaRPr>
          </a:p>
          <a:p>
            <a:pPr algn="ctr"/>
            <a:endParaRPr lang="en-GB" b="1" dirty="0">
              <a:solidFill>
                <a:schemeClr val="tx1"/>
              </a:solidFill>
            </a:endParaRPr>
          </a:p>
          <a:p>
            <a:pPr algn="ctr"/>
            <a:r>
              <a:rPr lang="en-GB" b="1" dirty="0" smtClean="0">
                <a:solidFill>
                  <a:schemeClr val="tx1"/>
                </a:solidFill>
              </a:rPr>
              <a:t>Key Words:</a:t>
            </a:r>
          </a:p>
          <a:p>
            <a:pPr algn="ctr"/>
            <a:r>
              <a:rPr lang="en-GB" b="1" dirty="0" smtClean="0">
                <a:solidFill>
                  <a:schemeClr val="tx1"/>
                </a:solidFill>
              </a:rPr>
              <a:t>Naturalist</a:t>
            </a:r>
          </a:p>
          <a:p>
            <a:pPr algn="ctr"/>
            <a:r>
              <a:rPr lang="en-GB" b="1" dirty="0" smtClean="0">
                <a:solidFill>
                  <a:schemeClr val="tx1"/>
                </a:solidFill>
              </a:rPr>
              <a:t>Flax dam</a:t>
            </a:r>
          </a:p>
          <a:p>
            <a:pPr algn="ctr"/>
            <a:r>
              <a:rPr lang="en-GB" b="1" dirty="0" smtClean="0">
                <a:solidFill>
                  <a:schemeClr val="tx1"/>
                </a:solidFill>
              </a:rPr>
              <a:t>Sods</a:t>
            </a:r>
          </a:p>
          <a:p>
            <a:pPr algn="ctr"/>
            <a:r>
              <a:rPr lang="en-GB" b="1" dirty="0" smtClean="0">
                <a:solidFill>
                  <a:schemeClr val="tx1"/>
                </a:solidFill>
              </a:rPr>
              <a:t>Fascination/ Disgust</a:t>
            </a:r>
            <a:endParaRPr lang="en-GB" dirty="0" smtClean="0">
              <a:solidFill>
                <a:schemeClr val="tx1"/>
              </a:solidFill>
            </a:endParaRPr>
          </a:p>
          <a:p>
            <a:pPr algn="ctr"/>
            <a:endParaRPr lang="en-GB" dirty="0" smtClean="0">
              <a:solidFill>
                <a:schemeClr val="tx1"/>
              </a:solidFill>
            </a:endParaRPr>
          </a:p>
          <a:p>
            <a:pPr algn="ctr"/>
            <a:endParaRPr lang="en-GB" dirty="0" smtClean="0">
              <a:solidFill>
                <a:schemeClr val="tx1"/>
              </a:solidFill>
            </a:endParaRPr>
          </a:p>
        </p:txBody>
      </p:sp>
    </p:spTree>
    <p:extLst>
      <p:ext uri="{BB962C8B-B14F-4D97-AF65-F5344CB8AC3E}">
        <p14:creationId xmlns:p14="http://schemas.microsoft.com/office/powerpoint/2010/main" val="2275958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77053399"/>
              </p:ext>
            </p:extLst>
          </p:nvPr>
        </p:nvGraphicFramePr>
        <p:xfrm>
          <a:off x="88175" y="116632"/>
          <a:ext cx="8983980" cy="1224136"/>
        </p:xfrm>
        <a:graphic>
          <a:graphicData uri="http://schemas.openxmlformats.org/drawingml/2006/table">
            <a:tbl>
              <a:tblPr firstRow="1" bandRow="1">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effectLst>
                  <a:outerShdw blurRad="40000" dist="23000" dir="5400000" rotWithShape="0">
                    <a:srgbClr val="000000">
                      <a:alpha val="35000"/>
                    </a:srgbClr>
                  </a:outerShdw>
                </a:effectLst>
              </a:tblPr>
              <a:tblGrid>
                <a:gridCol w="523338">
                  <a:extLst>
                    <a:ext uri="{9D8B030D-6E8A-4147-A177-3AD203B41FA5}">
                      <a16:colId xmlns:a16="http://schemas.microsoft.com/office/drawing/2014/main" xmlns="" val="20000"/>
                    </a:ext>
                  </a:extLst>
                </a:gridCol>
                <a:gridCol w="2703916">
                  <a:extLst>
                    <a:ext uri="{9D8B030D-6E8A-4147-A177-3AD203B41FA5}">
                      <a16:colId xmlns:a16="http://schemas.microsoft.com/office/drawing/2014/main" xmlns="" val="20001"/>
                    </a:ext>
                  </a:extLst>
                </a:gridCol>
                <a:gridCol w="2993295">
                  <a:extLst>
                    <a:ext uri="{9D8B030D-6E8A-4147-A177-3AD203B41FA5}">
                      <a16:colId xmlns:a16="http://schemas.microsoft.com/office/drawing/2014/main" xmlns="" val="20002"/>
                    </a:ext>
                  </a:extLst>
                </a:gridCol>
                <a:gridCol w="2763431">
                  <a:extLst>
                    <a:ext uri="{9D8B030D-6E8A-4147-A177-3AD203B41FA5}">
                      <a16:colId xmlns:a16="http://schemas.microsoft.com/office/drawing/2014/main" xmlns="" val="20003"/>
                    </a:ext>
                  </a:extLst>
                </a:gridCol>
              </a:tblGrid>
              <a:tr h="612068">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dirty="0" smtClean="0">
                          <a:solidFill>
                            <a:schemeClr val="tx1"/>
                          </a:solidFill>
                          <a:latin typeface="Century Gothic"/>
                          <a:cs typeface="Century Gothic"/>
                        </a:rPr>
                        <a:t>Structure</a:t>
                      </a:r>
                      <a:endParaRPr lang="en-GB" sz="1200" b="1" dirty="0">
                        <a:solidFill>
                          <a:schemeClr val="tx1"/>
                        </a:solidFill>
                        <a:latin typeface="Century Gothic"/>
                        <a:cs typeface="Century Gothic"/>
                      </a:endParaRPr>
                    </a:p>
                  </a:txBody>
                  <a:tcPr marL="68580" marR="6858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dirty="0" smtClean="0">
                          <a:solidFill>
                            <a:schemeClr val="tx1"/>
                          </a:solidFill>
                          <a:latin typeface="Century Gothic"/>
                          <a:cs typeface="Century Gothic"/>
                        </a:rPr>
                        <a:t>How is the</a:t>
                      </a:r>
                      <a:r>
                        <a:rPr lang="en-GB" sz="1050" baseline="0" dirty="0" smtClean="0">
                          <a:solidFill>
                            <a:schemeClr val="tx1"/>
                          </a:solidFill>
                          <a:latin typeface="Century Gothic"/>
                          <a:cs typeface="Century Gothic"/>
                        </a:rPr>
                        <a:t> piece organised on the page?</a:t>
                      </a:r>
                      <a:endParaRPr lang="en-GB" sz="105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baseline="0" dirty="0" smtClean="0">
                          <a:solidFill>
                            <a:schemeClr val="tx1"/>
                          </a:solidFill>
                          <a:latin typeface="Century Gothic"/>
                          <a:cs typeface="Century Gothic"/>
                        </a:rPr>
                        <a:t>Can you identify the topic of each stanza?</a:t>
                      </a:r>
                      <a:endParaRPr lang="en-GB" sz="105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b="1" dirty="0" smtClean="0">
                          <a:solidFill>
                            <a:schemeClr val="tx1"/>
                          </a:solidFill>
                          <a:latin typeface="Century Gothic"/>
                          <a:cs typeface="Century Gothic"/>
                        </a:rPr>
                        <a:t>Are</a:t>
                      </a:r>
                      <a:r>
                        <a:rPr lang="en-GB" sz="1050" b="1" baseline="0" dirty="0" smtClean="0">
                          <a:solidFill>
                            <a:schemeClr val="tx1"/>
                          </a:solidFill>
                          <a:latin typeface="Century Gothic"/>
                          <a:cs typeface="Century Gothic"/>
                        </a:rPr>
                        <a:t> the stanzas equal or unequal?</a:t>
                      </a:r>
                      <a:endParaRPr lang="en-GB" sz="105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612068">
                <a:tc vMerge="1">
                  <a:txBody>
                    <a:bodyPr/>
                    <a:lstStyle/>
                    <a:p>
                      <a:endParaRPr lang="en-GB" dirty="0"/>
                    </a:p>
                  </a:txBody>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smtClean="0">
                          <a:solidFill>
                            <a:schemeClr val="tx1"/>
                          </a:solidFill>
                          <a:latin typeface="Century Gothic"/>
                          <a:cs typeface="Century Gothic"/>
                        </a:rPr>
                        <a:t>How</a:t>
                      </a:r>
                      <a:r>
                        <a:rPr lang="en-GB" sz="1050" baseline="0" dirty="0" smtClean="0">
                          <a:solidFill>
                            <a:schemeClr val="tx1"/>
                          </a:solidFill>
                          <a:latin typeface="Century Gothic"/>
                          <a:cs typeface="Century Gothic"/>
                        </a:rPr>
                        <a:t> many stanzas/verses?</a:t>
                      </a:r>
                      <a:endParaRPr lang="en-GB" sz="105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smtClean="0">
                          <a:solidFill>
                            <a:schemeClr val="tx1"/>
                          </a:solidFill>
                          <a:latin typeface="Century Gothic"/>
                          <a:cs typeface="Century Gothic"/>
                        </a:rPr>
                        <a:t>Is there rhythm/repetition/enjambment?</a:t>
                      </a:r>
                      <a:endParaRPr lang="en-GB" sz="105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smtClean="0">
                          <a:solidFill>
                            <a:schemeClr val="tx1"/>
                          </a:solidFill>
                          <a:latin typeface="Century Gothic"/>
                          <a:cs typeface="Century Gothic"/>
                        </a:rPr>
                        <a:t>What is the line length/rhyme scheme? </a:t>
                      </a:r>
                      <a:endParaRPr lang="en-GB" sz="105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xmlns="" val="100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692745652"/>
              </p:ext>
            </p:extLst>
          </p:nvPr>
        </p:nvGraphicFramePr>
        <p:xfrm>
          <a:off x="7992034" y="1451965"/>
          <a:ext cx="1080120" cy="4248472"/>
        </p:xfrm>
        <a:graphic>
          <a:graphicData uri="http://schemas.openxmlformats.org/drawingml/2006/table">
            <a:tbl>
              <a:tblPr firstRow="1" bandRow="1">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effectLst>
                  <a:outerShdw blurRad="40000" dist="23000" dir="5400000" rotWithShape="0">
                    <a:srgbClr val="000000">
                      <a:alpha val="35000"/>
                    </a:srgbClr>
                  </a:outerShdw>
                </a:effectLst>
              </a:tblPr>
              <a:tblGrid>
                <a:gridCol w="1080120">
                  <a:extLst>
                    <a:ext uri="{9D8B030D-6E8A-4147-A177-3AD203B41FA5}">
                      <a16:colId xmlns:a16="http://schemas.microsoft.com/office/drawing/2014/main" xmlns="" val="20000"/>
                    </a:ext>
                  </a:extLst>
                </a:gridCol>
              </a:tblGrid>
              <a:tr h="37347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dirty="0" smtClean="0">
                          <a:solidFill>
                            <a:schemeClr val="tx1"/>
                          </a:solidFill>
                          <a:latin typeface="Century Gothic"/>
                          <a:cs typeface="Century Gothic"/>
                        </a:rPr>
                        <a:t>Meaning</a:t>
                      </a:r>
                      <a:endParaRPr lang="en-GB" sz="120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857281">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smtClean="0">
                          <a:solidFill>
                            <a:schemeClr val="tx1"/>
                          </a:solidFill>
                          <a:latin typeface="Century Gothic"/>
                          <a:cs typeface="Century Gothic"/>
                        </a:rPr>
                        <a:t>What is the</a:t>
                      </a:r>
                      <a:r>
                        <a:rPr lang="en-GB" sz="1050" baseline="0" dirty="0" smtClean="0">
                          <a:solidFill>
                            <a:schemeClr val="tx1"/>
                          </a:solidFill>
                          <a:latin typeface="Century Gothic"/>
                          <a:cs typeface="Century Gothic"/>
                        </a:rPr>
                        <a:t> poem about?</a:t>
                      </a:r>
                      <a:endParaRPr lang="en-GB" sz="105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xmlns="" val="10001"/>
                  </a:ext>
                </a:extLst>
              </a:tr>
              <a:tr h="1005906">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smtClean="0">
                          <a:solidFill>
                            <a:schemeClr val="tx1"/>
                          </a:solidFill>
                          <a:latin typeface="Century Gothic"/>
                          <a:cs typeface="Century Gothic"/>
                        </a:rPr>
                        <a:t>Can</a:t>
                      </a:r>
                      <a:r>
                        <a:rPr lang="en-GB" sz="1050" baseline="0" dirty="0" smtClean="0">
                          <a:solidFill>
                            <a:schemeClr val="tx1"/>
                          </a:solidFill>
                          <a:latin typeface="Century Gothic"/>
                          <a:cs typeface="Century Gothic"/>
                        </a:rPr>
                        <a:t> you discover more than one meaning of the poem?</a:t>
                      </a:r>
                      <a:endParaRPr lang="en-GB" sz="105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005906">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smtClean="0">
                          <a:solidFill>
                            <a:schemeClr val="tx1"/>
                          </a:solidFill>
                          <a:latin typeface="Century Gothic"/>
                          <a:cs typeface="Century Gothic"/>
                        </a:rPr>
                        <a:t>What</a:t>
                      </a:r>
                      <a:r>
                        <a:rPr lang="en-GB" sz="1050" baseline="0" dirty="0" smtClean="0">
                          <a:solidFill>
                            <a:schemeClr val="tx1"/>
                          </a:solidFill>
                          <a:latin typeface="Century Gothic"/>
                          <a:cs typeface="Century Gothic"/>
                        </a:rPr>
                        <a:t> ideas and themes is the poet portraying?</a:t>
                      </a:r>
                      <a:endParaRPr lang="en-GB" sz="105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xmlns="" val="10003"/>
                  </a:ext>
                </a:extLst>
              </a:tr>
              <a:tr h="1005906">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smtClean="0">
                          <a:solidFill>
                            <a:schemeClr val="tx1"/>
                          </a:solidFill>
                          <a:latin typeface="Century Gothic"/>
                          <a:cs typeface="Century Gothic"/>
                        </a:rPr>
                        <a:t>What</a:t>
                      </a:r>
                      <a:r>
                        <a:rPr lang="en-GB" sz="1050" baseline="0" dirty="0" smtClean="0">
                          <a:solidFill>
                            <a:schemeClr val="tx1"/>
                          </a:solidFill>
                          <a:latin typeface="Century Gothic"/>
                          <a:cs typeface="Century Gothic"/>
                        </a:rPr>
                        <a:t> is the poet’s point of view?</a:t>
                      </a:r>
                      <a:endParaRPr lang="en-GB" sz="105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843450241"/>
              </p:ext>
            </p:extLst>
          </p:nvPr>
        </p:nvGraphicFramePr>
        <p:xfrm>
          <a:off x="5940153" y="5705468"/>
          <a:ext cx="3132002" cy="1158240"/>
        </p:xfrm>
        <a:graphic>
          <a:graphicData uri="http://schemas.openxmlformats.org/drawingml/2006/table">
            <a:tbl>
              <a:tblPr firstRow="1" bandRow="1">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effectLst>
                  <a:outerShdw blurRad="40000" dist="23000" dir="5400000" rotWithShape="0">
                    <a:srgbClr val="000000">
                      <a:alpha val="35000"/>
                    </a:srgbClr>
                  </a:outerShdw>
                </a:effectLst>
              </a:tblPr>
              <a:tblGrid>
                <a:gridCol w="270176">
                  <a:extLst>
                    <a:ext uri="{9D8B030D-6E8A-4147-A177-3AD203B41FA5}">
                      <a16:colId xmlns:a16="http://schemas.microsoft.com/office/drawing/2014/main" xmlns="" val="20000"/>
                    </a:ext>
                  </a:extLst>
                </a:gridCol>
                <a:gridCol w="809943">
                  <a:extLst>
                    <a:ext uri="{9D8B030D-6E8A-4147-A177-3AD203B41FA5}">
                      <a16:colId xmlns:a16="http://schemas.microsoft.com/office/drawing/2014/main" xmlns="" val="20001"/>
                    </a:ext>
                  </a:extLst>
                </a:gridCol>
                <a:gridCol w="1152128">
                  <a:extLst>
                    <a:ext uri="{9D8B030D-6E8A-4147-A177-3AD203B41FA5}">
                      <a16:colId xmlns:a16="http://schemas.microsoft.com/office/drawing/2014/main" xmlns="" val="20002"/>
                    </a:ext>
                  </a:extLst>
                </a:gridCol>
                <a:gridCol w="899755">
                  <a:extLst>
                    <a:ext uri="{9D8B030D-6E8A-4147-A177-3AD203B41FA5}">
                      <a16:colId xmlns:a16="http://schemas.microsoft.com/office/drawing/2014/main" xmlns="" val="20003"/>
                    </a:ext>
                  </a:extLst>
                </a:gridCol>
              </a:tblGrid>
              <a:tr h="105273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dirty="0" smtClean="0">
                          <a:solidFill>
                            <a:schemeClr val="tx1"/>
                          </a:solidFill>
                          <a:latin typeface="Century Gothic"/>
                          <a:cs typeface="Century Gothic"/>
                        </a:rPr>
                        <a:t>Imagery</a:t>
                      </a:r>
                      <a:endParaRPr lang="en-GB" sz="1200" b="1" dirty="0">
                        <a:solidFill>
                          <a:schemeClr val="tx1"/>
                        </a:solidFill>
                        <a:latin typeface="Century Gothic"/>
                        <a:cs typeface="Century Gothic"/>
                      </a:endParaRPr>
                    </a:p>
                  </a:txBody>
                  <a:tcPr marL="68580" marR="68580" vert="vert27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dirty="0" smtClean="0">
                          <a:solidFill>
                            <a:schemeClr val="tx1"/>
                          </a:solidFill>
                          <a:latin typeface="Century Gothic"/>
                          <a:cs typeface="Century Gothic"/>
                        </a:rPr>
                        <a:t>Which</a:t>
                      </a:r>
                      <a:r>
                        <a:rPr lang="en-GB" sz="1000" b="0" baseline="0" dirty="0" smtClean="0">
                          <a:solidFill>
                            <a:schemeClr val="tx1"/>
                          </a:solidFill>
                          <a:latin typeface="Century Gothic"/>
                          <a:cs typeface="Century Gothic"/>
                        </a:rPr>
                        <a:t> images are conveyed to the reader?</a:t>
                      </a:r>
                      <a:endParaRPr lang="en-GB" sz="1000" b="0" dirty="0">
                        <a:solidFill>
                          <a:schemeClr val="tx1"/>
                        </a:solidFill>
                        <a:latin typeface="Century Gothic"/>
                        <a:cs typeface="Century Gothic"/>
                      </a:endParaRPr>
                    </a:p>
                  </a:txBody>
                  <a:tcPr marL="68580" marR="6858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dirty="0" smtClean="0">
                          <a:solidFill>
                            <a:schemeClr val="tx1"/>
                          </a:solidFill>
                          <a:latin typeface="Century Gothic"/>
                          <a:cs typeface="Century Gothic"/>
                        </a:rPr>
                        <a:t>Does the poem</a:t>
                      </a:r>
                      <a:r>
                        <a:rPr lang="en-GB" sz="1000" b="0" baseline="0" dirty="0" smtClean="0">
                          <a:solidFill>
                            <a:schemeClr val="tx1"/>
                          </a:solidFill>
                          <a:latin typeface="Century Gothic"/>
                          <a:cs typeface="Century Gothic"/>
                        </a:rPr>
                        <a:t> contain metaphors, similes or personification?</a:t>
                      </a:r>
                      <a:endParaRPr lang="en-GB" sz="1000" b="0" dirty="0">
                        <a:solidFill>
                          <a:schemeClr val="tx1"/>
                        </a:solidFill>
                        <a:latin typeface="Century Gothic"/>
                        <a:cs typeface="Century Gothic"/>
                      </a:endParaRPr>
                    </a:p>
                  </a:txBody>
                  <a:tcPr marL="68580" marR="6858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dirty="0" smtClean="0">
                          <a:solidFill>
                            <a:schemeClr val="tx1"/>
                          </a:solidFill>
                          <a:latin typeface="Century Gothic"/>
                          <a:cs typeface="Century Gothic"/>
                        </a:rPr>
                        <a:t>Why do you think the poet has</a:t>
                      </a:r>
                      <a:r>
                        <a:rPr lang="en-GB" sz="1000" b="0" baseline="0" dirty="0" smtClean="0">
                          <a:solidFill>
                            <a:schemeClr val="tx1"/>
                          </a:solidFill>
                          <a:latin typeface="Century Gothic"/>
                          <a:cs typeface="Century Gothic"/>
                        </a:rPr>
                        <a:t> included the images in the poem?</a:t>
                      </a:r>
                      <a:endParaRPr lang="en-GB" sz="1000" b="0" dirty="0">
                        <a:solidFill>
                          <a:schemeClr val="tx1"/>
                        </a:solidFill>
                        <a:latin typeface="Century Gothic"/>
                        <a:cs typeface="Century Gothic"/>
                      </a:endParaRPr>
                    </a:p>
                  </a:txBody>
                  <a:tcPr marL="68580" marR="6858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40834077"/>
              </p:ext>
            </p:extLst>
          </p:nvPr>
        </p:nvGraphicFramePr>
        <p:xfrm>
          <a:off x="80628" y="5733256"/>
          <a:ext cx="5915226" cy="1066800"/>
        </p:xfrm>
        <a:graphic>
          <a:graphicData uri="http://schemas.openxmlformats.org/drawingml/2006/table">
            <a:tbl>
              <a:tblPr firstRow="1" bandRow="1">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effectLst>
                  <a:outerShdw blurRad="40000" dist="23000" dir="5400000" rotWithShape="0">
                    <a:srgbClr val="000000">
                      <a:alpha val="35000"/>
                    </a:srgbClr>
                  </a:outerShdw>
                </a:effectLst>
              </a:tblPr>
              <a:tblGrid>
                <a:gridCol w="391135">
                  <a:extLst>
                    <a:ext uri="{9D8B030D-6E8A-4147-A177-3AD203B41FA5}">
                      <a16:colId xmlns:a16="http://schemas.microsoft.com/office/drawing/2014/main" xmlns="" val="20000"/>
                    </a:ext>
                  </a:extLst>
                </a:gridCol>
                <a:gridCol w="1174661">
                  <a:extLst>
                    <a:ext uri="{9D8B030D-6E8A-4147-A177-3AD203B41FA5}">
                      <a16:colId xmlns:a16="http://schemas.microsoft.com/office/drawing/2014/main" xmlns="" val="20001"/>
                    </a:ext>
                  </a:extLst>
                </a:gridCol>
                <a:gridCol w="1739772">
                  <a:extLst>
                    <a:ext uri="{9D8B030D-6E8A-4147-A177-3AD203B41FA5}">
                      <a16:colId xmlns:a16="http://schemas.microsoft.com/office/drawing/2014/main" xmlns="" val="20002"/>
                    </a:ext>
                  </a:extLst>
                </a:gridCol>
                <a:gridCol w="1391818">
                  <a:extLst>
                    <a:ext uri="{9D8B030D-6E8A-4147-A177-3AD203B41FA5}">
                      <a16:colId xmlns:a16="http://schemas.microsoft.com/office/drawing/2014/main" xmlns="" val="20003"/>
                    </a:ext>
                  </a:extLst>
                </a:gridCol>
                <a:gridCol w="1217840">
                  <a:extLst>
                    <a:ext uri="{9D8B030D-6E8A-4147-A177-3AD203B41FA5}">
                      <a16:colId xmlns:a16="http://schemas.microsoft.com/office/drawing/2014/main" xmlns="" val="20004"/>
                    </a:ext>
                  </a:extLst>
                </a:gridCol>
              </a:tblGrid>
              <a:tr h="105273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dirty="0" smtClean="0">
                          <a:solidFill>
                            <a:schemeClr val="tx1"/>
                          </a:solidFill>
                          <a:latin typeface="Century Gothic"/>
                          <a:cs typeface="Century Gothic"/>
                        </a:rPr>
                        <a:t>Language</a:t>
                      </a:r>
                      <a:endParaRPr lang="en-GB" sz="1000" b="0" dirty="0">
                        <a:solidFill>
                          <a:schemeClr val="tx1"/>
                        </a:solidFill>
                        <a:latin typeface="Century Gothic"/>
                        <a:cs typeface="Century Gothic"/>
                      </a:endParaRPr>
                    </a:p>
                  </a:txBody>
                  <a:tcPr marL="68580" marR="6858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dirty="0" smtClean="0">
                          <a:solidFill>
                            <a:schemeClr val="tx1"/>
                          </a:solidFill>
                          <a:latin typeface="Century Gothic"/>
                          <a:cs typeface="Century Gothic"/>
                        </a:rPr>
                        <a:t>Which</a:t>
                      </a:r>
                      <a:r>
                        <a:rPr lang="en-GB" sz="1000" b="0" baseline="0" dirty="0" smtClean="0">
                          <a:solidFill>
                            <a:schemeClr val="tx1"/>
                          </a:solidFill>
                          <a:latin typeface="Century Gothic"/>
                          <a:cs typeface="Century Gothic"/>
                        </a:rPr>
                        <a:t> words has the poet used to convey meaning?</a:t>
                      </a:r>
                      <a:endParaRPr lang="en-GB" sz="100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dirty="0" smtClean="0">
                          <a:solidFill>
                            <a:schemeClr val="tx1"/>
                          </a:solidFill>
                          <a:latin typeface="Century Gothic"/>
                          <a:cs typeface="Century Gothic"/>
                        </a:rPr>
                        <a:t>What are</a:t>
                      </a:r>
                      <a:r>
                        <a:rPr lang="en-GB" sz="1000" b="0" baseline="0" dirty="0" smtClean="0">
                          <a:solidFill>
                            <a:schemeClr val="tx1"/>
                          </a:solidFill>
                          <a:latin typeface="Century Gothic"/>
                          <a:cs typeface="Century Gothic"/>
                        </a:rPr>
                        <a:t> the connotations of the language used?</a:t>
                      </a:r>
                    </a:p>
                    <a:p>
                      <a:pPr algn="ctr"/>
                      <a:endParaRPr lang="en-GB" sz="400" b="0" baseline="0" dirty="0" smtClean="0">
                        <a:solidFill>
                          <a:schemeClr val="tx1"/>
                        </a:solidFill>
                        <a:latin typeface="Century Gothic"/>
                        <a:cs typeface="Century Gothic"/>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baseline="0" dirty="0" smtClean="0">
                          <a:solidFill>
                            <a:schemeClr val="tx1"/>
                          </a:solidFill>
                          <a:latin typeface="Century Gothic"/>
                          <a:cs typeface="Century Gothic"/>
                        </a:rPr>
                        <a:t>Is there more than one meaning of the word/phrase?</a:t>
                      </a:r>
                      <a:endParaRPr lang="en-GB" sz="1000" b="0" dirty="0" smtClean="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i="0" dirty="0" smtClean="0">
                          <a:solidFill>
                            <a:schemeClr val="tx1"/>
                          </a:solidFill>
                          <a:latin typeface="Century Gothic"/>
                          <a:cs typeface="Century Gothic"/>
                        </a:rPr>
                        <a:t>Has the poet</a:t>
                      </a:r>
                      <a:r>
                        <a:rPr lang="en-GB" sz="1000" b="0" i="0" baseline="0" dirty="0" smtClean="0">
                          <a:solidFill>
                            <a:schemeClr val="tx1"/>
                          </a:solidFill>
                          <a:latin typeface="Century Gothic"/>
                          <a:cs typeface="Century Gothic"/>
                        </a:rPr>
                        <a:t> used figurative language? </a:t>
                      </a:r>
                      <a:r>
                        <a:rPr lang="en-GB" sz="700" b="0" i="0" baseline="0" dirty="0" smtClean="0">
                          <a:solidFill>
                            <a:schemeClr val="tx1"/>
                          </a:solidFill>
                          <a:latin typeface="Century Gothic"/>
                          <a:cs typeface="Century Gothic"/>
                        </a:rPr>
                        <a:t>(onomatopoeia, alliteration, assonance…)</a:t>
                      </a:r>
                      <a:endParaRPr lang="en-GB" sz="700" b="0" i="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dirty="0" smtClean="0">
                          <a:solidFill>
                            <a:schemeClr val="tx1"/>
                          </a:solidFill>
                          <a:latin typeface="Century Gothic"/>
                          <a:cs typeface="Century Gothic"/>
                        </a:rPr>
                        <a:t>How</a:t>
                      </a:r>
                      <a:r>
                        <a:rPr lang="en-GB" sz="1000" b="0" baseline="0" dirty="0" smtClean="0">
                          <a:solidFill>
                            <a:schemeClr val="tx1"/>
                          </a:solidFill>
                          <a:latin typeface="Century Gothic"/>
                          <a:cs typeface="Century Gothic"/>
                        </a:rPr>
                        <a:t> has the poet used language to </a:t>
                      </a:r>
                      <a:r>
                        <a:rPr lang="en-GB" sz="1000" b="1" u="sng" baseline="0" dirty="0" smtClean="0">
                          <a:solidFill>
                            <a:schemeClr val="tx1"/>
                          </a:solidFill>
                          <a:latin typeface="Century Gothic"/>
                          <a:cs typeface="Century Gothic"/>
                        </a:rPr>
                        <a:t>infer </a:t>
                      </a:r>
                      <a:r>
                        <a:rPr lang="en-GB" sz="1000" b="0" baseline="0" dirty="0" smtClean="0">
                          <a:solidFill>
                            <a:schemeClr val="tx1"/>
                          </a:solidFill>
                          <a:latin typeface="Century Gothic"/>
                          <a:cs typeface="Century Gothic"/>
                        </a:rPr>
                        <a:t>meaning?</a:t>
                      </a:r>
                    </a:p>
                    <a:p>
                      <a:pPr algn="ctr"/>
                      <a:endParaRPr lang="en-GB" sz="400" b="0" baseline="0" dirty="0" smtClean="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843393232"/>
              </p:ext>
            </p:extLst>
          </p:nvPr>
        </p:nvGraphicFramePr>
        <p:xfrm>
          <a:off x="80628" y="1412776"/>
          <a:ext cx="1026114" cy="4342159"/>
        </p:xfrm>
        <a:graphic>
          <a:graphicData uri="http://schemas.openxmlformats.org/drawingml/2006/table">
            <a:tbl>
              <a:tblPr firstRow="1" bandRow="1">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effectLst>
                  <a:outerShdw blurRad="40000" dist="23000" dir="5400000" rotWithShape="0">
                    <a:srgbClr val="000000">
                      <a:alpha val="35000"/>
                    </a:srgbClr>
                  </a:outerShdw>
                </a:effectLst>
              </a:tblPr>
              <a:tblGrid>
                <a:gridCol w="1026114">
                  <a:extLst>
                    <a:ext uri="{9D8B030D-6E8A-4147-A177-3AD203B41FA5}">
                      <a16:colId xmlns:a16="http://schemas.microsoft.com/office/drawing/2014/main" xmlns="" val="20000"/>
                    </a:ext>
                  </a:extLst>
                </a:gridCol>
              </a:tblGrid>
              <a:tr h="39187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dirty="0" smtClean="0">
                          <a:solidFill>
                            <a:schemeClr val="tx1"/>
                          </a:solidFill>
                          <a:latin typeface="Century Gothic"/>
                          <a:cs typeface="Century Gothic"/>
                        </a:rPr>
                        <a:t>Effect</a:t>
                      </a:r>
                      <a:endParaRPr lang="en-GB" sz="140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285532">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smtClean="0">
                          <a:solidFill>
                            <a:schemeClr val="tx1"/>
                          </a:solidFill>
                          <a:latin typeface="Century Gothic"/>
                          <a:cs typeface="Century Gothic"/>
                        </a:rPr>
                        <a:t>What effect on the reader is the poet aiming to achieve?</a:t>
                      </a:r>
                    </a:p>
                    <a:p>
                      <a:pPr algn="ctr"/>
                      <a:r>
                        <a:rPr lang="en-GB" sz="800" b="0" i="1" dirty="0" smtClean="0">
                          <a:solidFill>
                            <a:schemeClr val="tx1"/>
                          </a:solidFill>
                          <a:latin typeface="Century Gothic"/>
                          <a:cs typeface="Century Gothic"/>
                        </a:rPr>
                        <a:t>(How</a:t>
                      </a:r>
                      <a:r>
                        <a:rPr lang="en-GB" sz="800" b="0" i="1" baseline="0" dirty="0" smtClean="0">
                          <a:solidFill>
                            <a:schemeClr val="tx1"/>
                          </a:solidFill>
                          <a:latin typeface="Century Gothic"/>
                          <a:cs typeface="Century Gothic"/>
                        </a:rPr>
                        <a:t> is it intended to make you think/feel?)</a:t>
                      </a:r>
                      <a:endParaRPr lang="en-GB" sz="800" b="0" i="1"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xmlns="" val="10001"/>
                  </a:ext>
                </a:extLst>
              </a:tr>
              <a:tr h="1285532">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smtClean="0">
                          <a:solidFill>
                            <a:schemeClr val="tx1"/>
                          </a:solidFill>
                          <a:latin typeface="Century Gothic"/>
                          <a:cs typeface="Century Gothic"/>
                        </a:rPr>
                        <a:t>What opinion</a:t>
                      </a:r>
                      <a:r>
                        <a:rPr lang="en-GB" sz="1050" baseline="0" dirty="0" smtClean="0">
                          <a:solidFill>
                            <a:schemeClr val="tx1"/>
                          </a:solidFill>
                          <a:latin typeface="Century Gothic"/>
                          <a:cs typeface="Century Gothic"/>
                        </a:rPr>
                        <a:t> is conveyed by the poet?</a:t>
                      </a:r>
                      <a:endParaRPr lang="en-GB" sz="105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285532">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smtClean="0">
                          <a:solidFill>
                            <a:schemeClr val="tx1"/>
                          </a:solidFill>
                          <a:latin typeface="Century Gothic"/>
                          <a:cs typeface="Century Gothic"/>
                        </a:rPr>
                        <a:t>Wha</a:t>
                      </a:r>
                      <a:r>
                        <a:rPr lang="en-GB" sz="1050" baseline="0" dirty="0" smtClean="0">
                          <a:solidFill>
                            <a:schemeClr val="tx1"/>
                          </a:solidFill>
                          <a:latin typeface="Century Gothic"/>
                          <a:cs typeface="Century Gothic"/>
                        </a:rPr>
                        <a:t>t is the purpose of the poet’s choice of language/opinion/theme?</a:t>
                      </a:r>
                      <a:endParaRPr lang="en-GB" sz="105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xmlns="" val="10003"/>
                  </a:ext>
                </a:extLst>
              </a:tr>
            </a:tbl>
          </a:graphicData>
        </a:graphic>
      </p:graphicFrame>
      <p:sp>
        <p:nvSpPr>
          <p:cNvPr id="8" name="Subtitle 2"/>
          <p:cNvSpPr txBox="1">
            <a:spLocks/>
          </p:cNvSpPr>
          <p:nvPr/>
        </p:nvSpPr>
        <p:spPr>
          <a:xfrm>
            <a:off x="1187624" y="1365354"/>
            <a:ext cx="6840760" cy="4407455"/>
          </a:xfrm>
          <a:prstGeom prst="rect">
            <a:avLst/>
          </a:prstGeom>
          <a:noFill/>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gn="l" fontAlgn="base">
              <a:spcAft>
                <a:spcPct val="0"/>
              </a:spcAft>
              <a:defRPr/>
            </a:pPr>
            <a:r>
              <a:rPr lang="en-GB" altLang="en-US" sz="1050" dirty="0" smtClean="0">
                <a:solidFill>
                  <a:srgbClr val="000000"/>
                </a:solidFill>
                <a:latin typeface="Trebuchet MS" panose="020B0603020202020204" pitchFamily="34" charset="0"/>
                <a:cs typeface="Arial" panose="020B0604020202020204" pitchFamily="34" charset="0"/>
              </a:rPr>
              <a:t>All </a:t>
            </a:r>
            <a:r>
              <a:rPr lang="en-GB" altLang="en-US" sz="1050" dirty="0">
                <a:solidFill>
                  <a:srgbClr val="000000"/>
                </a:solidFill>
                <a:latin typeface="Trebuchet MS" panose="020B0603020202020204" pitchFamily="34" charset="0"/>
                <a:cs typeface="Arial" panose="020B0604020202020204" pitchFamily="34" charset="0"/>
              </a:rPr>
              <a:t>year the flax-dam festered in the heart</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Of the townland; green and heavy headed</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Flax had rotted there, weighted down by huge sods.</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Daily it sweltered in the punishing sun.</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Bubbles gargled delicately, bluebottles</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Wove a strong gauze of sound around the smell.</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There were dragonflies, spotted butterflies,</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But best of all was the warm thick slobber</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Of frogspawn that grew like clotted water</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In the shade of the banks. Here, every spring</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I would fill </a:t>
            </a:r>
            <a:r>
              <a:rPr lang="en-GB" altLang="en-US" sz="1050" dirty="0" err="1">
                <a:solidFill>
                  <a:srgbClr val="000000"/>
                </a:solidFill>
                <a:latin typeface="Trebuchet MS" panose="020B0603020202020204" pitchFamily="34" charset="0"/>
                <a:cs typeface="Arial" panose="020B0604020202020204" pitchFamily="34" charset="0"/>
              </a:rPr>
              <a:t>jampotfuls</a:t>
            </a:r>
            <a:r>
              <a:rPr lang="en-GB" altLang="en-US" sz="1050" dirty="0">
                <a:solidFill>
                  <a:srgbClr val="000000"/>
                </a:solidFill>
                <a:latin typeface="Trebuchet MS" panose="020B0603020202020204" pitchFamily="34" charset="0"/>
                <a:cs typeface="Arial" panose="020B0604020202020204" pitchFamily="34" charset="0"/>
              </a:rPr>
              <a:t> of the jellied</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Specks to range on window sills at home,</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On shelves at school, and wait and watch until</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The fattening dots burst, into nimble</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Swimming tadpoles. Miss Walls would tell us how</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The daddy frog was called a bullfrog</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And how he croaked and how the mammy frog</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Laid hundreds of little eggs and this was</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Frogspawn. You could tell the weather by frogs too</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For they were yellow in the sun and brown</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In rain.</a:t>
            </a:r>
          </a:p>
          <a:p>
            <a:pPr lvl="0" algn="l" fontAlgn="base">
              <a:spcAft>
                <a:spcPct val="0"/>
              </a:spcAft>
              <a:defRPr/>
            </a:pPr>
            <a:endParaRPr lang="en-GB" altLang="en-US" sz="1050" dirty="0">
              <a:solidFill>
                <a:srgbClr val="000000"/>
              </a:solidFill>
              <a:latin typeface="Trebuchet MS" panose="020B0603020202020204" pitchFamily="34" charset="0"/>
              <a:cs typeface="Arial" panose="020B0604020202020204" pitchFamily="34" charset="0"/>
            </a:endParaRP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  </a:t>
            </a:r>
            <a:r>
              <a:rPr lang="en-GB" altLang="en-US" sz="1050" dirty="0" smtClean="0">
                <a:solidFill>
                  <a:srgbClr val="000000"/>
                </a:solidFill>
                <a:latin typeface="Trebuchet MS" panose="020B0603020202020204" pitchFamily="34" charset="0"/>
                <a:cs typeface="Arial" panose="020B0604020202020204" pitchFamily="34" charset="0"/>
              </a:rPr>
              <a:t>    </a:t>
            </a:r>
            <a:r>
              <a:rPr lang="en-GB" altLang="en-US" sz="1050" dirty="0">
                <a:solidFill>
                  <a:srgbClr val="000000"/>
                </a:solidFill>
                <a:latin typeface="Trebuchet MS" panose="020B0603020202020204" pitchFamily="34" charset="0"/>
                <a:cs typeface="Arial" panose="020B0604020202020204" pitchFamily="34" charset="0"/>
              </a:rPr>
              <a:t>Then one hot day when fields were rank</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With </a:t>
            </a:r>
            <a:r>
              <a:rPr lang="en-GB" altLang="en-US" sz="1050" dirty="0" err="1">
                <a:solidFill>
                  <a:srgbClr val="000000"/>
                </a:solidFill>
                <a:latin typeface="Trebuchet MS" panose="020B0603020202020204" pitchFamily="34" charset="0"/>
                <a:cs typeface="Arial" panose="020B0604020202020204" pitchFamily="34" charset="0"/>
              </a:rPr>
              <a:t>cowdung</a:t>
            </a:r>
            <a:r>
              <a:rPr lang="en-GB" altLang="en-US" sz="1050" dirty="0">
                <a:solidFill>
                  <a:srgbClr val="000000"/>
                </a:solidFill>
                <a:latin typeface="Trebuchet MS" panose="020B0603020202020204" pitchFamily="34" charset="0"/>
                <a:cs typeface="Arial" panose="020B0604020202020204" pitchFamily="34" charset="0"/>
              </a:rPr>
              <a:t> in the grass the angry frogs</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Invaded the flax-dam; I ducked through hedges</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To a coarse croaking that I had not heard</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Before. The air was thick with a bass chorus.</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Right down the dam gross bellied frogs were cocked</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On sods; their loose necks pulsed like sails. Some hopped:</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The slap and plop were obscene threats. Some sat</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Poised like mud grenades, their blunt heads farting.</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I sickened, turned, and ran. The great slime kings</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Were gathered there for vengeance and I knew</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That if I dipped my hand the spawn would clutch it.</a:t>
            </a:r>
          </a:p>
        </p:txBody>
      </p:sp>
    </p:spTree>
    <p:extLst>
      <p:ext uri="{BB962C8B-B14F-4D97-AF65-F5344CB8AC3E}">
        <p14:creationId xmlns:p14="http://schemas.microsoft.com/office/powerpoint/2010/main" val="939929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5518" t="58622" r="33243" b="32543"/>
          <a:stretch/>
        </p:blipFill>
        <p:spPr>
          <a:xfrm>
            <a:off x="179483" y="372060"/>
            <a:ext cx="4755673" cy="820116"/>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454571533"/>
              </p:ext>
            </p:extLst>
          </p:nvPr>
        </p:nvGraphicFramePr>
        <p:xfrm>
          <a:off x="126078" y="1192176"/>
          <a:ext cx="8927224" cy="5151120"/>
        </p:xfrm>
        <a:graphic>
          <a:graphicData uri="http://schemas.openxmlformats.org/drawingml/2006/table">
            <a:tbl>
              <a:tblPr firstRow="1" bandRow="1">
                <a:tableStyleId>{5C22544A-7EE6-4342-B048-85BDC9FD1C3A}</a:tableStyleId>
              </a:tblPr>
              <a:tblGrid>
                <a:gridCol w="2228369">
                  <a:extLst>
                    <a:ext uri="{9D8B030D-6E8A-4147-A177-3AD203B41FA5}">
                      <a16:colId xmlns:a16="http://schemas.microsoft.com/office/drawing/2014/main" xmlns="" val="20000"/>
                    </a:ext>
                  </a:extLst>
                </a:gridCol>
                <a:gridCol w="2235243">
                  <a:extLst>
                    <a:ext uri="{9D8B030D-6E8A-4147-A177-3AD203B41FA5}">
                      <a16:colId xmlns:a16="http://schemas.microsoft.com/office/drawing/2014/main" xmlns="" val="20001"/>
                    </a:ext>
                  </a:extLst>
                </a:gridCol>
                <a:gridCol w="2421497">
                  <a:extLst>
                    <a:ext uri="{9D8B030D-6E8A-4147-A177-3AD203B41FA5}">
                      <a16:colId xmlns:a16="http://schemas.microsoft.com/office/drawing/2014/main" xmlns="" val="20002"/>
                    </a:ext>
                  </a:extLst>
                </a:gridCol>
                <a:gridCol w="2042115">
                  <a:extLst>
                    <a:ext uri="{9D8B030D-6E8A-4147-A177-3AD203B41FA5}">
                      <a16:colId xmlns:a16="http://schemas.microsoft.com/office/drawing/2014/main" xmlns="" val="20003"/>
                    </a:ext>
                  </a:extLst>
                </a:gridCol>
              </a:tblGrid>
              <a:tr h="9157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rPr>
                        <a:t>Consider the line, ‘if I dropped my hand the spawn would clutch it.’ Do you think the violent depiction of nature is imagined by the child or real? Argue both sides of the question.</a:t>
                      </a:r>
                    </a:p>
                  </a:txBody>
                  <a:tcPr marL="68580" marR="68580">
                    <a:solidFill>
                      <a:srgbClr val="FF9999"/>
                    </a:solidFill>
                  </a:tcPr>
                </a:tc>
                <a:tc>
                  <a:txBody>
                    <a:bodyPr/>
                    <a:lstStyle/>
                    <a:p>
                      <a:r>
                        <a:rPr lang="en-GB" sz="1600" b="0" dirty="0">
                          <a:solidFill>
                            <a:schemeClr val="tx1"/>
                          </a:solidFill>
                        </a:rPr>
                        <a:t>Heaney was born and raised in Ireland. Where do we see hints of this within the poem?</a:t>
                      </a:r>
                    </a:p>
                  </a:txBody>
                  <a:tcPr marL="68580" marR="68580">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dk1"/>
                          </a:solidFill>
                          <a:effectLst/>
                          <a:latin typeface="+mn-lt"/>
                          <a:ea typeface="+mn-ea"/>
                          <a:cs typeface="+mn-cs"/>
                        </a:rPr>
                        <a:t>How does the mood change in the second stanza? (If you have complete the verb task, this should help!)</a:t>
                      </a:r>
                    </a:p>
                  </a:txBody>
                  <a:tcPr marL="68580" marR="68580">
                    <a:solidFill>
                      <a:schemeClr val="accent1">
                        <a:lumMod val="40000"/>
                        <a:lumOff val="60000"/>
                      </a:schemeClr>
                    </a:solidFill>
                  </a:tcPr>
                </a:tc>
                <a:tc>
                  <a:txBody>
                    <a:bodyPr/>
                    <a:lstStyle/>
                    <a:p>
                      <a:r>
                        <a:rPr lang="en-GB" sz="1600" b="0" dirty="0">
                          <a:solidFill>
                            <a:schemeClr val="tx1"/>
                          </a:solidFill>
                        </a:rPr>
                        <a:t>Explore imagery that depicts decay/excrement. Why might the chid focus on the negative aspects of nature?</a:t>
                      </a:r>
                    </a:p>
                  </a:txBody>
                  <a:tcPr marL="68580" marR="68580">
                    <a:solidFill>
                      <a:schemeClr val="accent6">
                        <a:lumMod val="40000"/>
                        <a:lumOff val="60000"/>
                      </a:schemeClr>
                    </a:solidFill>
                  </a:tcPr>
                </a:tc>
                <a:extLst>
                  <a:ext uri="{0D108BD9-81ED-4DB2-BD59-A6C34878D82A}">
                    <a16:rowId xmlns:a16="http://schemas.microsoft.com/office/drawing/2014/main" xmlns="" val="10000"/>
                  </a:ext>
                </a:extLst>
              </a:tr>
              <a:tr h="9157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rPr>
                        <a:t>Select eight verbs from the poem ( choose from across the entire poem). What emotions do they depict in the speaker?</a:t>
                      </a:r>
                    </a:p>
                  </a:txBody>
                  <a:tcPr marL="68580" marR="68580">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rPr>
                        <a:t>How is the fascination and curiosity of being a child created within the first stanza? </a:t>
                      </a:r>
                    </a:p>
                    <a:p>
                      <a:endParaRPr lang="en-GB" sz="1600" b="0" dirty="0">
                        <a:solidFill>
                          <a:schemeClr val="tx1"/>
                        </a:solidFill>
                      </a:endParaRPr>
                    </a:p>
                  </a:txBody>
                  <a:tcPr marL="68580" marR="68580">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baseline="0" dirty="0">
                          <a:solidFill>
                            <a:schemeClr val="tx1"/>
                          </a:solidFill>
                        </a:rPr>
                        <a:t>Which feelings of your own early childhood might Heaney want you to recognise in this poem?</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0" kern="1200" dirty="0">
                        <a:solidFill>
                          <a:schemeClr val="dk1"/>
                        </a:solidFill>
                        <a:effectLst/>
                        <a:latin typeface="+mn-lt"/>
                        <a:ea typeface="+mn-ea"/>
                        <a:cs typeface="+mn-cs"/>
                      </a:endParaRPr>
                    </a:p>
                  </a:txBody>
                  <a:tcPr marL="68580" marR="68580">
                    <a:solidFill>
                      <a:srgbClr val="CCCCFF"/>
                    </a:solidFill>
                  </a:tcPr>
                </a:tc>
                <a:tc>
                  <a:txBody>
                    <a:bodyPr/>
                    <a:lstStyle/>
                    <a:p>
                      <a:r>
                        <a:rPr lang="en-GB" sz="1600" b="0" dirty="0">
                          <a:solidFill>
                            <a:schemeClr val="tx1"/>
                          </a:solidFill>
                        </a:rPr>
                        <a:t>After reading the poem, why do you suppose Heaney chose to entitle it ‘the Death of….’? What is lost or dies?</a:t>
                      </a:r>
                    </a:p>
                  </a:txBody>
                  <a:tcPr marL="68580" marR="68580">
                    <a:solidFill>
                      <a:srgbClr val="FF9999"/>
                    </a:solidFill>
                  </a:tcPr>
                </a:tc>
                <a:extLst>
                  <a:ext uri="{0D108BD9-81ED-4DB2-BD59-A6C34878D82A}">
                    <a16:rowId xmlns:a16="http://schemas.microsoft.com/office/drawing/2014/main" xmlns="" val="10001"/>
                  </a:ext>
                </a:extLst>
              </a:tr>
              <a:tr h="915787">
                <a:tc>
                  <a:txBody>
                    <a:bodyPr/>
                    <a:lstStyle/>
                    <a:p>
                      <a:pPr lvl="0"/>
                      <a:r>
                        <a:rPr lang="en-GB" sz="1600" b="0" kern="1200" dirty="0">
                          <a:solidFill>
                            <a:schemeClr val="dk1"/>
                          </a:solidFill>
                          <a:effectLst/>
                          <a:latin typeface="+mn-lt"/>
                          <a:ea typeface="+mn-ea"/>
                          <a:cs typeface="+mn-cs"/>
                        </a:rPr>
                        <a:t>Heaney was interested in rural life and nature, along with its impact on human life. How is this relevant to the poem?</a:t>
                      </a:r>
                    </a:p>
                  </a:txBody>
                  <a:tcPr marL="68580" marR="68580">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rPr>
                        <a:t>Consider the personification of the, ‘angry frogs,’ giving ‘obscene threats.’ Why does the speaker think them angry?</a:t>
                      </a:r>
                    </a:p>
                  </a:txBody>
                  <a:tcPr marL="68580" marR="68580">
                    <a:solidFill>
                      <a:srgbClr val="FF9999"/>
                    </a:solidFill>
                  </a:tcPr>
                </a:tc>
                <a:tc>
                  <a:txBody>
                    <a:bodyPr/>
                    <a:lstStyle/>
                    <a:p>
                      <a:r>
                        <a:rPr lang="en-GB" sz="1600" b="0" dirty="0">
                          <a:solidFill>
                            <a:schemeClr val="tx1"/>
                          </a:solidFill>
                        </a:rPr>
                        <a:t>The poem does not use a rhyme scheme. Why might this be? Give two reasons. CHALLENGE: why the use of iambic pentameter?</a:t>
                      </a:r>
                    </a:p>
                  </a:txBody>
                  <a:tcPr marL="68580" marR="68580">
                    <a:solidFill>
                      <a:schemeClr val="accent1">
                        <a:lumMod val="40000"/>
                        <a:lumOff val="60000"/>
                      </a:schemeClr>
                    </a:solidFill>
                  </a:tcPr>
                </a:tc>
                <a:tc>
                  <a:txBody>
                    <a:bodyPr/>
                    <a:lstStyle/>
                    <a:p>
                      <a:r>
                        <a:rPr lang="en-GB" sz="1600" b="0" dirty="0">
                          <a:solidFill>
                            <a:schemeClr val="tx1"/>
                          </a:solidFill>
                        </a:rPr>
                        <a:t>How is the repeated fricative consonant (‘</a:t>
                      </a:r>
                      <a:r>
                        <a:rPr lang="en-GB" sz="1600" b="0" dirty="0" err="1">
                          <a:solidFill>
                            <a:schemeClr val="tx1"/>
                          </a:solidFill>
                        </a:rPr>
                        <a:t>ax</a:t>
                      </a:r>
                      <a:r>
                        <a:rPr lang="en-GB" sz="1600" b="0" dirty="0">
                          <a:solidFill>
                            <a:schemeClr val="tx1"/>
                          </a:solidFill>
                        </a:rPr>
                        <a:t>’ in ‘flax’ create a sense of foreboding?</a:t>
                      </a:r>
                    </a:p>
                  </a:txBody>
                  <a:tcPr marL="68580" marR="68580">
                    <a:solidFill>
                      <a:schemeClr val="accent6">
                        <a:lumMod val="40000"/>
                        <a:lumOff val="60000"/>
                      </a:schemeClr>
                    </a:solidFill>
                  </a:tcPr>
                </a:tc>
                <a:extLst>
                  <a:ext uri="{0D108BD9-81ED-4DB2-BD59-A6C34878D82A}">
                    <a16:rowId xmlns:a16="http://schemas.microsoft.com/office/drawing/2014/main" xmlns=""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674657196"/>
              </p:ext>
            </p:extLst>
          </p:nvPr>
        </p:nvGraphicFramePr>
        <p:xfrm>
          <a:off x="0" y="6387909"/>
          <a:ext cx="6096000" cy="3962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tblGrid>
              <a:tr h="370840">
                <a:tc>
                  <a:txBody>
                    <a:bodyPr/>
                    <a:lstStyle/>
                    <a:p>
                      <a:r>
                        <a:rPr lang="en-GB" sz="2000" dirty="0">
                          <a:solidFill>
                            <a:schemeClr val="tx1"/>
                          </a:solidFill>
                        </a:rPr>
                        <a:t>Meaning</a:t>
                      </a:r>
                    </a:p>
                  </a:txBody>
                  <a:tcPr marL="68580" marR="68580">
                    <a:solidFill>
                      <a:srgbClr val="FF9999"/>
                    </a:solidFill>
                  </a:tcPr>
                </a:tc>
                <a:tc>
                  <a:txBody>
                    <a:bodyPr/>
                    <a:lstStyle/>
                    <a:p>
                      <a:r>
                        <a:rPr lang="en-GB" sz="2000" dirty="0">
                          <a:solidFill>
                            <a:schemeClr val="tx1"/>
                          </a:solidFill>
                        </a:rPr>
                        <a:t>Context</a:t>
                      </a:r>
                    </a:p>
                  </a:txBody>
                  <a:tcPr marL="68580" marR="68580">
                    <a:solidFill>
                      <a:srgbClr val="CCCCFF"/>
                    </a:solidFill>
                  </a:tcPr>
                </a:tc>
                <a:tc>
                  <a:txBody>
                    <a:bodyPr/>
                    <a:lstStyle/>
                    <a:p>
                      <a:r>
                        <a:rPr lang="en-GB" sz="2000" dirty="0">
                          <a:solidFill>
                            <a:schemeClr val="tx1"/>
                          </a:solidFill>
                        </a:rPr>
                        <a:t>Structure</a:t>
                      </a:r>
                    </a:p>
                  </a:txBody>
                  <a:tcPr marL="68580" marR="68580">
                    <a:solidFill>
                      <a:schemeClr val="accent1">
                        <a:lumMod val="40000"/>
                        <a:lumOff val="60000"/>
                      </a:schemeClr>
                    </a:solidFill>
                  </a:tcPr>
                </a:tc>
                <a:tc>
                  <a:txBody>
                    <a:bodyPr/>
                    <a:lstStyle/>
                    <a:p>
                      <a:r>
                        <a:rPr lang="en-GB" dirty="0">
                          <a:solidFill>
                            <a:schemeClr val="tx1"/>
                          </a:solidFill>
                        </a:rPr>
                        <a:t>Language</a:t>
                      </a:r>
                    </a:p>
                  </a:txBody>
                  <a:tcPr marL="68580" marR="68580">
                    <a:solidFill>
                      <a:schemeClr val="accent6">
                        <a:lumMod val="40000"/>
                        <a:lumOff val="60000"/>
                      </a:schemeClr>
                    </a:solidFill>
                  </a:tcPr>
                </a:tc>
                <a:extLst>
                  <a:ext uri="{0D108BD9-81ED-4DB2-BD59-A6C34878D82A}">
                    <a16:rowId xmlns:a16="http://schemas.microsoft.com/office/drawing/2014/main" xmlns="" val="10000"/>
                  </a:ext>
                </a:extLst>
              </a:tr>
            </a:tbl>
          </a:graphicData>
        </a:graphic>
      </p:graphicFrame>
      <p:sp>
        <p:nvSpPr>
          <p:cNvPr id="8" name="TextBox 7"/>
          <p:cNvSpPr txBox="1"/>
          <p:nvPr/>
        </p:nvSpPr>
        <p:spPr>
          <a:xfrm>
            <a:off x="4578393" y="100896"/>
            <a:ext cx="4463612" cy="1446550"/>
          </a:xfrm>
          <a:prstGeom prst="rect">
            <a:avLst/>
          </a:prstGeom>
          <a:noFill/>
        </p:spPr>
        <p:txBody>
          <a:bodyPr wrap="square" rtlCol="0">
            <a:spAutoFit/>
          </a:bodyPr>
          <a:lstStyle/>
          <a:p>
            <a:pPr algn="ctr"/>
            <a:r>
              <a:rPr lang="en-GB" sz="4400" b="1" i="1" dirty="0">
                <a:latin typeface="Elephant" panose="02020904090505020303" pitchFamily="18" charset="0"/>
                <a:ea typeface="Meiryo UI" panose="020B0604030504040204" pitchFamily="34" charset="-128"/>
                <a:cs typeface="Aparajita" panose="020B0604020202020204" pitchFamily="34" charset="0"/>
              </a:rPr>
              <a:t>Death of a Naturalist</a:t>
            </a:r>
          </a:p>
        </p:txBody>
      </p:sp>
    </p:spTree>
    <p:extLst>
      <p:ext uri="{BB962C8B-B14F-4D97-AF65-F5344CB8AC3E}">
        <p14:creationId xmlns:p14="http://schemas.microsoft.com/office/powerpoint/2010/main" val="426705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32040" cy="3573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0"/>
            <a:ext cx="4448085" cy="393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04739"/>
            <a:ext cx="4670447"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6236" y="3604738"/>
            <a:ext cx="4487764"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r>
              <a:rPr lang="en-GB" sz="2000" b="1" dirty="0" smtClean="0"/>
              <a:t>.</a:t>
            </a:r>
            <a:endParaRPr lang="en-GB" sz="2000" b="1" dirty="0"/>
          </a:p>
        </p:txBody>
      </p:sp>
      <p:sp>
        <p:nvSpPr>
          <p:cNvPr id="12" name="Subtitle 2"/>
          <p:cNvSpPr txBox="1">
            <a:spLocks/>
          </p:cNvSpPr>
          <p:nvPr/>
        </p:nvSpPr>
        <p:spPr>
          <a:xfrm>
            <a:off x="1221280" y="1786508"/>
            <a:ext cx="6701439" cy="3298676"/>
          </a:xfrm>
          <a:prstGeom prst="rect">
            <a:avLst/>
          </a:prstGeom>
          <a:solidFill>
            <a:schemeClr val="accent1">
              <a:lumMod val="20000"/>
              <a:lumOff val="80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b="1" dirty="0" smtClean="0">
                <a:solidFill>
                  <a:schemeClr val="tx1"/>
                </a:solidFill>
              </a:rPr>
              <a:t>Consider what a naturalist is.</a:t>
            </a:r>
          </a:p>
          <a:p>
            <a:r>
              <a:rPr lang="en-GB" b="1" dirty="0" smtClean="0">
                <a:solidFill>
                  <a:schemeClr val="tx1"/>
                </a:solidFill>
              </a:rPr>
              <a:t>Consider what nature means to you.</a:t>
            </a:r>
          </a:p>
          <a:p>
            <a:r>
              <a:rPr lang="en-GB" b="1" dirty="0" smtClean="0">
                <a:solidFill>
                  <a:schemeClr val="tx1"/>
                </a:solidFill>
              </a:rPr>
              <a:t>Do things that you found fascinating as a child hold no interest for you now?</a:t>
            </a:r>
          </a:p>
          <a:p>
            <a:r>
              <a:rPr lang="en-GB" b="1" dirty="0" smtClean="0">
                <a:solidFill>
                  <a:schemeClr val="tx1"/>
                </a:solidFill>
              </a:rPr>
              <a:t>What does this tell us about aging?</a:t>
            </a:r>
            <a:endParaRPr lang="en-GB" b="1" dirty="0">
              <a:solidFill>
                <a:schemeClr val="tx1"/>
              </a:solidFill>
            </a:endParaRPr>
          </a:p>
        </p:txBody>
      </p:sp>
      <p:sp>
        <p:nvSpPr>
          <p:cNvPr id="4" name="Rectangular Callout 3"/>
          <p:cNvSpPr/>
          <p:nvPr/>
        </p:nvSpPr>
        <p:spPr>
          <a:xfrm>
            <a:off x="0" y="0"/>
            <a:ext cx="2843808" cy="1412776"/>
          </a:xfrm>
          <a:prstGeom prst="wedgeRectCallout">
            <a:avLst>
              <a:gd name="adj1" fmla="val 40535"/>
              <a:gd name="adj2" fmla="val 62500"/>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solidFill>
                <a:schemeClr val="tx1"/>
              </a:solidFill>
            </a:endParaRPr>
          </a:p>
          <a:p>
            <a:pPr algn="ctr"/>
            <a:endParaRPr lang="en-GB" b="1" dirty="0">
              <a:solidFill>
                <a:schemeClr val="tx1"/>
              </a:solidFill>
            </a:endParaRPr>
          </a:p>
          <a:p>
            <a:pPr algn="ctr"/>
            <a:r>
              <a:rPr lang="en-GB" b="1" dirty="0" smtClean="0">
                <a:solidFill>
                  <a:schemeClr val="tx1"/>
                </a:solidFill>
              </a:rPr>
              <a:t>Key Words:</a:t>
            </a:r>
          </a:p>
          <a:p>
            <a:pPr algn="ctr"/>
            <a:r>
              <a:rPr lang="en-GB" b="1" dirty="0" smtClean="0">
                <a:solidFill>
                  <a:schemeClr val="tx1"/>
                </a:solidFill>
              </a:rPr>
              <a:t>Naturalist</a:t>
            </a:r>
          </a:p>
          <a:p>
            <a:pPr algn="ctr"/>
            <a:r>
              <a:rPr lang="en-GB" b="1" dirty="0" smtClean="0">
                <a:solidFill>
                  <a:schemeClr val="tx1"/>
                </a:solidFill>
              </a:rPr>
              <a:t>Flax dam</a:t>
            </a:r>
          </a:p>
          <a:p>
            <a:pPr algn="ctr"/>
            <a:r>
              <a:rPr lang="en-GB" b="1" dirty="0" smtClean="0">
                <a:solidFill>
                  <a:schemeClr val="tx1"/>
                </a:solidFill>
              </a:rPr>
              <a:t>Sods</a:t>
            </a:r>
          </a:p>
          <a:p>
            <a:pPr algn="ctr"/>
            <a:r>
              <a:rPr lang="en-GB" b="1" dirty="0" smtClean="0">
                <a:solidFill>
                  <a:schemeClr val="tx1"/>
                </a:solidFill>
              </a:rPr>
              <a:t>Fascination/ Disgust</a:t>
            </a:r>
            <a:endParaRPr lang="en-GB" dirty="0" smtClean="0">
              <a:solidFill>
                <a:schemeClr val="tx1"/>
              </a:solidFill>
            </a:endParaRPr>
          </a:p>
          <a:p>
            <a:pPr algn="ctr"/>
            <a:endParaRPr lang="en-GB" dirty="0" smtClean="0">
              <a:solidFill>
                <a:schemeClr val="tx1"/>
              </a:solidFill>
            </a:endParaRPr>
          </a:p>
          <a:p>
            <a:pPr algn="ctr"/>
            <a:endParaRPr lang="en-GB" dirty="0" smtClean="0">
              <a:solidFill>
                <a:schemeClr val="tx1"/>
              </a:solidFill>
            </a:endParaRPr>
          </a:p>
        </p:txBody>
      </p:sp>
    </p:spTree>
    <p:extLst>
      <p:ext uri="{BB962C8B-B14F-4D97-AF65-F5344CB8AC3E}">
        <p14:creationId xmlns:p14="http://schemas.microsoft.com/office/powerpoint/2010/main" val="443718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051720" y="4991176"/>
            <a:ext cx="5127544" cy="1661993"/>
          </a:xfrm>
          <a:prstGeom prst="rect">
            <a:avLst/>
          </a:prstGeom>
          <a:solidFill>
            <a:srgbClr val="FFFF00"/>
          </a:solidFill>
          <a:ln>
            <a:solidFill>
              <a:srgbClr val="FF0000"/>
            </a:solidFill>
          </a:ln>
        </p:spPr>
        <p:txBody>
          <a:bodyPr wrap="square" rtlCol="0">
            <a:spAutoFit/>
          </a:bodyPr>
          <a:lstStyle/>
          <a:p>
            <a:r>
              <a:rPr lang="en-GB" altLang="en-US" b="1" dirty="0" smtClean="0"/>
              <a:t>‘Death of a Naturalist</a:t>
            </a:r>
            <a:r>
              <a:rPr lang="en-GB" altLang="en-US" sz="1400" b="1" dirty="0" smtClean="0"/>
              <a:t>’ by Seamus Heaney </a:t>
            </a:r>
            <a:r>
              <a:rPr lang="en-GB" sz="1400" dirty="0" smtClean="0"/>
              <a:t>Images Task – </a:t>
            </a:r>
          </a:p>
          <a:p>
            <a:r>
              <a:rPr lang="en-GB" sz="1400" dirty="0" smtClean="0"/>
              <a:t>Step1. Choose quotations in the poem that match these images. </a:t>
            </a:r>
            <a:endParaRPr lang="en-GB" sz="1400" dirty="0"/>
          </a:p>
          <a:p>
            <a:r>
              <a:rPr lang="en-GB" sz="1400" dirty="0" smtClean="0"/>
              <a:t>Step 2. Identify language techniques and word types in at least SIX of these quotations. </a:t>
            </a:r>
          </a:p>
          <a:p>
            <a:r>
              <a:rPr lang="en-GB" sz="1400" dirty="0" smtClean="0"/>
              <a:t>THEN answer this question: “How does Heaney use imagery and language to create the feelings of  change and transformation in the poem?</a:t>
            </a:r>
            <a:endParaRPr lang="en-GB" sz="1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0648"/>
            <a:ext cx="2790825"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306" y="3938544"/>
            <a:ext cx="1685925"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6381328"/>
            <a:ext cx="1857231" cy="476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1297" y="3119394"/>
            <a:ext cx="2800350"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2416" y="1079798"/>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4248" y="206964"/>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2" y="2166169"/>
            <a:ext cx="3189686" cy="1478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92246" y="2350089"/>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91472" y="179402"/>
            <a:ext cx="2088232" cy="1389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2"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98486" y="4757694"/>
            <a:ext cx="1360735" cy="1800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4790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28830">
            <a:off x="4190945" y="1507765"/>
            <a:ext cx="3489624" cy="2322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solidFill>
            <a:schemeClr val="accent3">
              <a:lumMod val="60000"/>
              <a:lumOff val="40000"/>
            </a:schemeClr>
          </a:solidFill>
        </p:spPr>
        <p:txBody>
          <a:bodyPr>
            <a:normAutofit fontScale="90000"/>
          </a:bodyPr>
          <a:lstStyle/>
          <a:p>
            <a:r>
              <a:rPr lang="en-GB" dirty="0" smtClean="0"/>
              <a:t>Look at the images below and think about what they represent.</a:t>
            </a:r>
            <a:endParaRPr lang="en-GB"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8" y="1628800"/>
            <a:ext cx="3829967" cy="2548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6043" y="3223229"/>
            <a:ext cx="3728699" cy="2273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4217198"/>
            <a:ext cx="3760362" cy="250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128" y="5305425"/>
            <a:ext cx="2933700"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6915905" y="3025674"/>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9194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32040" cy="3573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0"/>
            <a:ext cx="4448085" cy="393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04739"/>
            <a:ext cx="4670447"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6236" y="3604738"/>
            <a:ext cx="4487764"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r>
              <a:rPr lang="en-GB" sz="2000" b="1" dirty="0" smtClean="0"/>
              <a:t>.</a:t>
            </a:r>
            <a:endParaRPr lang="en-GB" sz="2000" b="1" dirty="0"/>
          </a:p>
        </p:txBody>
      </p:sp>
      <p:sp>
        <p:nvSpPr>
          <p:cNvPr id="12" name="Subtitle 2"/>
          <p:cNvSpPr txBox="1">
            <a:spLocks/>
          </p:cNvSpPr>
          <p:nvPr/>
        </p:nvSpPr>
        <p:spPr>
          <a:xfrm>
            <a:off x="2946795" y="29657"/>
            <a:ext cx="4392488" cy="6292209"/>
          </a:xfrm>
          <a:prstGeom prst="rect">
            <a:avLst/>
          </a:prstGeom>
          <a:solidFill>
            <a:schemeClr val="accent1">
              <a:lumMod val="20000"/>
              <a:lumOff val="80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gn="l" fontAlgn="base">
              <a:spcAft>
                <a:spcPct val="0"/>
              </a:spcAft>
              <a:defRPr/>
            </a:pPr>
            <a:r>
              <a:rPr lang="en-GB" altLang="en-US" sz="1000" dirty="0" smtClean="0">
                <a:solidFill>
                  <a:srgbClr val="000000"/>
                </a:solidFill>
                <a:latin typeface="Trebuchet MS" panose="020B0603020202020204" pitchFamily="34" charset="0"/>
                <a:cs typeface="Arial" panose="020B0604020202020204" pitchFamily="34" charset="0"/>
              </a:rPr>
              <a:t>All </a:t>
            </a:r>
            <a:r>
              <a:rPr lang="en-GB" altLang="en-US" sz="1000" dirty="0">
                <a:solidFill>
                  <a:srgbClr val="000000"/>
                </a:solidFill>
                <a:latin typeface="Trebuchet MS" panose="020B0603020202020204" pitchFamily="34" charset="0"/>
                <a:cs typeface="Arial" panose="020B0604020202020204" pitchFamily="34" charset="0"/>
              </a:rPr>
              <a:t>year the flax-dam festered in the heart</a:t>
            </a:r>
          </a:p>
          <a:p>
            <a:pPr lvl="0" algn="l" fontAlgn="base">
              <a:spcAft>
                <a:spcPct val="0"/>
              </a:spcAft>
              <a:defRPr/>
            </a:pPr>
            <a:r>
              <a:rPr lang="en-GB" altLang="en-US" sz="1000" dirty="0">
                <a:solidFill>
                  <a:srgbClr val="000000"/>
                </a:solidFill>
                <a:latin typeface="Trebuchet MS" panose="020B0603020202020204" pitchFamily="34" charset="0"/>
                <a:cs typeface="Arial" panose="020B0604020202020204" pitchFamily="34" charset="0"/>
              </a:rPr>
              <a:t>Of the townland; green and heavy headed</a:t>
            </a:r>
          </a:p>
          <a:p>
            <a:pPr lvl="0" algn="l" fontAlgn="base">
              <a:spcAft>
                <a:spcPct val="0"/>
              </a:spcAft>
              <a:defRPr/>
            </a:pPr>
            <a:r>
              <a:rPr lang="en-GB" altLang="en-US" sz="1000" dirty="0">
                <a:solidFill>
                  <a:srgbClr val="000000"/>
                </a:solidFill>
                <a:latin typeface="Trebuchet MS" panose="020B0603020202020204" pitchFamily="34" charset="0"/>
                <a:cs typeface="Arial" panose="020B0604020202020204" pitchFamily="34" charset="0"/>
              </a:rPr>
              <a:t>Flax had rotted there, weighted down by huge sods.</a:t>
            </a:r>
          </a:p>
          <a:p>
            <a:pPr lvl="0" algn="l" fontAlgn="base">
              <a:spcAft>
                <a:spcPct val="0"/>
              </a:spcAft>
              <a:defRPr/>
            </a:pPr>
            <a:r>
              <a:rPr lang="en-GB" altLang="en-US" sz="1000" dirty="0">
                <a:solidFill>
                  <a:srgbClr val="000000"/>
                </a:solidFill>
                <a:latin typeface="Trebuchet MS" panose="020B0603020202020204" pitchFamily="34" charset="0"/>
                <a:cs typeface="Arial" panose="020B0604020202020204" pitchFamily="34" charset="0"/>
              </a:rPr>
              <a:t>Daily it sweltered in the punishing sun.</a:t>
            </a:r>
          </a:p>
          <a:p>
            <a:pPr lvl="0" algn="l" fontAlgn="base">
              <a:spcAft>
                <a:spcPct val="0"/>
              </a:spcAft>
              <a:defRPr/>
            </a:pPr>
            <a:r>
              <a:rPr lang="en-GB" altLang="en-US" sz="1000" dirty="0">
                <a:solidFill>
                  <a:srgbClr val="000000"/>
                </a:solidFill>
                <a:latin typeface="Trebuchet MS" panose="020B0603020202020204" pitchFamily="34" charset="0"/>
                <a:cs typeface="Arial" panose="020B0604020202020204" pitchFamily="34" charset="0"/>
              </a:rPr>
              <a:t>Bubbles gargled delicately, bluebottles</a:t>
            </a:r>
          </a:p>
          <a:p>
            <a:pPr lvl="0" algn="l" fontAlgn="base">
              <a:spcAft>
                <a:spcPct val="0"/>
              </a:spcAft>
              <a:defRPr/>
            </a:pPr>
            <a:r>
              <a:rPr lang="en-GB" altLang="en-US" sz="1000" dirty="0">
                <a:solidFill>
                  <a:srgbClr val="000000"/>
                </a:solidFill>
                <a:latin typeface="Trebuchet MS" panose="020B0603020202020204" pitchFamily="34" charset="0"/>
                <a:cs typeface="Arial" panose="020B0604020202020204" pitchFamily="34" charset="0"/>
              </a:rPr>
              <a:t>Wove a strong gauze of sound around the smell.</a:t>
            </a:r>
          </a:p>
          <a:p>
            <a:pPr lvl="0" algn="l" fontAlgn="base">
              <a:spcAft>
                <a:spcPct val="0"/>
              </a:spcAft>
              <a:defRPr/>
            </a:pPr>
            <a:r>
              <a:rPr lang="en-GB" altLang="en-US" sz="1000" dirty="0">
                <a:solidFill>
                  <a:srgbClr val="000000"/>
                </a:solidFill>
                <a:latin typeface="Trebuchet MS" panose="020B0603020202020204" pitchFamily="34" charset="0"/>
                <a:cs typeface="Arial" panose="020B0604020202020204" pitchFamily="34" charset="0"/>
              </a:rPr>
              <a:t>There were dragonflies, spotted butterflies,</a:t>
            </a:r>
          </a:p>
          <a:p>
            <a:pPr lvl="0" algn="l" fontAlgn="base">
              <a:spcAft>
                <a:spcPct val="0"/>
              </a:spcAft>
              <a:defRPr/>
            </a:pPr>
            <a:r>
              <a:rPr lang="en-GB" altLang="en-US" sz="1000" dirty="0">
                <a:solidFill>
                  <a:srgbClr val="000000"/>
                </a:solidFill>
                <a:latin typeface="Trebuchet MS" panose="020B0603020202020204" pitchFamily="34" charset="0"/>
                <a:cs typeface="Arial" panose="020B0604020202020204" pitchFamily="34" charset="0"/>
              </a:rPr>
              <a:t>But best of all was the warm thick slobber</a:t>
            </a:r>
          </a:p>
          <a:p>
            <a:pPr lvl="0" algn="l" fontAlgn="base">
              <a:spcAft>
                <a:spcPct val="0"/>
              </a:spcAft>
              <a:defRPr/>
            </a:pPr>
            <a:r>
              <a:rPr lang="en-GB" altLang="en-US" sz="1000" dirty="0">
                <a:solidFill>
                  <a:srgbClr val="000000"/>
                </a:solidFill>
                <a:latin typeface="Trebuchet MS" panose="020B0603020202020204" pitchFamily="34" charset="0"/>
                <a:cs typeface="Arial" panose="020B0604020202020204" pitchFamily="34" charset="0"/>
              </a:rPr>
              <a:t>Of frogspawn that grew like clotted water</a:t>
            </a:r>
          </a:p>
          <a:p>
            <a:pPr lvl="0" algn="l" fontAlgn="base">
              <a:spcAft>
                <a:spcPct val="0"/>
              </a:spcAft>
              <a:defRPr/>
            </a:pPr>
            <a:r>
              <a:rPr lang="en-GB" altLang="en-US" sz="1000" dirty="0">
                <a:solidFill>
                  <a:srgbClr val="000000"/>
                </a:solidFill>
                <a:latin typeface="Trebuchet MS" panose="020B0603020202020204" pitchFamily="34" charset="0"/>
                <a:cs typeface="Arial" panose="020B0604020202020204" pitchFamily="34" charset="0"/>
              </a:rPr>
              <a:t>In the shade of the banks. Here, every spring</a:t>
            </a:r>
          </a:p>
          <a:p>
            <a:pPr lvl="0" algn="l" fontAlgn="base">
              <a:spcAft>
                <a:spcPct val="0"/>
              </a:spcAft>
              <a:defRPr/>
            </a:pPr>
            <a:r>
              <a:rPr lang="en-GB" altLang="en-US" sz="1000" dirty="0">
                <a:solidFill>
                  <a:srgbClr val="000000"/>
                </a:solidFill>
                <a:latin typeface="Trebuchet MS" panose="020B0603020202020204" pitchFamily="34" charset="0"/>
                <a:cs typeface="Arial" panose="020B0604020202020204" pitchFamily="34" charset="0"/>
              </a:rPr>
              <a:t>I would fill </a:t>
            </a:r>
            <a:r>
              <a:rPr lang="en-GB" altLang="en-US" sz="1000" dirty="0" err="1">
                <a:solidFill>
                  <a:srgbClr val="000000"/>
                </a:solidFill>
                <a:latin typeface="Trebuchet MS" panose="020B0603020202020204" pitchFamily="34" charset="0"/>
                <a:cs typeface="Arial" panose="020B0604020202020204" pitchFamily="34" charset="0"/>
              </a:rPr>
              <a:t>jampotfuls</a:t>
            </a:r>
            <a:r>
              <a:rPr lang="en-GB" altLang="en-US" sz="1000" dirty="0">
                <a:solidFill>
                  <a:srgbClr val="000000"/>
                </a:solidFill>
                <a:latin typeface="Trebuchet MS" panose="020B0603020202020204" pitchFamily="34" charset="0"/>
                <a:cs typeface="Arial" panose="020B0604020202020204" pitchFamily="34" charset="0"/>
              </a:rPr>
              <a:t> of the jellied</a:t>
            </a:r>
          </a:p>
          <a:p>
            <a:pPr lvl="0" algn="l" fontAlgn="base">
              <a:spcAft>
                <a:spcPct val="0"/>
              </a:spcAft>
              <a:defRPr/>
            </a:pPr>
            <a:r>
              <a:rPr lang="en-GB" altLang="en-US" sz="1000" dirty="0">
                <a:solidFill>
                  <a:srgbClr val="000000"/>
                </a:solidFill>
                <a:latin typeface="Trebuchet MS" panose="020B0603020202020204" pitchFamily="34" charset="0"/>
                <a:cs typeface="Arial" panose="020B0604020202020204" pitchFamily="34" charset="0"/>
              </a:rPr>
              <a:t>Specks to range on window sills at home,</a:t>
            </a:r>
          </a:p>
          <a:p>
            <a:pPr lvl="0" algn="l" fontAlgn="base">
              <a:spcAft>
                <a:spcPct val="0"/>
              </a:spcAft>
              <a:defRPr/>
            </a:pPr>
            <a:r>
              <a:rPr lang="en-GB" altLang="en-US" sz="1000" dirty="0">
                <a:solidFill>
                  <a:srgbClr val="000000"/>
                </a:solidFill>
                <a:latin typeface="Trebuchet MS" panose="020B0603020202020204" pitchFamily="34" charset="0"/>
                <a:cs typeface="Arial" panose="020B0604020202020204" pitchFamily="34" charset="0"/>
              </a:rPr>
              <a:t>On shelves at school, and wait and watch until</a:t>
            </a:r>
          </a:p>
          <a:p>
            <a:pPr lvl="0" algn="l" fontAlgn="base">
              <a:spcAft>
                <a:spcPct val="0"/>
              </a:spcAft>
              <a:defRPr/>
            </a:pPr>
            <a:r>
              <a:rPr lang="en-GB" altLang="en-US" sz="1000" dirty="0">
                <a:solidFill>
                  <a:srgbClr val="000000"/>
                </a:solidFill>
                <a:latin typeface="Trebuchet MS" panose="020B0603020202020204" pitchFamily="34" charset="0"/>
                <a:cs typeface="Arial" panose="020B0604020202020204" pitchFamily="34" charset="0"/>
              </a:rPr>
              <a:t>The fattening dots burst, into nimble</a:t>
            </a:r>
          </a:p>
          <a:p>
            <a:pPr lvl="0" algn="l" fontAlgn="base">
              <a:spcAft>
                <a:spcPct val="0"/>
              </a:spcAft>
              <a:defRPr/>
            </a:pPr>
            <a:r>
              <a:rPr lang="en-GB" altLang="en-US" sz="1000" dirty="0">
                <a:solidFill>
                  <a:srgbClr val="000000"/>
                </a:solidFill>
                <a:latin typeface="Trebuchet MS" panose="020B0603020202020204" pitchFamily="34" charset="0"/>
                <a:cs typeface="Arial" panose="020B0604020202020204" pitchFamily="34" charset="0"/>
              </a:rPr>
              <a:t>Swimming tadpoles. Miss Walls would tell us how</a:t>
            </a:r>
          </a:p>
          <a:p>
            <a:pPr lvl="0" algn="l" fontAlgn="base">
              <a:spcAft>
                <a:spcPct val="0"/>
              </a:spcAft>
              <a:defRPr/>
            </a:pPr>
            <a:r>
              <a:rPr lang="en-GB" altLang="en-US" sz="1000" dirty="0">
                <a:solidFill>
                  <a:srgbClr val="000000"/>
                </a:solidFill>
                <a:latin typeface="Trebuchet MS" panose="020B0603020202020204" pitchFamily="34" charset="0"/>
                <a:cs typeface="Arial" panose="020B0604020202020204" pitchFamily="34" charset="0"/>
              </a:rPr>
              <a:t>The daddy frog was called a bullfrog</a:t>
            </a:r>
          </a:p>
          <a:p>
            <a:pPr lvl="0" algn="l" fontAlgn="base">
              <a:spcAft>
                <a:spcPct val="0"/>
              </a:spcAft>
              <a:defRPr/>
            </a:pPr>
            <a:r>
              <a:rPr lang="en-GB" altLang="en-US" sz="1000" dirty="0">
                <a:solidFill>
                  <a:srgbClr val="000000"/>
                </a:solidFill>
                <a:latin typeface="Trebuchet MS" panose="020B0603020202020204" pitchFamily="34" charset="0"/>
                <a:cs typeface="Arial" panose="020B0604020202020204" pitchFamily="34" charset="0"/>
              </a:rPr>
              <a:t>And how he croaked and how the mammy frog</a:t>
            </a:r>
          </a:p>
          <a:p>
            <a:pPr lvl="0" algn="l" fontAlgn="base">
              <a:spcAft>
                <a:spcPct val="0"/>
              </a:spcAft>
              <a:defRPr/>
            </a:pPr>
            <a:r>
              <a:rPr lang="en-GB" altLang="en-US" sz="1000" dirty="0">
                <a:solidFill>
                  <a:srgbClr val="000000"/>
                </a:solidFill>
                <a:latin typeface="Trebuchet MS" panose="020B0603020202020204" pitchFamily="34" charset="0"/>
                <a:cs typeface="Arial" panose="020B0604020202020204" pitchFamily="34" charset="0"/>
              </a:rPr>
              <a:t>Laid hundreds of little eggs and this was</a:t>
            </a:r>
          </a:p>
          <a:p>
            <a:pPr lvl="0" algn="l" fontAlgn="base">
              <a:spcAft>
                <a:spcPct val="0"/>
              </a:spcAft>
              <a:defRPr/>
            </a:pPr>
            <a:r>
              <a:rPr lang="en-GB" altLang="en-US" sz="1000" dirty="0">
                <a:solidFill>
                  <a:srgbClr val="000000"/>
                </a:solidFill>
                <a:latin typeface="Trebuchet MS" panose="020B0603020202020204" pitchFamily="34" charset="0"/>
                <a:cs typeface="Arial" panose="020B0604020202020204" pitchFamily="34" charset="0"/>
              </a:rPr>
              <a:t>Frogspawn. You could tell the weather by frogs too</a:t>
            </a:r>
          </a:p>
          <a:p>
            <a:pPr lvl="0" algn="l" fontAlgn="base">
              <a:spcAft>
                <a:spcPct val="0"/>
              </a:spcAft>
              <a:defRPr/>
            </a:pPr>
            <a:r>
              <a:rPr lang="en-GB" altLang="en-US" sz="1000" dirty="0">
                <a:solidFill>
                  <a:srgbClr val="000000"/>
                </a:solidFill>
                <a:latin typeface="Trebuchet MS" panose="020B0603020202020204" pitchFamily="34" charset="0"/>
                <a:cs typeface="Arial" panose="020B0604020202020204" pitchFamily="34" charset="0"/>
              </a:rPr>
              <a:t>For they were yellow in the sun and brown</a:t>
            </a:r>
          </a:p>
          <a:p>
            <a:pPr lvl="0" algn="l" fontAlgn="base">
              <a:spcAft>
                <a:spcPct val="0"/>
              </a:spcAft>
              <a:defRPr/>
            </a:pPr>
            <a:r>
              <a:rPr lang="en-GB" altLang="en-US" sz="1000" dirty="0">
                <a:solidFill>
                  <a:srgbClr val="000000"/>
                </a:solidFill>
                <a:latin typeface="Trebuchet MS" panose="020B0603020202020204" pitchFamily="34" charset="0"/>
                <a:cs typeface="Arial" panose="020B0604020202020204" pitchFamily="34" charset="0"/>
              </a:rPr>
              <a:t>In rain.</a:t>
            </a:r>
          </a:p>
          <a:p>
            <a:pPr lvl="0" algn="l" fontAlgn="base">
              <a:spcAft>
                <a:spcPct val="0"/>
              </a:spcAft>
              <a:defRPr/>
            </a:pPr>
            <a:endParaRPr lang="en-GB" altLang="en-US" sz="1000" dirty="0">
              <a:solidFill>
                <a:srgbClr val="000000"/>
              </a:solidFill>
              <a:latin typeface="Trebuchet MS" panose="020B0603020202020204" pitchFamily="34" charset="0"/>
              <a:cs typeface="Arial" panose="020B0604020202020204" pitchFamily="34" charset="0"/>
            </a:endParaRPr>
          </a:p>
          <a:p>
            <a:pPr lvl="0" algn="l" fontAlgn="base">
              <a:spcAft>
                <a:spcPct val="0"/>
              </a:spcAft>
              <a:defRPr/>
            </a:pPr>
            <a:r>
              <a:rPr lang="en-GB" altLang="en-US" sz="1000" dirty="0">
                <a:solidFill>
                  <a:srgbClr val="000000"/>
                </a:solidFill>
                <a:latin typeface="Trebuchet MS" panose="020B0603020202020204" pitchFamily="34" charset="0"/>
                <a:cs typeface="Arial" panose="020B0604020202020204" pitchFamily="34" charset="0"/>
              </a:rPr>
              <a:t>    Then one hot day when fields were rank</a:t>
            </a:r>
          </a:p>
          <a:p>
            <a:pPr lvl="0" algn="l" fontAlgn="base">
              <a:spcAft>
                <a:spcPct val="0"/>
              </a:spcAft>
              <a:defRPr/>
            </a:pPr>
            <a:r>
              <a:rPr lang="en-GB" altLang="en-US" sz="1000" dirty="0">
                <a:solidFill>
                  <a:srgbClr val="000000"/>
                </a:solidFill>
                <a:latin typeface="Trebuchet MS" panose="020B0603020202020204" pitchFamily="34" charset="0"/>
                <a:cs typeface="Arial" panose="020B0604020202020204" pitchFamily="34" charset="0"/>
              </a:rPr>
              <a:t>With </a:t>
            </a:r>
            <a:r>
              <a:rPr lang="en-GB" altLang="en-US" sz="1000" dirty="0" err="1">
                <a:solidFill>
                  <a:srgbClr val="000000"/>
                </a:solidFill>
                <a:latin typeface="Trebuchet MS" panose="020B0603020202020204" pitchFamily="34" charset="0"/>
                <a:cs typeface="Arial" panose="020B0604020202020204" pitchFamily="34" charset="0"/>
              </a:rPr>
              <a:t>cowdung</a:t>
            </a:r>
            <a:r>
              <a:rPr lang="en-GB" altLang="en-US" sz="1000" dirty="0">
                <a:solidFill>
                  <a:srgbClr val="000000"/>
                </a:solidFill>
                <a:latin typeface="Trebuchet MS" panose="020B0603020202020204" pitchFamily="34" charset="0"/>
                <a:cs typeface="Arial" panose="020B0604020202020204" pitchFamily="34" charset="0"/>
              </a:rPr>
              <a:t> in the grass the angry frogs</a:t>
            </a:r>
          </a:p>
          <a:p>
            <a:pPr lvl="0" algn="l" fontAlgn="base">
              <a:spcAft>
                <a:spcPct val="0"/>
              </a:spcAft>
              <a:defRPr/>
            </a:pPr>
            <a:r>
              <a:rPr lang="en-GB" altLang="en-US" sz="1000" dirty="0">
                <a:solidFill>
                  <a:srgbClr val="000000"/>
                </a:solidFill>
                <a:latin typeface="Trebuchet MS" panose="020B0603020202020204" pitchFamily="34" charset="0"/>
                <a:cs typeface="Arial" panose="020B0604020202020204" pitchFamily="34" charset="0"/>
              </a:rPr>
              <a:t>Invaded the flax-dam; I ducked through hedges</a:t>
            </a:r>
          </a:p>
          <a:p>
            <a:pPr lvl="0" algn="l" fontAlgn="base">
              <a:spcAft>
                <a:spcPct val="0"/>
              </a:spcAft>
              <a:defRPr/>
            </a:pPr>
            <a:r>
              <a:rPr lang="en-GB" altLang="en-US" sz="1000" dirty="0">
                <a:solidFill>
                  <a:srgbClr val="000000"/>
                </a:solidFill>
                <a:latin typeface="Trebuchet MS" panose="020B0603020202020204" pitchFamily="34" charset="0"/>
                <a:cs typeface="Arial" panose="020B0604020202020204" pitchFamily="34" charset="0"/>
              </a:rPr>
              <a:t>To a coarse croaking that I had not heard</a:t>
            </a:r>
          </a:p>
          <a:p>
            <a:pPr lvl="0" algn="l" fontAlgn="base">
              <a:spcAft>
                <a:spcPct val="0"/>
              </a:spcAft>
              <a:defRPr/>
            </a:pPr>
            <a:r>
              <a:rPr lang="en-GB" altLang="en-US" sz="1000" dirty="0">
                <a:solidFill>
                  <a:srgbClr val="000000"/>
                </a:solidFill>
                <a:latin typeface="Trebuchet MS" panose="020B0603020202020204" pitchFamily="34" charset="0"/>
                <a:cs typeface="Arial" panose="020B0604020202020204" pitchFamily="34" charset="0"/>
              </a:rPr>
              <a:t>Before. The air was thick with a bass chorus.</a:t>
            </a:r>
          </a:p>
          <a:p>
            <a:pPr lvl="0" algn="l" fontAlgn="base">
              <a:spcAft>
                <a:spcPct val="0"/>
              </a:spcAft>
              <a:defRPr/>
            </a:pPr>
            <a:r>
              <a:rPr lang="en-GB" altLang="en-US" sz="1000" dirty="0">
                <a:solidFill>
                  <a:srgbClr val="000000"/>
                </a:solidFill>
                <a:latin typeface="Trebuchet MS" panose="020B0603020202020204" pitchFamily="34" charset="0"/>
                <a:cs typeface="Arial" panose="020B0604020202020204" pitchFamily="34" charset="0"/>
              </a:rPr>
              <a:t>Right down the dam gross bellied frogs were cocked</a:t>
            </a:r>
          </a:p>
          <a:p>
            <a:pPr lvl="0" algn="l" fontAlgn="base">
              <a:spcAft>
                <a:spcPct val="0"/>
              </a:spcAft>
              <a:defRPr/>
            </a:pPr>
            <a:r>
              <a:rPr lang="en-GB" altLang="en-US" sz="1000" dirty="0">
                <a:solidFill>
                  <a:srgbClr val="000000"/>
                </a:solidFill>
                <a:latin typeface="Trebuchet MS" panose="020B0603020202020204" pitchFamily="34" charset="0"/>
                <a:cs typeface="Arial" panose="020B0604020202020204" pitchFamily="34" charset="0"/>
              </a:rPr>
              <a:t>On sods; their loose necks pulsed like sails. Some hopped:</a:t>
            </a:r>
          </a:p>
          <a:p>
            <a:pPr lvl="0" algn="l" fontAlgn="base">
              <a:spcAft>
                <a:spcPct val="0"/>
              </a:spcAft>
              <a:defRPr/>
            </a:pPr>
            <a:r>
              <a:rPr lang="en-GB" altLang="en-US" sz="1000" dirty="0">
                <a:solidFill>
                  <a:srgbClr val="000000"/>
                </a:solidFill>
                <a:latin typeface="Trebuchet MS" panose="020B0603020202020204" pitchFamily="34" charset="0"/>
                <a:cs typeface="Arial" panose="020B0604020202020204" pitchFamily="34" charset="0"/>
              </a:rPr>
              <a:t>The slap and plop were obscene threats. Some sat</a:t>
            </a:r>
          </a:p>
          <a:p>
            <a:pPr lvl="0" algn="l" fontAlgn="base">
              <a:spcAft>
                <a:spcPct val="0"/>
              </a:spcAft>
              <a:defRPr/>
            </a:pPr>
            <a:r>
              <a:rPr lang="en-GB" altLang="en-US" sz="1000" dirty="0">
                <a:solidFill>
                  <a:srgbClr val="000000"/>
                </a:solidFill>
                <a:latin typeface="Trebuchet MS" panose="020B0603020202020204" pitchFamily="34" charset="0"/>
                <a:cs typeface="Arial" panose="020B0604020202020204" pitchFamily="34" charset="0"/>
              </a:rPr>
              <a:t>Poised like mud grenades, their blunt heads farting.</a:t>
            </a:r>
          </a:p>
          <a:p>
            <a:pPr lvl="0" algn="l" fontAlgn="base">
              <a:spcAft>
                <a:spcPct val="0"/>
              </a:spcAft>
              <a:defRPr/>
            </a:pPr>
            <a:r>
              <a:rPr lang="en-GB" altLang="en-US" sz="1000" dirty="0">
                <a:solidFill>
                  <a:srgbClr val="000000"/>
                </a:solidFill>
                <a:latin typeface="Trebuchet MS" panose="020B0603020202020204" pitchFamily="34" charset="0"/>
                <a:cs typeface="Arial" panose="020B0604020202020204" pitchFamily="34" charset="0"/>
              </a:rPr>
              <a:t>I sickened, turned, and ran. The great slime kings</a:t>
            </a:r>
          </a:p>
          <a:p>
            <a:pPr lvl="0" algn="l" fontAlgn="base">
              <a:spcAft>
                <a:spcPct val="0"/>
              </a:spcAft>
              <a:defRPr/>
            </a:pPr>
            <a:r>
              <a:rPr lang="en-GB" altLang="en-US" sz="1000" dirty="0">
                <a:solidFill>
                  <a:srgbClr val="000000"/>
                </a:solidFill>
                <a:latin typeface="Trebuchet MS" panose="020B0603020202020204" pitchFamily="34" charset="0"/>
                <a:cs typeface="Arial" panose="020B0604020202020204" pitchFamily="34" charset="0"/>
              </a:rPr>
              <a:t>Were gathered there for vengeance and I knew</a:t>
            </a:r>
          </a:p>
          <a:p>
            <a:pPr lvl="0" algn="l" fontAlgn="base">
              <a:spcAft>
                <a:spcPct val="0"/>
              </a:spcAft>
              <a:defRPr/>
            </a:pPr>
            <a:r>
              <a:rPr lang="en-GB" altLang="en-US" sz="1000" dirty="0">
                <a:solidFill>
                  <a:srgbClr val="000000"/>
                </a:solidFill>
                <a:latin typeface="Trebuchet MS" panose="020B0603020202020204" pitchFamily="34" charset="0"/>
                <a:cs typeface="Arial" panose="020B0604020202020204" pitchFamily="34" charset="0"/>
              </a:rPr>
              <a:t>That if I dipped my hand the spawn would clutch it.</a:t>
            </a:r>
          </a:p>
        </p:txBody>
      </p:sp>
      <p:sp>
        <p:nvSpPr>
          <p:cNvPr id="13" name="Title 1"/>
          <p:cNvSpPr txBox="1">
            <a:spLocks/>
          </p:cNvSpPr>
          <p:nvPr/>
        </p:nvSpPr>
        <p:spPr>
          <a:xfrm>
            <a:off x="17659" y="1474342"/>
            <a:ext cx="2898157" cy="1478389"/>
          </a:xfrm>
          <a:prstGeom prst="rect">
            <a:avLst/>
          </a:prstGeom>
          <a:solidFill>
            <a:schemeClr val="bg1">
              <a:lumMod val="50000"/>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GB" sz="4800" b="1" dirty="0" smtClean="0">
                <a:solidFill>
                  <a:srgbClr val="FFFF00"/>
                </a:solidFill>
                <a:latin typeface="AR BERKLEY" panose="02000000000000000000" pitchFamily="2" charset="0"/>
              </a:rPr>
              <a:t>Let’s read the poem by Seamus Heaney</a:t>
            </a:r>
            <a:endParaRPr lang="en-GB" sz="4800" b="1" dirty="0">
              <a:solidFill>
                <a:srgbClr val="FFFF00"/>
              </a:solidFill>
              <a:latin typeface="AR BERKLEY" panose="02000000000000000000" pitchFamily="2" charset="0"/>
            </a:endParaRPr>
          </a:p>
        </p:txBody>
      </p:sp>
      <p:sp>
        <p:nvSpPr>
          <p:cNvPr id="14" name="Oval 13"/>
          <p:cNvSpPr/>
          <p:nvPr/>
        </p:nvSpPr>
        <p:spPr>
          <a:xfrm>
            <a:off x="6837565" y="476672"/>
            <a:ext cx="2198931" cy="13273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Start with the title Death of a Naturalist</a:t>
            </a:r>
            <a:endParaRPr lang="en-GB" b="1" i="1" dirty="0">
              <a:solidFill>
                <a:schemeClr val="tx1"/>
              </a:solidFill>
            </a:endParaRPr>
          </a:p>
        </p:txBody>
      </p:sp>
      <p:sp>
        <p:nvSpPr>
          <p:cNvPr id="15" name="Rounded Rectangle 14"/>
          <p:cNvSpPr/>
          <p:nvPr/>
        </p:nvSpPr>
        <p:spPr>
          <a:xfrm>
            <a:off x="6644433" y="4251244"/>
            <a:ext cx="2585193" cy="101678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What are your initial thoughts?</a:t>
            </a:r>
            <a:endParaRPr lang="en-GB" sz="2400" dirty="0">
              <a:solidFill>
                <a:schemeClr val="tx1"/>
              </a:solidFill>
            </a:endParaRPr>
          </a:p>
        </p:txBody>
      </p:sp>
      <p:sp>
        <p:nvSpPr>
          <p:cNvPr id="17" name="Rectangular Callout 16"/>
          <p:cNvSpPr/>
          <p:nvPr/>
        </p:nvSpPr>
        <p:spPr>
          <a:xfrm>
            <a:off x="0" y="0"/>
            <a:ext cx="2843808" cy="1412776"/>
          </a:xfrm>
          <a:prstGeom prst="wedgeRectCallout">
            <a:avLst>
              <a:gd name="adj1" fmla="val 40535"/>
              <a:gd name="adj2" fmla="val 62500"/>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solidFill>
                <a:schemeClr val="tx1"/>
              </a:solidFill>
            </a:endParaRPr>
          </a:p>
          <a:p>
            <a:pPr algn="ctr"/>
            <a:endParaRPr lang="en-GB" b="1" dirty="0">
              <a:solidFill>
                <a:schemeClr val="tx1"/>
              </a:solidFill>
            </a:endParaRPr>
          </a:p>
          <a:p>
            <a:pPr algn="ctr"/>
            <a:r>
              <a:rPr lang="en-GB" b="1" dirty="0" smtClean="0">
                <a:solidFill>
                  <a:schemeClr val="tx1"/>
                </a:solidFill>
              </a:rPr>
              <a:t>Key Words:</a:t>
            </a:r>
          </a:p>
          <a:p>
            <a:pPr algn="ctr"/>
            <a:r>
              <a:rPr lang="en-GB" b="1" dirty="0" smtClean="0">
                <a:solidFill>
                  <a:schemeClr val="tx1"/>
                </a:solidFill>
              </a:rPr>
              <a:t>Naturalist</a:t>
            </a:r>
          </a:p>
          <a:p>
            <a:pPr algn="ctr"/>
            <a:r>
              <a:rPr lang="en-GB" b="1" dirty="0" smtClean="0">
                <a:solidFill>
                  <a:schemeClr val="tx1"/>
                </a:solidFill>
              </a:rPr>
              <a:t>Flax dam</a:t>
            </a:r>
          </a:p>
          <a:p>
            <a:pPr algn="ctr"/>
            <a:r>
              <a:rPr lang="en-GB" b="1" dirty="0" smtClean="0">
                <a:solidFill>
                  <a:schemeClr val="tx1"/>
                </a:solidFill>
              </a:rPr>
              <a:t>Sods</a:t>
            </a:r>
          </a:p>
          <a:p>
            <a:pPr algn="ctr"/>
            <a:r>
              <a:rPr lang="en-GB" b="1" dirty="0" smtClean="0">
                <a:solidFill>
                  <a:schemeClr val="tx1"/>
                </a:solidFill>
              </a:rPr>
              <a:t>Fascination/ Disgust</a:t>
            </a:r>
            <a:endParaRPr lang="en-GB" dirty="0" smtClean="0">
              <a:solidFill>
                <a:schemeClr val="tx1"/>
              </a:solidFill>
            </a:endParaRPr>
          </a:p>
          <a:p>
            <a:pPr algn="ctr"/>
            <a:endParaRPr lang="en-GB" dirty="0" smtClean="0">
              <a:solidFill>
                <a:schemeClr val="tx1"/>
              </a:solidFill>
            </a:endParaRPr>
          </a:p>
          <a:p>
            <a:pPr algn="ctr"/>
            <a:endParaRPr lang="en-GB" dirty="0" smtClean="0">
              <a:solidFill>
                <a:schemeClr val="tx1"/>
              </a:solidFill>
            </a:endParaRPr>
          </a:p>
        </p:txBody>
      </p:sp>
    </p:spTree>
    <p:extLst>
      <p:ext uri="{BB962C8B-B14F-4D97-AF65-F5344CB8AC3E}">
        <p14:creationId xmlns:p14="http://schemas.microsoft.com/office/powerpoint/2010/main" val="1897720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32040" cy="3573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34636"/>
            <a:ext cx="4448085" cy="393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04739"/>
            <a:ext cx="4670447"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6236" y="3604738"/>
            <a:ext cx="4487764"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r>
              <a:rPr lang="en-GB" sz="2000" b="1" dirty="0" smtClean="0"/>
              <a:t>.</a:t>
            </a:r>
            <a:endParaRPr lang="en-GB" sz="2000" b="1" dirty="0"/>
          </a:p>
        </p:txBody>
      </p:sp>
      <p:sp>
        <p:nvSpPr>
          <p:cNvPr id="13" name="Title 1"/>
          <p:cNvSpPr txBox="1">
            <a:spLocks/>
          </p:cNvSpPr>
          <p:nvPr/>
        </p:nvSpPr>
        <p:spPr>
          <a:xfrm>
            <a:off x="1057151" y="2630906"/>
            <a:ext cx="7029697" cy="976389"/>
          </a:xfrm>
          <a:prstGeom prst="rect">
            <a:avLst/>
          </a:prstGeom>
          <a:solidFill>
            <a:schemeClr val="bg1">
              <a:lumMod val="50000"/>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GB" sz="4800" b="1" smtClean="0">
                <a:solidFill>
                  <a:srgbClr val="FFFF00"/>
                </a:solidFill>
                <a:latin typeface="AR BERKLEY" panose="02000000000000000000" pitchFamily="2" charset="0"/>
              </a:rPr>
              <a:t>Let’s have </a:t>
            </a:r>
            <a:r>
              <a:rPr lang="en-GB" sz="4800" b="1" dirty="0" smtClean="0">
                <a:solidFill>
                  <a:srgbClr val="FFFF00"/>
                </a:solidFill>
                <a:latin typeface="AR BERKLEY" panose="02000000000000000000" pitchFamily="2" charset="0"/>
              </a:rPr>
              <a:t>some feedback</a:t>
            </a:r>
            <a:endParaRPr lang="en-GB" sz="4800" b="1" dirty="0">
              <a:solidFill>
                <a:srgbClr val="FFFF00"/>
              </a:solidFill>
              <a:latin typeface="AR BERKLEY" panose="02000000000000000000" pitchFamily="2" charset="0"/>
            </a:endParaRPr>
          </a:p>
        </p:txBody>
      </p:sp>
      <p:sp>
        <p:nvSpPr>
          <p:cNvPr id="14" name="Rectangular Callout 13"/>
          <p:cNvSpPr/>
          <p:nvPr/>
        </p:nvSpPr>
        <p:spPr>
          <a:xfrm>
            <a:off x="0" y="0"/>
            <a:ext cx="2843808" cy="1412776"/>
          </a:xfrm>
          <a:prstGeom prst="wedgeRectCallout">
            <a:avLst>
              <a:gd name="adj1" fmla="val 40535"/>
              <a:gd name="adj2" fmla="val 62500"/>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solidFill>
                <a:schemeClr val="tx1"/>
              </a:solidFill>
            </a:endParaRPr>
          </a:p>
          <a:p>
            <a:pPr algn="ctr"/>
            <a:endParaRPr lang="en-GB" b="1" dirty="0">
              <a:solidFill>
                <a:schemeClr val="tx1"/>
              </a:solidFill>
            </a:endParaRPr>
          </a:p>
          <a:p>
            <a:pPr algn="ctr"/>
            <a:r>
              <a:rPr lang="en-GB" b="1" dirty="0" smtClean="0">
                <a:solidFill>
                  <a:schemeClr val="tx1"/>
                </a:solidFill>
              </a:rPr>
              <a:t>Key Words:</a:t>
            </a:r>
          </a:p>
          <a:p>
            <a:pPr algn="ctr"/>
            <a:r>
              <a:rPr lang="en-GB" b="1" dirty="0" smtClean="0">
                <a:solidFill>
                  <a:schemeClr val="tx1"/>
                </a:solidFill>
              </a:rPr>
              <a:t>Naturalist</a:t>
            </a:r>
          </a:p>
          <a:p>
            <a:pPr algn="ctr"/>
            <a:r>
              <a:rPr lang="en-GB" b="1" dirty="0" smtClean="0">
                <a:solidFill>
                  <a:schemeClr val="tx1"/>
                </a:solidFill>
              </a:rPr>
              <a:t>Flax dam</a:t>
            </a:r>
          </a:p>
          <a:p>
            <a:pPr algn="ctr"/>
            <a:r>
              <a:rPr lang="en-GB" b="1" dirty="0" smtClean="0">
                <a:solidFill>
                  <a:schemeClr val="tx1"/>
                </a:solidFill>
              </a:rPr>
              <a:t>Sods</a:t>
            </a:r>
          </a:p>
          <a:p>
            <a:pPr algn="ctr"/>
            <a:r>
              <a:rPr lang="en-GB" b="1" dirty="0" smtClean="0">
                <a:solidFill>
                  <a:schemeClr val="tx1"/>
                </a:solidFill>
              </a:rPr>
              <a:t>Fascination/ Disgust</a:t>
            </a:r>
            <a:endParaRPr lang="en-GB" dirty="0" smtClean="0">
              <a:solidFill>
                <a:schemeClr val="tx1"/>
              </a:solidFill>
            </a:endParaRPr>
          </a:p>
          <a:p>
            <a:pPr algn="ctr"/>
            <a:endParaRPr lang="en-GB" dirty="0" smtClean="0">
              <a:solidFill>
                <a:schemeClr val="tx1"/>
              </a:solidFill>
            </a:endParaRPr>
          </a:p>
          <a:p>
            <a:pPr algn="ctr"/>
            <a:endParaRPr lang="en-GB" dirty="0" smtClean="0">
              <a:solidFill>
                <a:schemeClr val="tx1"/>
              </a:solidFill>
            </a:endParaRPr>
          </a:p>
        </p:txBody>
      </p:sp>
    </p:spTree>
    <p:extLst>
      <p:ext uri="{BB962C8B-B14F-4D97-AF65-F5344CB8AC3E}">
        <p14:creationId xmlns:p14="http://schemas.microsoft.com/office/powerpoint/2010/main" val="164525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858000" y="281786"/>
            <a:ext cx="1404156" cy="165618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What are your initial thoughts? What is it all about?</a:t>
            </a:r>
            <a:endParaRPr lang="en-GB" b="1" dirty="0">
              <a:solidFill>
                <a:schemeClr val="tx1"/>
              </a:solidFill>
            </a:endParaRPr>
          </a:p>
        </p:txBody>
      </p:sp>
      <p:sp>
        <p:nvSpPr>
          <p:cNvPr id="4" name="Subtitle 2"/>
          <p:cNvSpPr txBox="1">
            <a:spLocks/>
          </p:cNvSpPr>
          <p:nvPr/>
        </p:nvSpPr>
        <p:spPr>
          <a:xfrm>
            <a:off x="2195736" y="29657"/>
            <a:ext cx="4392488" cy="6828343"/>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gn="l" fontAlgn="base">
              <a:spcAft>
                <a:spcPct val="0"/>
              </a:spcAft>
              <a:defRPr/>
            </a:pPr>
            <a:r>
              <a:rPr lang="en-GB" altLang="en-US" sz="1050" dirty="0" smtClean="0">
                <a:solidFill>
                  <a:srgbClr val="000000"/>
                </a:solidFill>
                <a:latin typeface="Trebuchet MS" panose="020B0603020202020204" pitchFamily="34" charset="0"/>
                <a:cs typeface="Arial" panose="020B0604020202020204" pitchFamily="34" charset="0"/>
              </a:rPr>
              <a:t>All </a:t>
            </a:r>
            <a:r>
              <a:rPr lang="en-GB" altLang="en-US" sz="1050" dirty="0">
                <a:solidFill>
                  <a:srgbClr val="000000"/>
                </a:solidFill>
                <a:latin typeface="Trebuchet MS" panose="020B0603020202020204" pitchFamily="34" charset="0"/>
                <a:cs typeface="Arial" panose="020B0604020202020204" pitchFamily="34" charset="0"/>
              </a:rPr>
              <a:t>year the flax-dam festered in the heart</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Of the townland; green and heavy headed</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Flax had rotted there, weighted down by huge sods.</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Daily it sweltered in the punishing sun.</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Bubbles gargled delicately, bluebottles</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Wove a strong gauze of sound around the smell.</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There were dragonflies, spotted butterflies,</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But best of all was the warm thick slobber</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Of frogspawn that grew like clotted water</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In the shade of the banks. Here, every spring</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I would fill </a:t>
            </a:r>
            <a:r>
              <a:rPr lang="en-GB" altLang="en-US" sz="1050" dirty="0" err="1">
                <a:solidFill>
                  <a:srgbClr val="000000"/>
                </a:solidFill>
                <a:latin typeface="Trebuchet MS" panose="020B0603020202020204" pitchFamily="34" charset="0"/>
                <a:cs typeface="Arial" panose="020B0604020202020204" pitchFamily="34" charset="0"/>
              </a:rPr>
              <a:t>jampotfuls</a:t>
            </a:r>
            <a:r>
              <a:rPr lang="en-GB" altLang="en-US" sz="1050" dirty="0">
                <a:solidFill>
                  <a:srgbClr val="000000"/>
                </a:solidFill>
                <a:latin typeface="Trebuchet MS" panose="020B0603020202020204" pitchFamily="34" charset="0"/>
                <a:cs typeface="Arial" panose="020B0604020202020204" pitchFamily="34" charset="0"/>
              </a:rPr>
              <a:t> of the jellied</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Specks to range on window sills at home,</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On shelves at school, and wait and watch until</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The fattening dots burst, into nimble</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Swimming tadpoles. Miss Walls would tell us how</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The daddy frog was called a bullfrog</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And how he croaked and how the mammy frog</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Laid hundreds of little eggs and this was</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Frogspawn. You could tell the weather by frogs too</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For they were yellow in the sun and brown</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In rain.</a:t>
            </a:r>
          </a:p>
          <a:p>
            <a:pPr lvl="0" algn="l" fontAlgn="base">
              <a:spcAft>
                <a:spcPct val="0"/>
              </a:spcAft>
              <a:defRPr/>
            </a:pPr>
            <a:endParaRPr lang="en-GB" altLang="en-US" sz="1050" dirty="0">
              <a:solidFill>
                <a:srgbClr val="000000"/>
              </a:solidFill>
              <a:latin typeface="Trebuchet MS" panose="020B0603020202020204" pitchFamily="34" charset="0"/>
              <a:cs typeface="Arial" panose="020B0604020202020204" pitchFamily="34" charset="0"/>
            </a:endParaRP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    Then one hot day when fields were rank</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With </a:t>
            </a:r>
            <a:r>
              <a:rPr lang="en-GB" altLang="en-US" sz="1050" dirty="0" err="1">
                <a:solidFill>
                  <a:srgbClr val="000000"/>
                </a:solidFill>
                <a:latin typeface="Trebuchet MS" panose="020B0603020202020204" pitchFamily="34" charset="0"/>
                <a:cs typeface="Arial" panose="020B0604020202020204" pitchFamily="34" charset="0"/>
              </a:rPr>
              <a:t>cowdung</a:t>
            </a:r>
            <a:r>
              <a:rPr lang="en-GB" altLang="en-US" sz="1050" dirty="0">
                <a:solidFill>
                  <a:srgbClr val="000000"/>
                </a:solidFill>
                <a:latin typeface="Trebuchet MS" panose="020B0603020202020204" pitchFamily="34" charset="0"/>
                <a:cs typeface="Arial" panose="020B0604020202020204" pitchFamily="34" charset="0"/>
              </a:rPr>
              <a:t> in the grass the angry frogs</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Invaded the flax-dam; I ducked through hedges</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To a coarse croaking that I had not heard</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Before. The air was thick with a bass chorus.</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Right down the dam gross bellied frogs were cocked</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On sods; their loose necks pulsed like sails. Some hopped:</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The slap and plop were obscene threats. Some sat</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Poised like mud grenades, their blunt heads farting.</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I sickened, turned, and ran. The great slime kings</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Were gathered there for vengeance and I knew</a:t>
            </a:r>
          </a:p>
          <a:p>
            <a:pPr lvl="0" algn="l" fontAlgn="base">
              <a:spcAft>
                <a:spcPct val="0"/>
              </a:spcAft>
              <a:defRPr/>
            </a:pPr>
            <a:r>
              <a:rPr lang="en-GB" altLang="en-US" sz="1050" dirty="0">
                <a:solidFill>
                  <a:srgbClr val="000000"/>
                </a:solidFill>
                <a:latin typeface="Trebuchet MS" panose="020B0603020202020204" pitchFamily="34" charset="0"/>
                <a:cs typeface="Arial" panose="020B0604020202020204" pitchFamily="34" charset="0"/>
              </a:rPr>
              <a:t>That if I dipped my hand the spawn would clutch it.</a:t>
            </a:r>
          </a:p>
        </p:txBody>
      </p:sp>
    </p:spTree>
    <p:extLst>
      <p:ext uri="{BB962C8B-B14F-4D97-AF65-F5344CB8AC3E}">
        <p14:creationId xmlns:p14="http://schemas.microsoft.com/office/powerpoint/2010/main" val="3936654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116632"/>
            <a:ext cx="2987824" cy="69269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b="1" i="1" dirty="0" smtClean="0">
                <a:solidFill>
                  <a:schemeClr val="tx1"/>
                </a:solidFill>
              </a:rPr>
              <a:t>Tense? Narration?</a:t>
            </a:r>
            <a:endParaRPr lang="en-GB" sz="2800" b="1" i="1" dirty="0">
              <a:solidFill>
                <a:schemeClr val="tx1"/>
              </a:solidFill>
            </a:endParaRPr>
          </a:p>
        </p:txBody>
      </p:sp>
      <p:sp>
        <p:nvSpPr>
          <p:cNvPr id="4" name="Rectangle 3"/>
          <p:cNvSpPr/>
          <p:nvPr/>
        </p:nvSpPr>
        <p:spPr>
          <a:xfrm>
            <a:off x="5940152" y="94702"/>
            <a:ext cx="2880320" cy="1102049"/>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What does this language of decay suggest?</a:t>
            </a:r>
            <a:endParaRPr lang="en-GB" sz="2400" dirty="0">
              <a:solidFill>
                <a:schemeClr val="tx1"/>
              </a:solidFill>
            </a:endParaRPr>
          </a:p>
        </p:txBody>
      </p:sp>
      <p:cxnSp>
        <p:nvCxnSpPr>
          <p:cNvPr id="6" name="Straight Arrow Connector 5"/>
          <p:cNvCxnSpPr/>
          <p:nvPr/>
        </p:nvCxnSpPr>
        <p:spPr>
          <a:xfrm flipH="1">
            <a:off x="4170276" y="908720"/>
            <a:ext cx="1769876" cy="10081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0" name="Rectangle 9"/>
          <p:cNvSpPr/>
          <p:nvPr/>
        </p:nvSpPr>
        <p:spPr>
          <a:xfrm>
            <a:off x="6951712" y="1484784"/>
            <a:ext cx="2057226" cy="142012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400" dirty="0" smtClean="0">
                <a:solidFill>
                  <a:schemeClr val="tx1"/>
                </a:solidFill>
              </a:rPr>
              <a:t>Personification brings the dam to life</a:t>
            </a:r>
            <a:endParaRPr lang="en-GB" sz="2400" dirty="0">
              <a:solidFill>
                <a:schemeClr val="tx1"/>
              </a:solidFill>
            </a:endParaRPr>
          </a:p>
        </p:txBody>
      </p:sp>
      <p:sp>
        <p:nvSpPr>
          <p:cNvPr id="15" name="Rectangle 14"/>
          <p:cNvSpPr/>
          <p:nvPr/>
        </p:nvSpPr>
        <p:spPr>
          <a:xfrm>
            <a:off x="5045583" y="4689141"/>
            <a:ext cx="3096344" cy="79208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What does this suggest about nature ?</a:t>
            </a:r>
            <a:endParaRPr lang="en-GB" sz="2400" dirty="0">
              <a:solidFill>
                <a:schemeClr val="tx1"/>
              </a:solidFill>
            </a:endParaRPr>
          </a:p>
        </p:txBody>
      </p:sp>
      <p:sp>
        <p:nvSpPr>
          <p:cNvPr id="19" name="Rounded Rectangle 18"/>
          <p:cNvSpPr/>
          <p:nvPr/>
        </p:nvSpPr>
        <p:spPr>
          <a:xfrm>
            <a:off x="107504" y="5085184"/>
            <a:ext cx="2664296" cy="10081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b="1" dirty="0" smtClean="0">
                <a:solidFill>
                  <a:schemeClr val="tx1"/>
                </a:solidFill>
              </a:rPr>
              <a:t>How is the sun described? What technique is used?</a:t>
            </a:r>
            <a:endParaRPr lang="en-GB" sz="2400" b="1" dirty="0">
              <a:solidFill>
                <a:schemeClr val="tx1"/>
              </a:solidFill>
            </a:endParaRPr>
          </a:p>
        </p:txBody>
      </p:sp>
      <p:sp>
        <p:nvSpPr>
          <p:cNvPr id="5" name="Rectangle 4"/>
          <p:cNvSpPr/>
          <p:nvPr/>
        </p:nvSpPr>
        <p:spPr>
          <a:xfrm>
            <a:off x="1097360" y="1627638"/>
            <a:ext cx="5562872" cy="2554545"/>
          </a:xfrm>
          <a:prstGeom prst="rect">
            <a:avLst/>
          </a:prstGeom>
        </p:spPr>
        <p:txBody>
          <a:bodyPr wrap="square">
            <a:spAutoFit/>
          </a:bodyPr>
          <a:lstStyle/>
          <a:p>
            <a:pPr>
              <a:lnSpc>
                <a:spcPct val="200000"/>
              </a:lnSpc>
            </a:pPr>
            <a:r>
              <a:rPr lang="en-GB" sz="2000" dirty="0"/>
              <a:t>All year the flax-dam </a:t>
            </a:r>
            <a:r>
              <a:rPr lang="en-GB" sz="2000" dirty="0">
                <a:solidFill>
                  <a:schemeClr val="tx2"/>
                </a:solidFill>
              </a:rPr>
              <a:t>festered</a:t>
            </a:r>
            <a:r>
              <a:rPr lang="en-GB" sz="2000" dirty="0"/>
              <a:t> in the heart</a:t>
            </a:r>
          </a:p>
          <a:p>
            <a:pPr>
              <a:lnSpc>
                <a:spcPct val="200000"/>
              </a:lnSpc>
            </a:pPr>
            <a:r>
              <a:rPr lang="en-GB" sz="2000" dirty="0"/>
              <a:t>Of the townland; green and heavy headed</a:t>
            </a:r>
          </a:p>
          <a:p>
            <a:pPr>
              <a:lnSpc>
                <a:spcPct val="200000"/>
              </a:lnSpc>
            </a:pPr>
            <a:r>
              <a:rPr lang="en-GB" sz="2000" dirty="0"/>
              <a:t>Flax had </a:t>
            </a:r>
            <a:r>
              <a:rPr lang="en-GB" sz="2000" dirty="0">
                <a:solidFill>
                  <a:schemeClr val="tx2"/>
                </a:solidFill>
              </a:rPr>
              <a:t>rotted</a:t>
            </a:r>
            <a:r>
              <a:rPr lang="en-GB" sz="2000" dirty="0"/>
              <a:t> there, weighted down by huge sods.</a:t>
            </a:r>
          </a:p>
          <a:p>
            <a:pPr>
              <a:lnSpc>
                <a:spcPct val="200000"/>
              </a:lnSpc>
            </a:pPr>
            <a:r>
              <a:rPr lang="en-GB" sz="2000" dirty="0"/>
              <a:t>Daily it sweltered in the punishing sun.</a:t>
            </a:r>
          </a:p>
        </p:txBody>
      </p:sp>
      <p:cxnSp>
        <p:nvCxnSpPr>
          <p:cNvPr id="14" name="Elbow Connector 13"/>
          <p:cNvCxnSpPr/>
          <p:nvPr/>
        </p:nvCxnSpPr>
        <p:spPr>
          <a:xfrm rot="10800000" flipV="1">
            <a:off x="2987824" y="1196750"/>
            <a:ext cx="3672408" cy="1869786"/>
          </a:xfrm>
          <a:prstGeom prst="bentConnector3">
            <a:avLst>
              <a:gd name="adj1" fmla="val 6992"/>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12834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195736" y="116632"/>
            <a:ext cx="432048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What does the oxymoron suggest about the narrator?</a:t>
            </a:r>
            <a:endParaRPr lang="en-GB" sz="2400" dirty="0">
              <a:solidFill>
                <a:schemeClr val="tx1"/>
              </a:solidFill>
            </a:endParaRPr>
          </a:p>
        </p:txBody>
      </p:sp>
      <p:cxnSp>
        <p:nvCxnSpPr>
          <p:cNvPr id="5" name="Straight Arrow Connector 4"/>
          <p:cNvCxnSpPr/>
          <p:nvPr/>
        </p:nvCxnSpPr>
        <p:spPr>
          <a:xfrm flipH="1">
            <a:off x="3635896" y="908720"/>
            <a:ext cx="36004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6948264" y="1556792"/>
            <a:ext cx="1944216" cy="1224136"/>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Find the use of sensory description.</a:t>
            </a:r>
            <a:endParaRPr lang="en-GB" sz="2400" dirty="0">
              <a:solidFill>
                <a:schemeClr val="tx1"/>
              </a:solidFill>
            </a:endParaRPr>
          </a:p>
        </p:txBody>
      </p:sp>
      <p:sp>
        <p:nvSpPr>
          <p:cNvPr id="11" name="Rounded Rectangle 10"/>
          <p:cNvSpPr/>
          <p:nvPr/>
        </p:nvSpPr>
        <p:spPr>
          <a:xfrm>
            <a:off x="59934" y="883537"/>
            <a:ext cx="1487730" cy="228070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dirty="0" smtClean="0">
                <a:solidFill>
                  <a:schemeClr val="tx1"/>
                </a:solidFill>
              </a:rPr>
              <a:t>What does  this language show?</a:t>
            </a:r>
            <a:endParaRPr lang="en-GB" sz="2400" dirty="0">
              <a:solidFill>
                <a:schemeClr val="tx1"/>
              </a:solidFill>
            </a:endParaRPr>
          </a:p>
        </p:txBody>
      </p:sp>
      <p:cxnSp>
        <p:nvCxnSpPr>
          <p:cNvPr id="12" name="Straight Arrow Connector 11"/>
          <p:cNvCxnSpPr/>
          <p:nvPr/>
        </p:nvCxnSpPr>
        <p:spPr>
          <a:xfrm>
            <a:off x="1284071" y="2732196"/>
            <a:ext cx="330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6516216" y="3413318"/>
            <a:ext cx="2520280" cy="103947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dirty="0" smtClean="0">
                <a:solidFill>
                  <a:schemeClr val="tx1"/>
                </a:solidFill>
              </a:rPr>
              <a:t>Juxtaposition of beauty and disgust – why?</a:t>
            </a:r>
            <a:endParaRPr lang="en-GB" sz="2400" dirty="0">
              <a:solidFill>
                <a:schemeClr val="tx1"/>
              </a:solidFill>
            </a:endParaRPr>
          </a:p>
        </p:txBody>
      </p:sp>
      <p:cxnSp>
        <p:nvCxnSpPr>
          <p:cNvPr id="15" name="Straight Arrow Connector 14"/>
          <p:cNvCxnSpPr>
            <a:stCxn id="14" idx="0"/>
          </p:cNvCxnSpPr>
          <p:nvPr/>
        </p:nvCxnSpPr>
        <p:spPr>
          <a:xfrm flipH="1" flipV="1">
            <a:off x="5796136" y="2564904"/>
            <a:ext cx="1980220" cy="848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251520" y="4828515"/>
            <a:ext cx="3384376" cy="126478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400" b="1" dirty="0" smtClean="0">
                <a:solidFill>
                  <a:schemeClr val="tx1"/>
                </a:solidFill>
              </a:rPr>
              <a:t>What is the effect of the word clotted?</a:t>
            </a:r>
            <a:endParaRPr lang="en-GB" sz="2400" b="1" dirty="0">
              <a:solidFill>
                <a:schemeClr val="tx1"/>
              </a:solidFill>
            </a:endParaRPr>
          </a:p>
        </p:txBody>
      </p:sp>
      <p:cxnSp>
        <p:nvCxnSpPr>
          <p:cNvPr id="20" name="Curved Connector 19"/>
          <p:cNvCxnSpPr/>
          <p:nvPr/>
        </p:nvCxnSpPr>
        <p:spPr>
          <a:xfrm flipV="1">
            <a:off x="251520" y="3717032"/>
            <a:ext cx="1152128" cy="1111483"/>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4139952" y="5085184"/>
            <a:ext cx="1800200" cy="1624821"/>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sz="2400" b="1" dirty="0" smtClean="0">
                <a:solidFill>
                  <a:schemeClr val="tx1"/>
                </a:solidFill>
              </a:rPr>
              <a:t>What does the use of alliteration show?</a:t>
            </a:r>
            <a:endParaRPr lang="en-GB" sz="2400" b="1" dirty="0">
              <a:solidFill>
                <a:schemeClr val="tx1"/>
              </a:solidFill>
            </a:endParaRPr>
          </a:p>
        </p:txBody>
      </p:sp>
      <p:cxnSp>
        <p:nvCxnSpPr>
          <p:cNvPr id="26" name="Straight Arrow Connector 25"/>
          <p:cNvCxnSpPr/>
          <p:nvPr/>
        </p:nvCxnSpPr>
        <p:spPr>
          <a:xfrm flipH="1" flipV="1">
            <a:off x="3815916" y="4149080"/>
            <a:ext cx="972108" cy="10623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614143" y="1001338"/>
            <a:ext cx="5172103" cy="3785652"/>
          </a:xfrm>
          <a:prstGeom prst="rect">
            <a:avLst/>
          </a:prstGeom>
        </p:spPr>
        <p:txBody>
          <a:bodyPr wrap="square">
            <a:spAutoFit/>
          </a:bodyPr>
          <a:lstStyle/>
          <a:p>
            <a:pPr>
              <a:lnSpc>
                <a:spcPct val="150000"/>
              </a:lnSpc>
            </a:pPr>
            <a:r>
              <a:rPr lang="en-GB" sz="2000" dirty="0"/>
              <a:t>Bubbles gargled delicately, bluebottles</a:t>
            </a:r>
          </a:p>
          <a:p>
            <a:pPr>
              <a:lnSpc>
                <a:spcPct val="150000"/>
              </a:lnSpc>
            </a:pPr>
            <a:r>
              <a:rPr lang="en-GB" sz="2000" dirty="0"/>
              <a:t>Wove a strong gauze of sound around the smell.</a:t>
            </a:r>
          </a:p>
          <a:p>
            <a:pPr>
              <a:lnSpc>
                <a:spcPct val="150000"/>
              </a:lnSpc>
            </a:pPr>
            <a:r>
              <a:rPr lang="en-GB" sz="2000" dirty="0"/>
              <a:t>There were dragonflies, spotted butterflies,</a:t>
            </a:r>
          </a:p>
          <a:p>
            <a:pPr>
              <a:lnSpc>
                <a:spcPct val="150000"/>
              </a:lnSpc>
            </a:pPr>
            <a:r>
              <a:rPr lang="en-GB" sz="2000" dirty="0"/>
              <a:t>But best of all was the warm thick slobber</a:t>
            </a:r>
          </a:p>
          <a:p>
            <a:pPr>
              <a:lnSpc>
                <a:spcPct val="150000"/>
              </a:lnSpc>
            </a:pPr>
            <a:r>
              <a:rPr lang="en-GB" sz="2000" dirty="0"/>
              <a:t>Of frogspawn that grew like clotted water</a:t>
            </a:r>
          </a:p>
          <a:p>
            <a:pPr>
              <a:lnSpc>
                <a:spcPct val="150000"/>
              </a:lnSpc>
            </a:pPr>
            <a:r>
              <a:rPr lang="en-GB" sz="2000" dirty="0"/>
              <a:t>In the shade of the banks. Here, every spring</a:t>
            </a:r>
          </a:p>
          <a:p>
            <a:pPr>
              <a:lnSpc>
                <a:spcPct val="150000"/>
              </a:lnSpc>
            </a:pPr>
            <a:r>
              <a:rPr lang="en-GB" sz="2000" dirty="0"/>
              <a:t>I would fill </a:t>
            </a:r>
            <a:r>
              <a:rPr lang="en-GB" sz="2000" dirty="0" err="1"/>
              <a:t>jampotfuls</a:t>
            </a:r>
            <a:r>
              <a:rPr lang="en-GB" sz="2000" dirty="0"/>
              <a:t> of the jellied</a:t>
            </a:r>
          </a:p>
          <a:p>
            <a:pPr>
              <a:lnSpc>
                <a:spcPct val="150000"/>
              </a:lnSpc>
            </a:pPr>
            <a:r>
              <a:rPr lang="en-GB" sz="2000" dirty="0"/>
              <a:t>Specks to range on window sills at home,</a:t>
            </a:r>
          </a:p>
        </p:txBody>
      </p:sp>
    </p:spTree>
    <p:extLst>
      <p:ext uri="{BB962C8B-B14F-4D97-AF65-F5344CB8AC3E}">
        <p14:creationId xmlns:p14="http://schemas.microsoft.com/office/powerpoint/2010/main" val="1165865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229409" y="419460"/>
            <a:ext cx="3744417"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800" dirty="0" smtClean="0">
                <a:solidFill>
                  <a:schemeClr val="tx1"/>
                </a:solidFill>
              </a:rPr>
              <a:t>What does the enjambment show?</a:t>
            </a:r>
            <a:endParaRPr lang="en-GB" sz="2800" dirty="0">
              <a:solidFill>
                <a:schemeClr val="tx1"/>
              </a:solidFill>
            </a:endParaRPr>
          </a:p>
        </p:txBody>
      </p:sp>
      <p:cxnSp>
        <p:nvCxnSpPr>
          <p:cNvPr id="8" name="Straight Arrow Connector 7"/>
          <p:cNvCxnSpPr/>
          <p:nvPr/>
        </p:nvCxnSpPr>
        <p:spPr>
          <a:xfrm flipH="1">
            <a:off x="5229409" y="1283556"/>
            <a:ext cx="1718855" cy="7052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34350" y="1844824"/>
            <a:ext cx="1547663" cy="151216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sz="2400" dirty="0" smtClean="0">
                <a:solidFill>
                  <a:schemeClr val="tx1"/>
                </a:solidFill>
              </a:rPr>
              <a:t>What type of language is this?</a:t>
            </a:r>
            <a:endParaRPr lang="en-GB" sz="2400" dirty="0">
              <a:solidFill>
                <a:schemeClr val="tx1"/>
              </a:solidFill>
            </a:endParaRPr>
          </a:p>
        </p:txBody>
      </p:sp>
      <p:cxnSp>
        <p:nvCxnSpPr>
          <p:cNvPr id="11" name="Straight Arrow Connector 10"/>
          <p:cNvCxnSpPr/>
          <p:nvPr/>
        </p:nvCxnSpPr>
        <p:spPr>
          <a:xfrm>
            <a:off x="1474377" y="2342487"/>
            <a:ext cx="721359" cy="3664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6494931" y="2342487"/>
            <a:ext cx="2736304" cy="167280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400" dirty="0" smtClean="0">
                <a:solidFill>
                  <a:schemeClr val="tx1"/>
                </a:solidFill>
              </a:rPr>
              <a:t>The use of simple conjunctions  ‘and’ is repetitive to show speaker’s youth.</a:t>
            </a:r>
            <a:endParaRPr lang="en-GB" sz="2400" dirty="0">
              <a:solidFill>
                <a:schemeClr val="tx1"/>
              </a:solidFill>
            </a:endParaRPr>
          </a:p>
        </p:txBody>
      </p:sp>
      <p:sp>
        <p:nvSpPr>
          <p:cNvPr id="15" name="Rounded Rectangle 14"/>
          <p:cNvSpPr/>
          <p:nvPr/>
        </p:nvSpPr>
        <p:spPr>
          <a:xfrm>
            <a:off x="278186" y="5057800"/>
            <a:ext cx="2061565" cy="11795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400" b="1" dirty="0" smtClean="0">
                <a:solidFill>
                  <a:schemeClr val="tx1"/>
                </a:solidFill>
              </a:rPr>
              <a:t>What is the purpose of the last line?</a:t>
            </a:r>
            <a:endParaRPr lang="en-GB" sz="2400" b="1" dirty="0">
              <a:solidFill>
                <a:schemeClr val="tx1"/>
              </a:solidFill>
            </a:endParaRPr>
          </a:p>
        </p:txBody>
      </p:sp>
      <p:sp>
        <p:nvSpPr>
          <p:cNvPr id="17" name="Rounded Rectangle 16"/>
          <p:cNvSpPr/>
          <p:nvPr/>
        </p:nvSpPr>
        <p:spPr>
          <a:xfrm>
            <a:off x="6228184" y="4653136"/>
            <a:ext cx="2232248" cy="187220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b="1" dirty="0" smtClean="0">
                <a:solidFill>
                  <a:schemeClr val="tx1"/>
                </a:solidFill>
              </a:rPr>
              <a:t>How can you tell the narrator wants to share his interest with others?</a:t>
            </a:r>
            <a:endParaRPr lang="en-GB" b="1" dirty="0">
              <a:solidFill>
                <a:schemeClr val="tx1"/>
              </a:solidFill>
            </a:endParaRPr>
          </a:p>
        </p:txBody>
      </p:sp>
      <p:sp>
        <p:nvSpPr>
          <p:cNvPr id="4" name="Rectangle 3"/>
          <p:cNvSpPr/>
          <p:nvPr/>
        </p:nvSpPr>
        <p:spPr>
          <a:xfrm>
            <a:off x="1582013" y="1226440"/>
            <a:ext cx="5094312" cy="3831818"/>
          </a:xfrm>
          <a:prstGeom prst="rect">
            <a:avLst/>
          </a:prstGeom>
        </p:spPr>
        <p:txBody>
          <a:bodyPr wrap="square">
            <a:spAutoFit/>
          </a:bodyPr>
          <a:lstStyle/>
          <a:p>
            <a:pPr>
              <a:lnSpc>
                <a:spcPct val="150000"/>
              </a:lnSpc>
            </a:pPr>
            <a:r>
              <a:rPr lang="en-GB" dirty="0"/>
              <a:t>On shelves at school, and wait and watch until</a:t>
            </a:r>
          </a:p>
          <a:p>
            <a:pPr>
              <a:lnSpc>
                <a:spcPct val="150000"/>
              </a:lnSpc>
            </a:pPr>
            <a:r>
              <a:rPr lang="en-GB" dirty="0"/>
              <a:t>The fattening dots burst, into nimble</a:t>
            </a:r>
          </a:p>
          <a:p>
            <a:pPr>
              <a:lnSpc>
                <a:spcPct val="150000"/>
              </a:lnSpc>
            </a:pPr>
            <a:r>
              <a:rPr lang="en-GB" dirty="0"/>
              <a:t>Swimming tadpoles. Miss Walls would tell us how</a:t>
            </a:r>
          </a:p>
          <a:p>
            <a:pPr>
              <a:lnSpc>
                <a:spcPct val="150000"/>
              </a:lnSpc>
            </a:pPr>
            <a:r>
              <a:rPr lang="en-GB" dirty="0"/>
              <a:t>The </a:t>
            </a:r>
            <a:r>
              <a:rPr lang="en-GB" dirty="0">
                <a:solidFill>
                  <a:schemeClr val="tx2"/>
                </a:solidFill>
              </a:rPr>
              <a:t>daddy</a:t>
            </a:r>
            <a:r>
              <a:rPr lang="en-GB" dirty="0"/>
              <a:t> frog was called a bullfrog</a:t>
            </a:r>
          </a:p>
          <a:p>
            <a:pPr>
              <a:lnSpc>
                <a:spcPct val="150000"/>
              </a:lnSpc>
            </a:pPr>
            <a:r>
              <a:rPr lang="en-GB" dirty="0">
                <a:solidFill>
                  <a:srgbClr val="7030A0"/>
                </a:solidFill>
              </a:rPr>
              <a:t>And</a:t>
            </a:r>
            <a:r>
              <a:rPr lang="en-GB" dirty="0"/>
              <a:t> how he croaked </a:t>
            </a:r>
            <a:r>
              <a:rPr lang="en-GB" dirty="0">
                <a:solidFill>
                  <a:srgbClr val="7030A0"/>
                </a:solidFill>
              </a:rPr>
              <a:t>and</a:t>
            </a:r>
            <a:r>
              <a:rPr lang="en-GB" dirty="0"/>
              <a:t> how the </a:t>
            </a:r>
            <a:r>
              <a:rPr lang="en-GB" dirty="0">
                <a:solidFill>
                  <a:schemeClr val="tx2"/>
                </a:solidFill>
              </a:rPr>
              <a:t>mammy</a:t>
            </a:r>
            <a:r>
              <a:rPr lang="en-GB" dirty="0"/>
              <a:t> frog</a:t>
            </a:r>
          </a:p>
          <a:p>
            <a:pPr>
              <a:lnSpc>
                <a:spcPct val="150000"/>
              </a:lnSpc>
            </a:pPr>
            <a:r>
              <a:rPr lang="en-GB" dirty="0"/>
              <a:t>Laid hundreds of little eggs </a:t>
            </a:r>
            <a:r>
              <a:rPr lang="en-GB" dirty="0">
                <a:solidFill>
                  <a:srgbClr val="7030A0"/>
                </a:solidFill>
              </a:rPr>
              <a:t>and </a:t>
            </a:r>
            <a:r>
              <a:rPr lang="en-GB" dirty="0"/>
              <a:t>this was</a:t>
            </a:r>
          </a:p>
          <a:p>
            <a:pPr>
              <a:lnSpc>
                <a:spcPct val="150000"/>
              </a:lnSpc>
            </a:pPr>
            <a:r>
              <a:rPr lang="en-GB" dirty="0"/>
              <a:t>Frogspawn. You could tell the weather by frogs too</a:t>
            </a:r>
          </a:p>
          <a:p>
            <a:pPr>
              <a:lnSpc>
                <a:spcPct val="150000"/>
              </a:lnSpc>
            </a:pPr>
            <a:r>
              <a:rPr lang="en-GB" dirty="0"/>
              <a:t>For they were yellow in the sun and brown</a:t>
            </a:r>
          </a:p>
          <a:p>
            <a:pPr>
              <a:lnSpc>
                <a:spcPct val="150000"/>
              </a:lnSpc>
            </a:pPr>
            <a:r>
              <a:rPr lang="en-GB" dirty="0"/>
              <a:t>In rain.</a:t>
            </a:r>
          </a:p>
        </p:txBody>
      </p:sp>
    </p:spTree>
    <p:extLst>
      <p:ext uri="{BB962C8B-B14F-4D97-AF65-F5344CB8AC3E}">
        <p14:creationId xmlns:p14="http://schemas.microsoft.com/office/powerpoint/2010/main" val="11587082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TotalTime>
  <Words>2906</Words>
  <Application>Microsoft Office PowerPoint</Application>
  <PresentationFormat>On-screen Show (4:3)</PresentationFormat>
  <Paragraphs>324</Paragraphs>
  <Slides>20</Slides>
  <Notes>15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Look at the images below and think about what they represent.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Seamus Heaney</vt:lpstr>
      <vt:lpstr>Death of a Naturalist describes the exploits of a young Heaney collecting frogspawn. He remembers being fascinated by the frogspawn and recollects his teacher telling him all about frogs in school. However, in the second half of the poem, when the boy returns to the ‘flax-dam’, he feels threatened and disgusted by the frogs and flees. His interest in nature has died, hence the title of the poem ‘Death of a Naturalist’. The two verses could stand for innocence and experience.  </vt:lpstr>
      <vt:lpstr>Nature Change Transformation Sense of place  Links well with ‘The Prelude’ and ‘To Autumn’</vt:lpstr>
      <vt:lpstr>Written in a first person narrative. It is written in blank verse which makes the poem sound like a conversation. No rhyme scheme – suggests that change is not always predictable. </vt:lpstr>
      <vt:lpstr>* Two stanzas – each one presenting a different attitude towards nature. * References to decay in stanza 1 foreshadow a change in attitude.  * Childish enthusiasm towards nature in stanza 1 makes relationship seem secure. * Volta is used in stanza 2 to show change. The relationship with nature becomes troubled –it is presented as unfamiliar and threatening. * The tone is of fascination in stanza 1 and disgust in stanza 2 * The use of senses lets the reader be immersed in the poem to focus their attention on the setting. * Juxtaposition is used to contrast life and death – the speaker’s interest in living creatures comes to an end. *Military language is used to create a threatening atmosphere – innocence has been lost – nature can be seen as something dark and potentially harmful.</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dc:creator>
  <cp:lastModifiedBy>Deb</cp:lastModifiedBy>
  <cp:revision>49</cp:revision>
  <dcterms:created xsi:type="dcterms:W3CDTF">2019-10-06T12:22:51Z</dcterms:created>
  <dcterms:modified xsi:type="dcterms:W3CDTF">2020-04-29T12:35:02Z</dcterms:modified>
</cp:coreProperties>
</file>