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3900F-C117-4E37-A0CC-C5EB0D2AE7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86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02798-373D-4941-BDFB-A52BA55AA3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636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138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B7B5-15AA-46FE-B77B-44F64064B7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938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D40CB-97F4-48B4-9FC1-3E730D0BAF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05767-C6E6-4600-A667-0AA391846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3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0716-7E56-4A7D-9117-7EFA9F355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90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9A22-9325-45FA-9E2B-CB44915348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589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49F01-0CF7-4845-9138-B5AF5F0827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659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CD643-7DDD-4E9D-8EB2-8543364EF6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30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0DDD-3B93-43AB-BC54-1A6E456349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602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22141-B7FF-4937-AAD5-02989F93AB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54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1187" cy="114458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altLang="en-US"/>
              <a:t>F/H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685D1-C055-48B1-81FE-6592B69BB04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620713"/>
            <a:ext cx="5472113" cy="965200"/>
          </a:xfrm>
        </p:spPr>
        <p:txBody>
          <a:bodyPr/>
          <a:lstStyle/>
          <a:p>
            <a:r>
              <a:rPr lang="en-GB" altLang="en-US" i="1"/>
              <a:t>Death of a Naturalist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773238"/>
            <a:ext cx="6400800" cy="576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by Seamus Heaney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68538" y="1989138"/>
            <a:ext cx="4967287" cy="3281362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Then one hot day when fields were rank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With cowdung in the grass the angry frogs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Invaded the flax-dam; I ducked through hedges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To a coarse croaking that I had not heard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Before. The air was thick with a bass chorus.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Right down the dam gross-bellied frogs were cocked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sods; their loose necks pulsed like sails. Some hopped: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slap and plop were obscene threats. Some sat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Poised like mud grenades, their blunt heads farting.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sickened, turned, and ran. The great slime kings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Were gathered there for vengeance and I knew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That if I dipped my hand the spawn would clutch it.</a:t>
            </a:r>
            <a:r>
              <a:rPr lang="en-GB" altLang="en-US" sz="160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08175" y="2852738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08175" y="42211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555875" y="260350"/>
            <a:ext cx="6337300" cy="107950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frogs were personified as ‘mammy’ and ‘daddy’ by the teacher and the young Heaney continues this theme.</a:t>
            </a:r>
          </a:p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They’re ‘angry’ ‘kings’ who are gathered for ‘vengeance’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79388" y="5661025"/>
            <a:ext cx="6337300" cy="94138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fear and discomfort may also come from this unusual invasion of a regular childhood haunt; could he be indignant at the intrusion of a ‘nature’ he is not used to?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79388" y="115888"/>
            <a:ext cx="1728787" cy="231457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In the first stanza Heaney impresses upon the reader the images of his idyllic summer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79388" y="2492375"/>
            <a:ext cx="1728787" cy="3001963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Heaney uses onomatopoeia to give the reader a real sense of the horror he felt.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 attempts to immerse the reader in the sounds.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3276600" y="2852738"/>
            <a:ext cx="863600" cy="288925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2627313" y="3933825"/>
            <a:ext cx="1368425" cy="287338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5867400" y="4221163"/>
            <a:ext cx="720725" cy="2159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7380288" y="1989138"/>
            <a:ext cx="1584325" cy="341312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Military imagery is used to evoke a feeling of fear in the reader but also to suggest the young Heaney’s fear</a:t>
            </a: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4932363" y="3933825"/>
            <a:ext cx="719137" cy="215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6011863" y="3357563"/>
            <a:ext cx="792162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3203575" y="4149725"/>
            <a:ext cx="1368425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5364163" y="2276475"/>
            <a:ext cx="576262" cy="215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339975" y="4652963"/>
            <a:ext cx="22320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732588" y="5661025"/>
            <a:ext cx="2411412" cy="94138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moment that the “Death of a Naturalist” occured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1" grpId="0" animBg="1"/>
      <p:bldP spid="14372" grpId="0" animBg="1"/>
      <p:bldP spid="143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Comparisons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9975" y="3573463"/>
            <a:ext cx="4140200" cy="981075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defRPr sz="4400">
                <a:solidFill>
                  <a:schemeClr val="bg1"/>
                </a:solidFill>
                <a:latin typeface="Arial" charset="0"/>
              </a:defRPr>
            </a:lvl1pPr>
            <a:lvl2pPr algn="ctr"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3200" i="1"/>
              <a:t>Death of a Naturalist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1871662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bg1"/>
                </a:solidFill>
              </a:rPr>
              <a:t>Sonnet: Clare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1331913" y="2133600"/>
            <a:ext cx="1295400" cy="14398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916238" y="1700213"/>
            <a:ext cx="3024187" cy="941387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What themes/ideas and structural points could lead to comparison?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795963" y="5084763"/>
            <a:ext cx="2520950" cy="80486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bg1"/>
                </a:solidFill>
              </a:rPr>
              <a:t>Patroling Barnegat</a:t>
            </a:r>
          </a:p>
          <a:p>
            <a:pPr>
              <a:spcBef>
                <a:spcPct val="50000"/>
              </a:spcBef>
            </a:pPr>
            <a:endParaRPr lang="en-GB" altLang="en-US" i="1">
              <a:solidFill>
                <a:schemeClr val="bg1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19250" y="5300663"/>
            <a:ext cx="1152525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bg1"/>
                </a:solidFill>
              </a:rPr>
              <a:t>Catrin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219700" y="4581525"/>
            <a:ext cx="576263" cy="5032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2195513" y="4581525"/>
            <a:ext cx="720725" cy="647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804025" y="1700213"/>
            <a:ext cx="1854200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bg1"/>
                </a:solidFill>
              </a:rPr>
              <a:t>The field mouse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948488" y="3573463"/>
            <a:ext cx="1295400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i="1">
                <a:solidFill>
                  <a:schemeClr val="bg1"/>
                </a:solidFill>
              </a:rPr>
              <a:t>The Eagle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50825" y="3573463"/>
            <a:ext cx="1704975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GB" altLang="en-US" i="1">
                <a:solidFill>
                  <a:schemeClr val="bg1"/>
                </a:solidFill>
              </a:rPr>
              <a:t>A Difficult Birth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5867400" y="2133600"/>
            <a:ext cx="1368425" cy="14398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2051050" y="3860800"/>
            <a:ext cx="28892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6516688" y="3860800"/>
            <a:ext cx="360362" cy="144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9" grpId="0" animBg="1"/>
      <p:bldP spid="15371" grpId="0" animBg="1"/>
      <p:bldP spid="15372" grpId="0" animBg="1"/>
      <p:bldP spid="15374" grpId="0" animBg="1"/>
      <p:bldP spid="15375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Comparisons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557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b="1"/>
              <a:t>Sonnet (Clare) </a:t>
            </a:r>
            <a:r>
              <a:rPr lang="en-GB" altLang="en-US" sz="2400"/>
              <a:t>– This poem shares the childish delight that is seen in nature in the first part of ‘D of a N’, but in Clare’s poem, this in not misplaced.</a:t>
            </a:r>
          </a:p>
          <a:p>
            <a:pPr>
              <a:lnSpc>
                <a:spcPct val="80000"/>
              </a:lnSpc>
            </a:pPr>
            <a:r>
              <a:rPr lang="en-GB" altLang="en-US" sz="2400" b="1"/>
              <a:t>Patrolling Barnegat </a:t>
            </a:r>
            <a:r>
              <a:rPr lang="en-GB" altLang="en-US" sz="2400"/>
              <a:t>– The power of nature comes across very clearly in this poem by Whitman and it would also link to another Heaney poem – ‘Storm on the Island’.</a:t>
            </a:r>
          </a:p>
          <a:p>
            <a:pPr>
              <a:lnSpc>
                <a:spcPct val="80000"/>
              </a:lnSpc>
            </a:pPr>
            <a:r>
              <a:rPr lang="en-GB" altLang="en-US" sz="2400" b="1"/>
              <a:t>The Field Mouse </a:t>
            </a:r>
            <a:r>
              <a:rPr lang="en-GB" altLang="en-US" sz="2400"/>
              <a:t>– Clarke’s poem involves the children coming to understand the violent side to the natural world and there is an even clearer link to the world beyond.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88913"/>
            <a:ext cx="3108325" cy="1144587"/>
          </a:xfrm>
        </p:spPr>
        <p:txBody>
          <a:bodyPr/>
          <a:lstStyle/>
          <a:p>
            <a:r>
              <a:rPr lang="en-GB" altLang="en-US"/>
              <a:t>Review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9151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/>
              <a:t>How would you react (as a young adult or as a child) to the sight of a horde of frogs invading a familiar place?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How far does this poem tell the truth about frogs and how far does it tell the reader about the power of imagination?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Is this poem comic, serious or both? How should it be read? Amused, horrified, embarrassed? Find quotations for each interpretation.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Heaney describes the frogs' heads as “farting”. As a boy he might have said this word to friends, but would not repeat it at home or write it in school work. How does it work in the poem?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Is it a good idea for teachers of the young to explain how animals live by describing them in human terms, like “mammy” (mum or mummy) and “daddy”?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How truthful is the title? Did Heaney really lose his interest in, and love of, nature. Or does the poem record only a dramatic change of attitude, or something else? Does this poem have anything in common with other poems by Heaney? 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How far does it fit into a pattern of poems that show him not to be a real country person (like his father and grandfather) - because he can't dig. What else suggests this?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916238" y="260350"/>
            <a:ext cx="3540125" cy="1144588"/>
          </a:xfrm>
        </p:spPr>
        <p:txBody>
          <a:bodyPr/>
          <a:lstStyle/>
          <a:p>
            <a:r>
              <a:rPr lang="en-GB" altLang="en-US"/>
              <a:t>The poem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/>
              <a:t>Themes/ideas</a:t>
            </a:r>
          </a:p>
          <a:p>
            <a:r>
              <a:rPr lang="en-GB" altLang="en-US"/>
              <a:t>Nature</a:t>
            </a:r>
          </a:p>
          <a:p>
            <a:r>
              <a:rPr lang="en-GB" altLang="en-US"/>
              <a:t>Growing up</a:t>
            </a:r>
          </a:p>
          <a:p>
            <a:r>
              <a:rPr lang="en-GB" altLang="en-US"/>
              <a:t>Military imagery</a:t>
            </a:r>
          </a:p>
          <a:p>
            <a:r>
              <a:rPr lang="en-GB" altLang="en-US"/>
              <a:t>First person monologue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/>
              <a:t>Key Terms:</a:t>
            </a:r>
          </a:p>
          <a:p>
            <a:r>
              <a:rPr lang="en-GB" altLang="en-US"/>
              <a:t>Onomatopoeia</a:t>
            </a:r>
          </a:p>
          <a:p>
            <a:r>
              <a:rPr lang="en-GB" altLang="en-US"/>
              <a:t>Personification</a:t>
            </a:r>
          </a:p>
          <a:p>
            <a:r>
              <a:rPr lang="en-GB" altLang="en-US"/>
              <a:t>Simile</a:t>
            </a:r>
          </a:p>
          <a:p>
            <a:r>
              <a:rPr lang="en-GB" altLang="en-US"/>
              <a:t>Metaphor</a:t>
            </a:r>
          </a:p>
          <a:p>
            <a:r>
              <a:rPr lang="en-GB" altLang="en-US"/>
              <a:t>Blank 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68538" y="908050"/>
            <a:ext cx="4464050" cy="572928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altLang="en-US" sz="10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Then one hot day when fields were rank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With cowdung in the grass the angry frogs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Invaded the flax-dam; I ducked through hedges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To a coarse croaking that I had not heard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Before. The air was thick with a bass chorus.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Right down the dam gross-bellied frogs were cocked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On sods; their loose necks pulsed like sails. Some hopped: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The slap and plop were obscene threats. Some sat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Poised like mud grenades, their blunt heads farting.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I sickened, turned, and ran. The great slime kings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Were gathered there for vengeance and I knew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solidFill>
                  <a:schemeClr val="bg1"/>
                </a:solidFill>
                <a:latin typeface="Times New Roman" pitchFamily="18" charset="0"/>
              </a:rPr>
              <a:t>That if I dipped my hand the spawn would clutch it.</a:t>
            </a:r>
            <a:r>
              <a:rPr lang="en-GB" altLang="en-US" sz="100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n-GB" altLang="en-US" sz="1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35150" y="115888"/>
            <a:ext cx="5472113" cy="765175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defRPr sz="4400">
                <a:solidFill>
                  <a:schemeClr val="bg1"/>
                </a:solidFill>
                <a:latin typeface="Arial" charset="0"/>
              </a:defRPr>
            </a:lvl1pPr>
            <a:lvl2pPr algn="ctr"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i="1"/>
              <a:t>Death of a Naturalist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1052513"/>
            <a:ext cx="1871663" cy="272732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Two stanzas break this blank-verse poem up.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Read the poem and suggest reasons for the change of stanza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04025" y="908050"/>
            <a:ext cx="2016125" cy="382587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‘flax-dam’. A flax dam is a pool where bundles of flax are placed for about three weeks to soften the stems </a:t>
            </a:r>
          </a:p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bg1"/>
                </a:solidFill>
              </a:rPr>
              <a:t>Flax</a:t>
            </a:r>
            <a:r>
              <a:rPr lang="en-GB" altLang="en-US">
                <a:solidFill>
                  <a:schemeClr val="bg1"/>
                </a:solidFill>
              </a:rPr>
              <a:t> is an annual plant (it grows from seed) some one to two feet high, with blue flowers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003800" y="1700213"/>
            <a:ext cx="1584325" cy="14922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Positive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Adventurous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Full of wonder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64163" y="4941888"/>
            <a:ext cx="1584325" cy="14922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Negative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Frightened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Full of disgust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4437063"/>
            <a:ext cx="1903413" cy="176530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en-GB" altLang="en-US">
                <a:solidFill>
                  <a:schemeClr val="bg1"/>
                </a:solidFill>
              </a:rPr>
              <a:t>Heaney explains a change in his attitude to the natural world, a sort of before and after 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916238" y="908050"/>
            <a:ext cx="647700" cy="217488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427538" y="1557338"/>
            <a:ext cx="180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 altLang="en-US" sz="9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051050" y="1557338"/>
            <a:ext cx="2873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716463" y="2349500"/>
            <a:ext cx="180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 altLang="en-US" sz="90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24075" y="2492375"/>
            <a:ext cx="180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 altLang="en-US" sz="9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79613" y="2420938"/>
            <a:ext cx="4333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79613" y="3284538"/>
            <a:ext cx="4333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79613" y="4076700"/>
            <a:ext cx="4333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908175" y="50847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979613" y="5876925"/>
            <a:ext cx="4333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8" grpId="0" animBg="1"/>
      <p:bldP spid="5129" grpId="0" animBg="1"/>
      <p:bldP spid="5130" grpId="0" animBg="1"/>
      <p:bldP spid="5131" grpId="0" animBg="1"/>
      <p:bldP spid="5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88913"/>
            <a:ext cx="4572000" cy="4983162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0" y="0"/>
            <a:ext cx="4392613" cy="115411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defRPr sz="4400">
                <a:solidFill>
                  <a:schemeClr val="bg1"/>
                </a:solidFill>
                <a:latin typeface="Arial" charset="0"/>
              </a:defRPr>
            </a:lvl1pPr>
            <a:lvl2pPr algn="ctr"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i="1"/>
              <a:t>Death of a Naturalist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0" y="3989388"/>
            <a:ext cx="4572000" cy="2868612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Then one hot day when fields were rank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With cowdung in the grass the angry frogs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Invaded the flax-dam; I ducked through hedges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To a coarse croaking that I had not heard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Before. The air was thick with a bass chorus.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Right down the dam gross-bellied frogs were cocked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On sods; their loose necks pulsed like sails. Some hopped: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The slap and plop were obscene threats. Some sat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Poised like mud grenades, their blunt heads farting.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I sickened, turned, and ran. The great slime kings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Were gathered there for vengeance and I knew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solidFill>
                  <a:schemeClr val="bg1"/>
                </a:solidFill>
                <a:latin typeface="Times New Roman" pitchFamily="18" charset="0"/>
              </a:rPr>
              <a:t>That if I dipped my hand the spawn would clutch it.</a:t>
            </a:r>
            <a:r>
              <a:rPr lang="en-GB" altLang="en-US" sz="140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16463" y="1341438"/>
            <a:ext cx="4248150" cy="21780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Heaney describes the simple joy of finding frogspawn as a child in a poem full of natural imagery both positive and negative.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 talks of his teacher’s encouragement and of the volume of frogspawn he’d collect.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5300663"/>
            <a:ext cx="4356100" cy="149066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second stanza is full of negative natural imagery as he describes his horror at a near Biblical plague plague of frogs who, he thinks, want revenge for the stolen frogspawn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8538" y="1147763"/>
            <a:ext cx="4572000" cy="5710237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4140200" cy="981075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defRPr sz="4400">
                <a:solidFill>
                  <a:schemeClr val="bg1"/>
                </a:solidFill>
                <a:latin typeface="Arial" charset="0"/>
              </a:defRPr>
            </a:lvl1pPr>
            <a:lvl2pPr algn="ctr"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3200" i="1"/>
              <a:t>Death of a Naturalist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79613" y="2276475"/>
            <a:ext cx="2873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08175" y="35734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8175" y="50133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835150" y="63087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067175" y="333375"/>
            <a:ext cx="12255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292725" y="0"/>
            <a:ext cx="3455988" cy="6667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What is a naturalist? In what sense is one dead?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827088" y="981075"/>
            <a:ext cx="0" cy="287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9388" y="1196975"/>
            <a:ext cx="1944687" cy="547528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A metaphorical death of a metaphorical naturalist.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A naturalist is a natural scientist (like David Attenborough) not a little boy.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death is the enthusiasm he had for nature and the naturalist he may have become.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It’s a joke (of sorts)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 animBg="1"/>
      <p:bldP spid="7181" grpId="0" animBg="1"/>
      <p:bldP spid="7182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68538" y="620713"/>
            <a:ext cx="4572000" cy="5710237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9613" y="2276475"/>
            <a:ext cx="2873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08175" y="35734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08175" y="50133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35150" y="63087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333375"/>
            <a:ext cx="2195513" cy="121602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stanza is about childish glee over frogspawn. How is it positive?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149850" y="1482725"/>
            <a:ext cx="43180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635375" y="1700213"/>
            <a:ext cx="1008063" cy="2873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2627313" y="2492375"/>
            <a:ext cx="935037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140200" y="2565400"/>
            <a:ext cx="647700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708400" y="908050"/>
            <a:ext cx="647700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48488" y="260350"/>
            <a:ext cx="2195512" cy="121602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stanza is about childish glee. Why all the negatives?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4065588" y="617538"/>
            <a:ext cx="865187" cy="287337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2987675" y="1196975"/>
            <a:ext cx="792163" cy="287338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4284663" y="1484313"/>
            <a:ext cx="792162" cy="287337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5651500" y="1989138"/>
            <a:ext cx="792163" cy="287337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5076825" y="2492375"/>
            <a:ext cx="792163" cy="287338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4500563" y="2781300"/>
            <a:ext cx="792162" cy="287338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0" y="1989138"/>
            <a:ext cx="2268538" cy="2452687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Does the child Heaney revel in the disgusting parts of nature?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His childish curiosity making him blind to the horrible smells and sights.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6084888" y="2781300"/>
            <a:ext cx="719137" cy="360363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804025" y="2060575"/>
            <a:ext cx="2339975" cy="121602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 does this every year. What does this tell us about the speaker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804025" y="3789363"/>
            <a:ext cx="2339975" cy="149066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 is comfortable in his routine and these sights and sounds are familiar to him, not disgusting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 animBg="1"/>
      <p:bldP spid="8222" grpId="0" animBg="1"/>
      <p:bldP spid="8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68538" y="620713"/>
            <a:ext cx="4572000" cy="5710237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79613" y="2276475"/>
            <a:ext cx="2873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8175" y="35734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08175" y="50133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35150" y="6308725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76600" y="0"/>
            <a:ext cx="2195513" cy="6667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What makes us think this is a child?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3059113" y="692150"/>
            <a:ext cx="1225550" cy="1873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 flipV="1">
            <a:off x="755650" y="692150"/>
            <a:ext cx="2160588" cy="1873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0" y="0"/>
            <a:ext cx="2195513" cy="6667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Childish word/phrase</a:t>
            </a: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>
            <a:off x="3924300" y="692150"/>
            <a:ext cx="360363" cy="26654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 flipV="1">
            <a:off x="1403350" y="692150"/>
            <a:ext cx="2447925" cy="25923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3779838" y="692150"/>
            <a:ext cx="504825" cy="3168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1619250" y="2636838"/>
            <a:ext cx="2089150" cy="1223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948488" y="836613"/>
            <a:ext cx="2195512" cy="2039937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We are presented with images that older people would find unpleasant but here Heaney seems to enjoy them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211638" y="2781300"/>
            <a:ext cx="1584325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356100" y="3068638"/>
            <a:ext cx="1439863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79388" y="1700213"/>
            <a:ext cx="1655762" cy="66675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 goes to school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4140200" y="692150"/>
            <a:ext cx="287338" cy="48244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 flipV="1">
            <a:off x="1692275" y="4292600"/>
            <a:ext cx="2303463" cy="1223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0" y="3068638"/>
            <a:ext cx="1655763" cy="176530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Does he really believe this was a useful tool for ‘telling’ the weather?</a:t>
            </a: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2268538" y="2492375"/>
            <a:ext cx="4535487" cy="0"/>
          </a:xfrm>
          <a:prstGeom prst="line">
            <a:avLst/>
          </a:prstGeom>
          <a:noFill/>
          <a:ln w="444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 flipV="1">
            <a:off x="6227763" y="2492375"/>
            <a:ext cx="792162" cy="1441450"/>
          </a:xfrm>
          <a:prstGeom prst="line">
            <a:avLst/>
          </a:prstGeom>
          <a:noFill/>
          <a:ln w="44450">
            <a:solidFill>
              <a:srgbClr val="FF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019925" y="3213100"/>
            <a:ext cx="2124075" cy="203993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Clear change of voice from more sophisticated language to that of a child suggesting Heaney is reliving his memories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68538" y="620713"/>
            <a:ext cx="4572000" cy="5710237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All year the flax-dam festered in the heart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the townland; green and heavy headed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Flax had rotted there, weighted down by huge sods.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Daily it sweltered in the punishing sun.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Bubbles gargled delicately, bluebottles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Wove a strong gauze of sound around the smell.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There were dragon-flies, spotted butterflies,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But best of all was the warm thick slobber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Of frogspawn that grew like clotted water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the shade of the banks. Here, every spring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would fill jampotfuls of the jellied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Specks to range on window-sills at home,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shelves at school, and wait and watch until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fattening dots burst into nimble-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Swimming tadpoles.  Miss Walls would tell us how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daddy frog was called a bullfrog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And how he croaked and how the mammy frog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Laid hundreds of little eggs and this was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Frogspawn. You could tell the weather by frogs too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For they were yellow in the sun and brown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 rain.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79613" y="1773238"/>
            <a:ext cx="2873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08175" y="3068638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08175" y="44370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35150" y="5805488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0" y="692150"/>
            <a:ext cx="2195513" cy="203993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Describing, in detail, the frogspawn becoming tadpoles suggests his wonder at the experience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339975" y="4437063"/>
            <a:ext cx="316865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339975" y="4652963"/>
            <a:ext cx="1655763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3708400" y="4149725"/>
            <a:ext cx="792163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4005263"/>
            <a:ext cx="2195512" cy="149066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Could this suggest the explosive excitement he feels each time he sees this happen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948488" y="620713"/>
            <a:ext cx="2195512" cy="1765300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This stanza is very descriptive, the poet wants you to see and feel (share) in his childish joy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0" y="3789363"/>
            <a:ext cx="2195513" cy="149066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Think of </a:t>
            </a:r>
            <a:r>
              <a:rPr lang="en-GB" altLang="en-US" i="1">
                <a:solidFill>
                  <a:schemeClr val="bg1"/>
                </a:solidFill>
              </a:rPr>
              <a:t>Digging</a:t>
            </a:r>
            <a:r>
              <a:rPr lang="en-GB" altLang="en-US">
                <a:solidFill>
                  <a:schemeClr val="bg1"/>
                </a:solidFill>
              </a:rPr>
              <a:t>, is Heaney using his pen to re-live parts of his, presumably happy, childhood?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900113" y="188913"/>
            <a:ext cx="7416800" cy="392112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What is the tone, mood of this stanza? How should it be 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 animBg="1"/>
      <p:bldP spid="10257" grpId="0" animBg="1"/>
      <p:bldP spid="10262" grpId="0" animBg="1"/>
      <p:bldP spid="10263" grpId="0" animBg="1"/>
      <p:bldP spid="10264" grpId="0" animBg="1"/>
      <p:bldP spid="10265" grpId="0" animBg="1"/>
      <p:bldP spid="102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F/H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68538" y="1989138"/>
            <a:ext cx="4967287" cy="3281362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Then one hot day when fields were rank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With cowdung in the grass the angry frogs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Invaded the flax-dam; I ducked through hedges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To a coarse croaking that I had not heard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Before. The air was thick with a bass chorus.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Right down the dam gross-bellied frogs were cocked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On sods; their loose necks pulsed like sails. Some hopped: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The slap and plop were obscene threats. Some sat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Poised like mud grenades, their blunt heads farting.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I sickened, turned, and ran. The great slime kings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Were gathered there for vengeance and I knew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solidFill>
                  <a:schemeClr val="bg1"/>
                </a:solidFill>
                <a:latin typeface="Times New Roman" pitchFamily="18" charset="0"/>
              </a:rPr>
              <a:t>That if I dipped my hand the spawn would clutch it.</a:t>
            </a:r>
            <a:r>
              <a:rPr lang="en-GB" altLang="en-US" sz="160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195513" y="1989138"/>
            <a:ext cx="1728787" cy="360362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3708400" cy="94138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We have moved forward from spring to a ‘hot’ possibly summer’s day.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84663" y="260350"/>
            <a:ext cx="3816350" cy="135413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Is this the same summer or is he older?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Is this the end of part of his childhood?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2060575"/>
            <a:ext cx="1944687" cy="1628775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mood is very different to the first stanza.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Look at the language used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908175" y="2852738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908175" y="4221163"/>
            <a:ext cx="433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 sz="9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5076825" y="1989138"/>
            <a:ext cx="647700" cy="3603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2700338" y="2276475"/>
            <a:ext cx="935037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2195513" y="2565400"/>
            <a:ext cx="935037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4643438" y="2276475"/>
            <a:ext cx="935037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700338" y="2781300"/>
            <a:ext cx="1439862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3851275" y="3068638"/>
            <a:ext cx="230505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419475" y="3357563"/>
            <a:ext cx="187325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4356100" y="3644900"/>
            <a:ext cx="1655763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484438" y="3860800"/>
            <a:ext cx="3527425" cy="3619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3059113" y="4149725"/>
            <a:ext cx="1584325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724525" y="4149725"/>
            <a:ext cx="935038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411413" y="4437063"/>
            <a:ext cx="935037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19700" y="4437063"/>
            <a:ext cx="935038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4211638" y="4724400"/>
            <a:ext cx="1081087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8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GB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308850" y="1989138"/>
            <a:ext cx="1655763" cy="2039937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familiar, friendly, comfortable childhood routine has become a nightmare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619250" y="5445125"/>
            <a:ext cx="6337300" cy="941388"/>
          </a:xfrm>
          <a:prstGeom prst="rect">
            <a:avLst/>
          </a:prstGeom>
          <a:solidFill>
            <a:schemeClr val="tx1">
              <a:alpha val="80000"/>
            </a:scheme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Heaney imagines the frogs have gathered to claim revenge on him for stealing the frogspawn (their young) and if he tries to take more it would grip his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5" grpId="0" animBg="1"/>
      <p:bldP spid="11276" grpId="0" animBg="1"/>
      <p:bldP spid="11277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>
                  <a:alpha val="8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>
                  <a:alpha val="8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2638</Words>
  <Application>Microsoft Office PowerPoint</Application>
  <PresentationFormat>On-screen Show (4:3)</PresentationFormat>
  <Paragraphs>303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Arial Unicode MS</vt:lpstr>
      <vt:lpstr>Default Design</vt:lpstr>
      <vt:lpstr>Death of a Naturalist</vt:lpstr>
      <vt:lpstr>The poem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Comparisons</vt:lpstr>
      <vt:lpstr>Comparisons</vt:lpstr>
      <vt:lpstr>Review</vt:lpstr>
    </vt:vector>
  </TitlesOfParts>
  <Company>Biddick School Sports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of a Naturalist</dc:title>
  <dc:creator>Phil McGowan</dc:creator>
  <cp:lastModifiedBy>Paul Tait</cp:lastModifiedBy>
  <cp:revision>8</cp:revision>
  <dcterms:created xsi:type="dcterms:W3CDTF">2008-10-02T14:23:50Z</dcterms:created>
  <dcterms:modified xsi:type="dcterms:W3CDTF">2016-03-07T08:20:52Z</dcterms:modified>
</cp:coreProperties>
</file>