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7" r:id="rId3"/>
    <p:sldId id="258" r:id="rId4"/>
    <p:sldId id="274" r:id="rId5"/>
    <p:sldId id="259" r:id="rId6"/>
    <p:sldId id="256" r:id="rId7"/>
    <p:sldId id="275" r:id="rId8"/>
    <p:sldId id="265" r:id="rId9"/>
    <p:sldId id="277" r:id="rId10"/>
    <p:sldId id="266" r:id="rId11"/>
    <p:sldId id="268"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89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9AA4E9-31D8-4376-BE22-AA20D4BB77B4}" type="datetimeFigureOut">
              <a:rPr lang="en-GB" smtClean="0"/>
              <a:t>30/09/2020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18B376-345A-493A-BB5D-82B77A9BC66E}" type="slidenum">
              <a:rPr lang="en-GB" smtClean="0"/>
              <a:t>‹#›</a:t>
            </a:fld>
            <a:endParaRPr lang="en-GB"/>
          </a:p>
        </p:txBody>
      </p:sp>
    </p:spTree>
    <p:extLst>
      <p:ext uri="{BB962C8B-B14F-4D97-AF65-F5344CB8AC3E}">
        <p14:creationId xmlns:p14="http://schemas.microsoft.com/office/powerpoint/2010/main" val="3959401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2</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Attitude/ feelings =love , safety, apology</a:t>
            </a:r>
          </a:p>
        </p:txBody>
      </p:sp>
      <p:sp>
        <p:nvSpPr>
          <p:cNvPr id="4" name="Slide Number Placeholder 3"/>
          <p:cNvSpPr>
            <a:spLocks noGrp="1"/>
          </p:cNvSpPr>
          <p:nvPr>
            <p:ph type="sldNum" sz="quarter" idx="10"/>
          </p:nvPr>
        </p:nvSpPr>
        <p:spPr/>
        <p:txBody>
          <a:bodyPr/>
          <a:lstStyle/>
          <a:p>
            <a:fld id="{3D3D2459-C83E-486C-B630-24EA1C2AF55B}" type="slidenum">
              <a:rPr lang="en-GB" smtClean="0"/>
              <a:t>4</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Two</a:t>
            </a:r>
            <a:r>
              <a:rPr lang="en-GB" baseline="0" dirty="0"/>
              <a:t> bbc programs on Rita Dove – can be used as a link for students to engage with in their own time/homework.</a:t>
            </a:r>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7</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9</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10</a:t>
            </a:fld>
            <a:endParaRPr lang="en-GB"/>
          </a:p>
        </p:txBody>
      </p:sp>
    </p:spTree>
    <p:extLst>
      <p:ext uri="{BB962C8B-B14F-4D97-AF65-F5344CB8AC3E}">
        <p14:creationId xmlns:p14="http://schemas.microsoft.com/office/powerpoint/2010/main" val="296905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3D2459-C83E-486C-B630-24EA1C2AF55B}" type="slidenum">
              <a:rPr lang="en-GB" smtClean="0"/>
              <a:t>11</a:t>
            </a:fld>
            <a:endParaRPr lang="en-GB"/>
          </a:p>
        </p:txBody>
      </p:sp>
    </p:spTree>
    <p:extLst>
      <p:ext uri="{BB962C8B-B14F-4D97-AF65-F5344CB8AC3E}">
        <p14:creationId xmlns:p14="http://schemas.microsoft.com/office/powerpoint/2010/main" val="296905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3DB62E-3747-4B05-BEE3-4351A26E7A34}"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408635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3DB62E-3747-4B05-BEE3-4351A26E7A34}"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1352876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3DB62E-3747-4B05-BEE3-4351A26E7A34}"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3411929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CF8502-EAA3-456D-AB29-44A3E30F64D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0CF32C16-4CAF-4D27-B9B5-B5514017198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A2E0606-4157-4F7B-A4FE-6EC063F7C68B}"/>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5" name="Footer Placeholder 4">
            <a:extLst>
              <a:ext uri="{FF2B5EF4-FFF2-40B4-BE49-F238E27FC236}">
                <a16:creationId xmlns:a16="http://schemas.microsoft.com/office/drawing/2014/main" xmlns="" id="{25E80425-BC10-4D01-AD26-6C5E033465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B587D40-35DF-450C-B439-3719399E6FD9}"/>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2973837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B2AC1-2485-4D39-92BD-8CDB7E1D0AB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72BE0AD-31BA-4E64-81DC-98B743CB33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D4052FE-D7C7-4C84-AE01-741682DEF0FB}"/>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5" name="Footer Placeholder 4">
            <a:extLst>
              <a:ext uri="{FF2B5EF4-FFF2-40B4-BE49-F238E27FC236}">
                <a16:creationId xmlns:a16="http://schemas.microsoft.com/office/drawing/2014/main" xmlns="" id="{523AE054-E319-4653-BDC5-E89ACA15A1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0517532-7974-498B-8589-7B8DB2947AD7}"/>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3358939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143280-2E94-4AB2-AC97-81043629A45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856BD98-4511-4075-BB5B-2719ECB4F6E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325736D-376E-4504-9218-087D7994BFA1}"/>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5" name="Footer Placeholder 4">
            <a:extLst>
              <a:ext uri="{FF2B5EF4-FFF2-40B4-BE49-F238E27FC236}">
                <a16:creationId xmlns:a16="http://schemas.microsoft.com/office/drawing/2014/main" xmlns="" id="{3104D140-1328-4EAF-81F5-154FE85D65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F15C99A-DF9E-4DDD-857A-52EA1BD5D2C4}"/>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3788098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DD64FE-655D-48D7-ACA0-CC8CB95F9A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39C65A2-52A2-4452-AA51-61292B4E31B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AEC355F7-F200-44E7-B48F-FF56D666C51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130A0836-0218-472A-8AC0-88D02CAD9A47}"/>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6" name="Footer Placeholder 5">
            <a:extLst>
              <a:ext uri="{FF2B5EF4-FFF2-40B4-BE49-F238E27FC236}">
                <a16:creationId xmlns:a16="http://schemas.microsoft.com/office/drawing/2014/main" xmlns="" id="{62E7C49C-9120-42A8-A7BD-E060961B75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8E1EEAFE-6D11-4D00-8F01-324B2F5B0C56}"/>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4009142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C1C87E-BB6D-459C-8F5A-AB1EA74A280D}"/>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80C58B5-AC48-45BB-9AF4-D4DD53D9B56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A551D842-DDED-42D1-85E0-39AAD3C461A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907CD938-B8BF-458B-815A-E239B4ED1E8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C79E0BA1-102A-4249-AB4C-9F8F226830F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B3AC6A7D-C827-4ED1-8A94-F4A5CE5E7C74}"/>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8" name="Footer Placeholder 7">
            <a:extLst>
              <a:ext uri="{FF2B5EF4-FFF2-40B4-BE49-F238E27FC236}">
                <a16:creationId xmlns:a16="http://schemas.microsoft.com/office/drawing/2014/main" xmlns="" id="{6CED944C-25D3-49EA-B06F-1851C7898E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81C68AFD-6A8B-49F9-A3B9-3458BCD73F59}"/>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2889262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0C75A6-342B-462C-A948-0E1E1FB8F9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2FE71E75-D84B-49CC-B2BC-0E538C8BDEE2}"/>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4" name="Footer Placeholder 3">
            <a:extLst>
              <a:ext uri="{FF2B5EF4-FFF2-40B4-BE49-F238E27FC236}">
                <a16:creationId xmlns:a16="http://schemas.microsoft.com/office/drawing/2014/main" xmlns="" id="{27FF856C-CE69-4A93-8450-C357FC2B16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D1318A33-47F3-40B2-8155-77A48A784A17}"/>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2442600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7F3D97A-CDF5-48B6-AD0B-ED1569ADF969}"/>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3" name="Footer Placeholder 2">
            <a:extLst>
              <a:ext uri="{FF2B5EF4-FFF2-40B4-BE49-F238E27FC236}">
                <a16:creationId xmlns:a16="http://schemas.microsoft.com/office/drawing/2014/main" xmlns="" id="{D2224AAA-B71C-4B54-9995-16ACDB38ECB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10E84F35-6141-4FE0-962B-397E235F46CE}"/>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1316139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1683B8-5332-4F88-9AAE-7A959DEB16B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B8260F1-4474-45AD-AFED-5ACEEEEADB4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9F32889-F27D-4ADB-9498-BD506C6F650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CB4737A5-D76D-4122-89E6-A960A917C00D}"/>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6" name="Footer Placeholder 5">
            <a:extLst>
              <a:ext uri="{FF2B5EF4-FFF2-40B4-BE49-F238E27FC236}">
                <a16:creationId xmlns:a16="http://schemas.microsoft.com/office/drawing/2014/main" xmlns="" id="{D571CD3D-21B8-4F4B-BE9D-E4A038FC5F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C7DB33D-F6BB-40DD-A8B5-AA7E90FE30FD}"/>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172714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3DB62E-3747-4B05-BEE3-4351A26E7A34}"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23337942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9F3E3F-3F25-476E-B927-8A635CCC6F0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EE7CBDF9-DC27-4F4D-B4AB-2B4C19A27A7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xmlns="" id="{5F429656-3EB9-4EB7-B7B2-EC3572F26D9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xmlns="" id="{431AB859-70AD-4623-B8F9-2E570E8B08A9}"/>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6" name="Footer Placeholder 5">
            <a:extLst>
              <a:ext uri="{FF2B5EF4-FFF2-40B4-BE49-F238E27FC236}">
                <a16:creationId xmlns:a16="http://schemas.microsoft.com/office/drawing/2014/main" xmlns="" id="{65A59822-03AB-4A04-ACC4-BE6C1F443F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FCE3CB46-26E3-4A25-A0C6-F458DC50D1AA}"/>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1068188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9CB221-2E73-4357-AF29-6C6E149BD3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5EC741E5-FBB5-4111-9745-C61B6119D1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C892034-1907-4D15-9728-B429F2D7AAB6}"/>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5" name="Footer Placeholder 4">
            <a:extLst>
              <a:ext uri="{FF2B5EF4-FFF2-40B4-BE49-F238E27FC236}">
                <a16:creationId xmlns:a16="http://schemas.microsoft.com/office/drawing/2014/main" xmlns="" id="{FEEEF1DB-BC6B-4FFE-8402-C1D8B60326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B8699A0-75BC-4638-9865-39D32F58AD4F}"/>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3933094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CCCA903-F899-4190-AC78-849864CEAF35}"/>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718E6AE-94EF-49C5-B132-6A5728E680AA}"/>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B5793C9-B08B-421E-B04B-7EF88835FF8C}"/>
              </a:ext>
            </a:extLst>
          </p:cNvPr>
          <p:cNvSpPr>
            <a:spLocks noGrp="1"/>
          </p:cNvSpPr>
          <p:nvPr>
            <p:ph type="dt" sz="half" idx="10"/>
          </p:nvPr>
        </p:nvSpPr>
        <p:spPr/>
        <p:txBody>
          <a:bodyPr/>
          <a:lstStyle/>
          <a:p>
            <a:fld id="{B2F86A59-B494-4F5D-AD38-55817132C615}" type="datetimeFigureOut">
              <a:rPr lang="en-GB" smtClean="0"/>
              <a:t>30/09/2020</a:t>
            </a:fld>
            <a:endParaRPr lang="en-GB"/>
          </a:p>
        </p:txBody>
      </p:sp>
      <p:sp>
        <p:nvSpPr>
          <p:cNvPr id="5" name="Footer Placeholder 4">
            <a:extLst>
              <a:ext uri="{FF2B5EF4-FFF2-40B4-BE49-F238E27FC236}">
                <a16:creationId xmlns:a16="http://schemas.microsoft.com/office/drawing/2014/main" xmlns="" id="{84A95343-A13A-41B7-912E-758F158A2B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A62586C-86B3-4AA2-9CF0-C5E4447AE916}"/>
              </a:ext>
            </a:extLst>
          </p:cNvPr>
          <p:cNvSpPr>
            <a:spLocks noGrp="1"/>
          </p:cNvSpPr>
          <p:nvPr>
            <p:ph type="sldNum" sz="quarter" idx="12"/>
          </p:nvPr>
        </p:nvSpPr>
        <p:spPr/>
        <p:txBody>
          <a:bodyPr/>
          <a:lstStyle/>
          <a:p>
            <a:fld id="{4C73598A-4A28-4108-AC05-27D806F8EFF1}" type="slidenum">
              <a:rPr lang="en-GB" smtClean="0"/>
              <a:t>‹#›</a:t>
            </a:fld>
            <a:endParaRPr lang="en-GB"/>
          </a:p>
        </p:txBody>
      </p:sp>
    </p:spTree>
    <p:extLst>
      <p:ext uri="{BB962C8B-B14F-4D97-AF65-F5344CB8AC3E}">
        <p14:creationId xmlns:p14="http://schemas.microsoft.com/office/powerpoint/2010/main" val="157666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3DB62E-3747-4B05-BEE3-4351A26E7A34}" type="datetimeFigureOut">
              <a:rPr lang="en-GB" smtClean="0"/>
              <a:t>30/09/2020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1708928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3DB62E-3747-4B05-BEE3-4351A26E7A34}" type="datetimeFigureOut">
              <a:rPr lang="en-GB" smtClean="0"/>
              <a:t>30/09/2020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2430315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3DB62E-3747-4B05-BEE3-4351A26E7A34}" type="datetimeFigureOut">
              <a:rPr lang="en-GB" smtClean="0"/>
              <a:t>30/09/2020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2574762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3DB62E-3747-4B05-BEE3-4351A26E7A34}" type="datetimeFigureOut">
              <a:rPr lang="en-GB" smtClean="0"/>
              <a:t>30/09/2020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2907469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DB62E-3747-4B05-BEE3-4351A26E7A34}" type="datetimeFigureOut">
              <a:rPr lang="en-GB" smtClean="0"/>
              <a:t>30/09/2020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4186147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3DB62E-3747-4B05-BEE3-4351A26E7A34}" type="datetimeFigureOut">
              <a:rPr lang="en-GB" smtClean="0"/>
              <a:t>30/09/2020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190055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3DB62E-3747-4B05-BEE3-4351A26E7A34}" type="datetimeFigureOut">
              <a:rPr lang="en-GB" smtClean="0"/>
              <a:t>30/09/2020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8FA0F4-DA47-4091-8A34-30BFAA342C62}" type="slidenum">
              <a:rPr lang="en-GB" smtClean="0"/>
              <a:t>‹#›</a:t>
            </a:fld>
            <a:endParaRPr lang="en-GB"/>
          </a:p>
        </p:txBody>
      </p:sp>
    </p:spTree>
    <p:extLst>
      <p:ext uri="{BB962C8B-B14F-4D97-AF65-F5344CB8AC3E}">
        <p14:creationId xmlns:p14="http://schemas.microsoft.com/office/powerpoint/2010/main" val="2704201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DB62E-3747-4B05-BEE3-4351A26E7A34}" type="datetimeFigureOut">
              <a:rPr lang="en-GB" smtClean="0"/>
              <a:t>30/09/2020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FA0F4-DA47-4091-8A34-30BFAA342C62}" type="slidenum">
              <a:rPr lang="en-GB" smtClean="0"/>
              <a:t>‹#›</a:t>
            </a:fld>
            <a:endParaRPr lang="en-GB"/>
          </a:p>
        </p:txBody>
      </p:sp>
    </p:spTree>
    <p:extLst>
      <p:ext uri="{BB962C8B-B14F-4D97-AF65-F5344CB8AC3E}">
        <p14:creationId xmlns:p14="http://schemas.microsoft.com/office/powerpoint/2010/main" val="37457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B94F968-CC00-404B-B740-417F1559DB9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1644E237-36CA-41B8-96EE-8A71C3D174C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EC8C65D-9C5F-4DC2-A021-898404A3B5E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2F86A59-B494-4F5D-AD38-55817132C615}" type="datetimeFigureOut">
              <a:rPr lang="en-GB" smtClean="0"/>
              <a:t>30/09/2020</a:t>
            </a:fld>
            <a:endParaRPr lang="en-GB"/>
          </a:p>
        </p:txBody>
      </p:sp>
      <p:sp>
        <p:nvSpPr>
          <p:cNvPr id="5" name="Footer Placeholder 4">
            <a:extLst>
              <a:ext uri="{FF2B5EF4-FFF2-40B4-BE49-F238E27FC236}">
                <a16:creationId xmlns:a16="http://schemas.microsoft.com/office/drawing/2014/main" xmlns="" id="{78C01325-AF2B-47DA-A48E-987AAF4FFC6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27E9BD4F-80C0-4BAB-B9C3-E8109B282FD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73598A-4A28-4108-AC05-27D806F8EFF1}" type="slidenum">
              <a:rPr lang="en-GB" smtClean="0"/>
              <a:t>‹#›</a:t>
            </a:fld>
            <a:endParaRPr lang="en-GB"/>
          </a:p>
        </p:txBody>
      </p:sp>
    </p:spTree>
    <p:extLst>
      <p:ext uri="{BB962C8B-B14F-4D97-AF65-F5344CB8AC3E}">
        <p14:creationId xmlns:p14="http://schemas.microsoft.com/office/powerpoint/2010/main" val="199012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70702" y="0"/>
            <a:ext cx="2859087"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sp>
        <p:nvSpPr>
          <p:cNvPr id="12" name="Subtitle 2"/>
          <p:cNvSpPr txBox="1">
            <a:spLocks/>
          </p:cNvSpPr>
          <p:nvPr/>
        </p:nvSpPr>
        <p:spPr>
          <a:xfrm>
            <a:off x="1436745" y="3634051"/>
            <a:ext cx="6400800" cy="1752600"/>
          </a:xfrm>
          <a:prstGeom prst="rect">
            <a:avLst/>
          </a:prstGeom>
          <a:solidFill>
            <a:schemeClr val="accent2">
              <a:lumMod val="20000"/>
              <a:lumOff val="80000"/>
            </a:schemeClr>
          </a:soli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solidFill>
                  <a:schemeClr val="tx1"/>
                </a:solidFill>
              </a:rPr>
              <a:t>LO: To develop poetry analysis skills. ST: I can understand writers’ methods and use subject terminology.</a:t>
            </a:r>
          </a:p>
        </p:txBody>
      </p:sp>
      <p:sp>
        <p:nvSpPr>
          <p:cNvPr id="13" name="Title 1"/>
          <p:cNvSpPr txBox="1">
            <a:spLocks/>
          </p:cNvSpPr>
          <p:nvPr/>
        </p:nvSpPr>
        <p:spPr>
          <a:xfrm>
            <a:off x="214157" y="1408114"/>
            <a:ext cx="8912580" cy="2226729"/>
          </a:xfrm>
          <a:prstGeom prst="rect">
            <a:avLst/>
          </a:prstGeom>
          <a:solidFill>
            <a:schemeClr val="bg1">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b="1" u="sng" dirty="0">
                <a:latin typeface="AR BERKLEY" panose="02000000000000000000" pitchFamily="2" charset="0"/>
              </a:rPr>
              <a:t>‘Love Poems’ </a:t>
            </a:r>
          </a:p>
          <a:p>
            <a:pPr algn="ctr"/>
            <a:r>
              <a:rPr lang="en-GB" sz="6000" b="1" u="sng" dirty="0">
                <a:latin typeface="AR BERKLEY" panose="02000000000000000000" pitchFamily="2" charset="0"/>
              </a:rPr>
              <a:t>Cozy Apologia</a:t>
            </a:r>
          </a:p>
        </p:txBody>
      </p:sp>
    </p:spTree>
    <p:extLst>
      <p:ext uri="{BB962C8B-B14F-4D97-AF65-F5344CB8AC3E}">
        <p14:creationId xmlns:p14="http://schemas.microsoft.com/office/powerpoint/2010/main" val="3859028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14325"/>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Structure and tone</a:t>
            </a:r>
            <a:endParaRPr lang="en-GB" sz="4800" b="1" dirty="0">
              <a:solidFill>
                <a:schemeClr val="bg1"/>
              </a:solidFill>
              <a:latin typeface="AR BERKLEY" panose="02000000000000000000" pitchFamily="2" charset="0"/>
            </a:endParaRPr>
          </a:p>
        </p:txBody>
      </p:sp>
      <p:sp>
        <p:nvSpPr>
          <p:cNvPr id="5" name="Rectangle 4"/>
          <p:cNvSpPr/>
          <p:nvPr/>
        </p:nvSpPr>
        <p:spPr>
          <a:xfrm>
            <a:off x="89756" y="908720"/>
            <a:ext cx="8874731" cy="2677656"/>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285750" indent="-285750">
              <a:buFont typeface="Arial" panose="020B0604020202020204" pitchFamily="34" charset="0"/>
              <a:buChar char="•"/>
            </a:pPr>
            <a:r>
              <a:rPr lang="en-GB" sz="2000" dirty="0"/>
              <a:t> The poem begins with a description of the speaker’s feelings for her partner and ends by reflecting on their happy ordinary relationship. </a:t>
            </a:r>
          </a:p>
          <a:p>
            <a:pPr marL="285750" indent="-285750">
              <a:buFont typeface="Arial" panose="020B0604020202020204" pitchFamily="34" charset="0"/>
              <a:buChar char="•"/>
            </a:pPr>
            <a:r>
              <a:rPr lang="en-GB" sz="2000" dirty="0"/>
              <a:t>The poem is composed of three 10-line stanzas. Stanza one is made up of five rhyming couplets, but this rhyme scheme breaks down in stanza two and by stanza three, a new rhyme scheme has emerged. Perhaps this disruption represents the chaos that the hurricane threatens.</a:t>
            </a:r>
          </a:p>
          <a:p>
            <a:pPr marL="285750" indent="-285750">
              <a:buFont typeface="Arial" panose="020B0604020202020204" pitchFamily="34" charset="0"/>
              <a:buChar char="•"/>
            </a:pPr>
            <a:r>
              <a:rPr lang="en-GB" sz="2000" dirty="0"/>
              <a:t>The tone is shown through the feelings and attitudes of love, safety and apology.</a:t>
            </a:r>
          </a:p>
          <a:p>
            <a:pPr marL="285750" indent="-285750">
              <a:buFont typeface="Arial" panose="020B0604020202020204" pitchFamily="34" charset="0"/>
              <a:buChar char="•"/>
            </a:pPr>
            <a:endParaRPr lang="en-GB" sz="2800" dirty="0"/>
          </a:p>
        </p:txBody>
      </p:sp>
      <p:sp>
        <p:nvSpPr>
          <p:cNvPr id="12" name="Oval 11"/>
          <p:cNvSpPr/>
          <p:nvPr/>
        </p:nvSpPr>
        <p:spPr>
          <a:xfrm>
            <a:off x="5508104" y="5231367"/>
            <a:ext cx="3456384" cy="576064"/>
          </a:xfrm>
          <a:prstGeom prst="ellipse">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Be proactive take your own notes!</a:t>
            </a:r>
          </a:p>
        </p:txBody>
      </p:sp>
    </p:spTree>
    <p:extLst>
      <p:ext uri="{BB962C8B-B14F-4D97-AF65-F5344CB8AC3E}">
        <p14:creationId xmlns:p14="http://schemas.microsoft.com/office/powerpoint/2010/main" val="3361907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Language and imagery</a:t>
            </a:r>
            <a:endParaRPr lang="en-GB" sz="4800" b="1" dirty="0">
              <a:solidFill>
                <a:schemeClr val="bg1"/>
              </a:solidFill>
              <a:latin typeface="AR BERKLEY" panose="02000000000000000000" pitchFamily="2" charset="0"/>
            </a:endParaRPr>
          </a:p>
        </p:txBody>
      </p:sp>
      <p:sp>
        <p:nvSpPr>
          <p:cNvPr id="5" name="Rectangle 4"/>
          <p:cNvSpPr/>
          <p:nvPr/>
        </p:nvSpPr>
        <p:spPr>
          <a:xfrm>
            <a:off x="395536" y="779419"/>
            <a:ext cx="8352927" cy="4093428"/>
          </a:xfrm>
          <a:prstGeom prst="rect">
            <a:avLst/>
          </a:prstGeom>
          <a:solidFill>
            <a:schemeClr val="accent2">
              <a:lumMod val="20000"/>
              <a:lumOff val="80000"/>
            </a:schemeClr>
          </a:solidFill>
          <a:ln>
            <a:solidFill>
              <a:schemeClr val="accent2">
                <a:lumMod val="50000"/>
              </a:schemeClr>
            </a:solidFill>
          </a:ln>
        </p:spPr>
        <p:txBody>
          <a:bodyPr wrap="square">
            <a:spAutoFit/>
          </a:bodyPr>
          <a:lstStyle/>
          <a:p>
            <a:r>
              <a:rPr lang="en-GB" sz="2000" dirty="0"/>
              <a:t>Dove dedicates the poem to her husband Fred and compares him to a number of everyday objects, ‘This lamp, the wind-still rain, the glossy blue / My pen exudes’. Such imagery contrasts with the type of images traditionally found in love poetry. The clichéd images of romantic love are mocked by the poet: ‘Astride a dappled mare, legs braced as far apart / As standing in silver stirrups will allow’. Here Dove gently pokes fun at her partner which suggests that he isn’t anything like the romantic hero found in fairy tales. As she waits for the hurricane to strike she muses on her past. ‘Big Bad Floyd who brings a host / Of daydreams: awkward reminiscences / Of teenage crushes on worthless boys’ Here Dove uses humour to make the storm seem less threatening. Floyd reminds her of old boyfriends from her teenage years. The boys are described as ‘thin as licorice and as chewy, / Sweet with a dark and hollow center’ suggesting that they were nice boys but the relationships lacked substance.</a:t>
            </a:r>
          </a:p>
        </p:txBody>
      </p:sp>
      <p:sp>
        <p:nvSpPr>
          <p:cNvPr id="18" name="TextBox 17">
            <a:extLst>
              <a:ext uri="{FF2B5EF4-FFF2-40B4-BE49-F238E27FC236}">
                <a16:creationId xmlns:a16="http://schemas.microsoft.com/office/drawing/2014/main" xmlns="" id="{04816B6D-69EC-4F2A-AA0E-ACFE68DAE069}"/>
              </a:ext>
            </a:extLst>
          </p:cNvPr>
          <p:cNvSpPr txBox="1"/>
          <p:nvPr/>
        </p:nvSpPr>
        <p:spPr>
          <a:xfrm>
            <a:off x="539552" y="5301208"/>
            <a:ext cx="4536504" cy="923330"/>
          </a:xfrm>
          <a:prstGeom prst="rect">
            <a:avLst/>
          </a:prstGeom>
          <a:solidFill>
            <a:schemeClr val="bg1"/>
          </a:solidFill>
        </p:spPr>
        <p:txBody>
          <a:bodyPr wrap="square" rtlCol="0">
            <a:spAutoFit/>
          </a:bodyPr>
          <a:lstStyle/>
          <a:p>
            <a:r>
              <a:rPr lang="en-GB" dirty="0"/>
              <a:t>Complete the writing task in full. At least 5 PETER paragraphs. Complete this task in full for homework by next lesson. </a:t>
            </a:r>
          </a:p>
        </p:txBody>
      </p:sp>
    </p:spTree>
    <p:extLst>
      <p:ext uri="{BB962C8B-B14F-4D97-AF65-F5344CB8AC3E}">
        <p14:creationId xmlns:p14="http://schemas.microsoft.com/office/powerpoint/2010/main" val="1900156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Subtitle 2"/>
          <p:cNvSpPr txBox="1">
            <a:spLocks/>
          </p:cNvSpPr>
          <p:nvPr/>
        </p:nvSpPr>
        <p:spPr>
          <a:xfrm>
            <a:off x="827584" y="2696716"/>
            <a:ext cx="7416824" cy="1752600"/>
          </a:xfrm>
          <a:prstGeom prst="rect">
            <a:avLst/>
          </a:prstGeom>
          <a:solidFill>
            <a:schemeClr val="accent2">
              <a:lumMod val="20000"/>
              <a:lumOff val="80000"/>
            </a:schemeClr>
          </a:solidFill>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dirty="0">
                <a:solidFill>
                  <a:schemeClr val="tx1"/>
                </a:solidFill>
              </a:rPr>
              <a:t>How do ordinary objects make you think of others?</a:t>
            </a:r>
          </a:p>
          <a:p>
            <a:r>
              <a:rPr lang="en-GB" dirty="0">
                <a:solidFill>
                  <a:schemeClr val="tx1"/>
                </a:solidFill>
              </a:rPr>
              <a:t>What makes you feel safe or protected?</a:t>
            </a:r>
          </a:p>
          <a:p>
            <a:r>
              <a:rPr lang="en-GB" dirty="0">
                <a:solidFill>
                  <a:schemeClr val="tx1"/>
                </a:solidFill>
              </a:rPr>
              <a:t>How would an approaching  hurricane make you feel? Vulnerable? Scared? Content? Grateful?</a:t>
            </a:r>
          </a:p>
        </p:txBody>
      </p:sp>
      <p:sp>
        <p:nvSpPr>
          <p:cNvPr id="4" name="Rectangular Callout 3"/>
          <p:cNvSpPr/>
          <p:nvPr/>
        </p:nvSpPr>
        <p:spPr>
          <a:xfrm>
            <a:off x="0" y="-1"/>
            <a:ext cx="5652120" cy="2132857"/>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Apologia: </a:t>
            </a:r>
            <a:r>
              <a:rPr lang="en-GB" b="1" i="1" dirty="0">
                <a:solidFill>
                  <a:schemeClr val="tx1"/>
                </a:solidFill>
              </a:rPr>
              <a:t>a text written in defence of something</a:t>
            </a:r>
          </a:p>
          <a:p>
            <a:pPr algn="ctr"/>
            <a:r>
              <a:rPr lang="en-GB" b="1" i="1" dirty="0">
                <a:solidFill>
                  <a:schemeClr val="tx1"/>
                </a:solidFill>
              </a:rPr>
              <a:t> </a:t>
            </a:r>
            <a:r>
              <a:rPr lang="en-GB" b="1" dirty="0">
                <a:solidFill>
                  <a:schemeClr val="tx1"/>
                </a:solidFill>
              </a:rPr>
              <a:t>Exudes: </a:t>
            </a:r>
            <a:r>
              <a:rPr lang="en-GB" b="1" i="1" dirty="0">
                <a:solidFill>
                  <a:schemeClr val="tx1"/>
                </a:solidFill>
              </a:rPr>
              <a:t>oozes out</a:t>
            </a:r>
          </a:p>
          <a:p>
            <a:pPr algn="ctr"/>
            <a:r>
              <a:rPr lang="en-GB" b="1" dirty="0">
                <a:solidFill>
                  <a:schemeClr val="tx1"/>
                </a:solidFill>
              </a:rPr>
              <a:t>Aerie: </a:t>
            </a:r>
            <a:r>
              <a:rPr lang="en-GB" b="1" i="1" dirty="0">
                <a:solidFill>
                  <a:schemeClr val="tx1"/>
                </a:solidFill>
              </a:rPr>
              <a:t>the nest of a bird of prey, usually built up high</a:t>
            </a:r>
          </a:p>
          <a:p>
            <a:pPr algn="ctr"/>
            <a:r>
              <a:rPr lang="en-GB" b="1" dirty="0">
                <a:solidFill>
                  <a:schemeClr val="tx1"/>
                </a:solidFill>
              </a:rPr>
              <a:t>Cliché: </a:t>
            </a:r>
            <a:r>
              <a:rPr lang="en-GB" b="1" i="1" dirty="0">
                <a:solidFill>
                  <a:schemeClr val="tx1"/>
                </a:solidFill>
              </a:rPr>
              <a:t>anything that has become trite or commonplace through overuse.</a:t>
            </a:r>
          </a:p>
          <a:p>
            <a:pPr algn="ctr"/>
            <a:r>
              <a:rPr lang="en-GB" b="1" dirty="0">
                <a:solidFill>
                  <a:schemeClr val="tx1"/>
                </a:solidFill>
              </a:rPr>
              <a:t>Colloquial: </a:t>
            </a:r>
            <a:r>
              <a:rPr lang="en-GB" b="1" i="1" dirty="0">
                <a:solidFill>
                  <a:schemeClr val="tx1"/>
                </a:solidFill>
              </a:rPr>
              <a:t>used in ordinary or familiar conversation; not formal</a:t>
            </a:r>
          </a:p>
        </p:txBody>
      </p:sp>
    </p:spTree>
    <p:extLst>
      <p:ext uri="{BB962C8B-B14F-4D97-AF65-F5344CB8AC3E}">
        <p14:creationId xmlns:p14="http://schemas.microsoft.com/office/powerpoint/2010/main" val="3584442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951B064-C4F6-433A-BAA5-2BF620382138}"/>
              </a:ext>
            </a:extLst>
          </p:cNvPr>
          <p:cNvSpPr>
            <a:spLocks noGrp="1"/>
          </p:cNvSpPr>
          <p:nvPr>
            <p:ph idx="1"/>
          </p:nvPr>
        </p:nvSpPr>
        <p:spPr/>
        <p:txBody>
          <a:bodyPr/>
          <a:lstStyle/>
          <a:p>
            <a:pPr marL="0" indent="0">
              <a:buNone/>
            </a:pPr>
            <a:r>
              <a:rPr lang="en-GB" dirty="0"/>
              <a:t>Read the poem alone / make notes on first impressions and then select 3 words and annotate the ideas they create.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746062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Objective:</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7137" y="1982734"/>
            <a:ext cx="2898157" cy="2706503"/>
          </a:xfrm>
          <a:prstGeom prst="rect">
            <a:avLst/>
          </a:prstGeom>
          <a:solidFill>
            <a:schemeClr val="bg1">
              <a:lumMod val="5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solidFill>
                  <a:sysClr val="windowText" lastClr="000000"/>
                </a:solidFill>
                <a:latin typeface="AR BERKLEY" panose="02000000000000000000" pitchFamily="2" charset="0"/>
              </a:rPr>
              <a:t>Let’s read the poem by Rita Dove</a:t>
            </a:r>
          </a:p>
        </p:txBody>
      </p:sp>
      <p:sp>
        <p:nvSpPr>
          <p:cNvPr id="18" name="Oval 17"/>
          <p:cNvSpPr/>
          <p:nvPr/>
        </p:nvSpPr>
        <p:spPr>
          <a:xfrm>
            <a:off x="6837565" y="476672"/>
            <a:ext cx="2198931" cy="1327316"/>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Start with the title</a:t>
            </a:r>
            <a:r>
              <a:rPr lang="en-GB" b="1" i="1" dirty="0">
                <a:solidFill>
                  <a:schemeClr val="tx1"/>
                </a:solidFill>
              </a:rPr>
              <a:t>, Cozy Apologia</a:t>
            </a:r>
          </a:p>
        </p:txBody>
      </p:sp>
      <p:sp>
        <p:nvSpPr>
          <p:cNvPr id="19" name="Rounded Rectangle 18"/>
          <p:cNvSpPr/>
          <p:nvPr/>
        </p:nvSpPr>
        <p:spPr>
          <a:xfrm>
            <a:off x="6598745" y="2952731"/>
            <a:ext cx="2585193" cy="1016784"/>
          </a:xfrm>
          <a:prstGeom prst="round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What are your initial thoughts?</a:t>
            </a:r>
          </a:p>
        </p:txBody>
      </p:sp>
      <p:sp>
        <p:nvSpPr>
          <p:cNvPr id="5" name="Rectangle 4"/>
          <p:cNvSpPr/>
          <p:nvPr/>
        </p:nvSpPr>
        <p:spPr>
          <a:xfrm>
            <a:off x="6660232" y="4027518"/>
            <a:ext cx="2569251" cy="1323439"/>
          </a:xfrm>
          <a:prstGeom prst="rect">
            <a:avLst/>
          </a:prstGeom>
          <a:solidFill>
            <a:schemeClr val="accent2">
              <a:lumMod val="20000"/>
              <a:lumOff val="80000"/>
            </a:schemeClr>
          </a:solidFill>
        </p:spPr>
        <p:txBody>
          <a:bodyPr wrap="square">
            <a:spAutoFit/>
          </a:bodyPr>
          <a:lstStyle/>
          <a:p>
            <a:pPr lvl="0" algn="ctr"/>
            <a:r>
              <a:rPr lang="en-GB" sz="2000" b="1" u="sng" dirty="0">
                <a:solidFill>
                  <a:srgbClr val="FF0000"/>
                </a:solidFill>
              </a:rPr>
              <a:t>Challenge:</a:t>
            </a:r>
          </a:p>
          <a:p>
            <a:pPr lvl="0" algn="ctr"/>
            <a:r>
              <a:rPr lang="en-GB" sz="2000" dirty="0">
                <a:solidFill>
                  <a:srgbClr val="FF0000"/>
                </a:solidFill>
              </a:rPr>
              <a:t>Can you spot any feelings or attitudes in the poem?</a:t>
            </a:r>
          </a:p>
        </p:txBody>
      </p:sp>
      <p:sp>
        <p:nvSpPr>
          <p:cNvPr id="21" name="Rectangular Callout 20"/>
          <p:cNvSpPr/>
          <p:nvPr/>
        </p:nvSpPr>
        <p:spPr>
          <a:xfrm>
            <a:off x="0" y="-1"/>
            <a:ext cx="1835696" cy="1556793"/>
          </a:xfrm>
          <a:prstGeom prst="wedgeRectCallout">
            <a:avLst>
              <a:gd name="adj1" fmla="val 40535"/>
              <a:gd name="adj2" fmla="val 62500"/>
            </a:avLst>
          </a:prstGeom>
          <a:solidFill>
            <a:schemeClr val="accent2">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Key Words</a:t>
            </a:r>
            <a:r>
              <a:rPr lang="en-GB" dirty="0">
                <a:solidFill>
                  <a:schemeClr val="tx1"/>
                </a:solidFill>
              </a:rPr>
              <a:t>:</a:t>
            </a:r>
          </a:p>
          <a:p>
            <a:pPr algn="ctr"/>
            <a:r>
              <a:rPr lang="en-GB" b="1" dirty="0">
                <a:solidFill>
                  <a:schemeClr val="tx1"/>
                </a:solidFill>
              </a:rPr>
              <a:t>Apologia</a:t>
            </a:r>
          </a:p>
          <a:p>
            <a:pPr algn="ctr"/>
            <a:r>
              <a:rPr lang="en-GB" b="1" dirty="0">
                <a:solidFill>
                  <a:schemeClr val="tx1"/>
                </a:solidFill>
              </a:rPr>
              <a:t>Aerie</a:t>
            </a:r>
          </a:p>
          <a:p>
            <a:pPr algn="ctr"/>
            <a:r>
              <a:rPr lang="en-GB" b="1" dirty="0">
                <a:solidFill>
                  <a:schemeClr val="tx1"/>
                </a:solidFill>
              </a:rPr>
              <a:t>Cliché</a:t>
            </a:r>
          </a:p>
          <a:p>
            <a:pPr algn="ctr"/>
            <a:r>
              <a:rPr lang="en-GB" b="1" dirty="0">
                <a:solidFill>
                  <a:schemeClr val="tx1"/>
                </a:solidFill>
              </a:rPr>
              <a:t>Colloquial</a:t>
            </a:r>
            <a:endParaRPr lang="en-GB" b="1" i="1" dirty="0">
              <a:solidFill>
                <a:schemeClr val="tx1"/>
              </a:solidFill>
            </a:endParaRPr>
          </a:p>
        </p:txBody>
      </p:sp>
      <p:pic>
        <p:nvPicPr>
          <p:cNvPr id="22" name="Picture 21"/>
          <p:cNvPicPr>
            <a:picLocks noChangeAspect="1"/>
          </p:cNvPicPr>
          <p:nvPr/>
        </p:nvPicPr>
        <p:blipFill rotWithShape="1">
          <a:blip r:embed="rId7">
            <a:extLst>
              <a:ext uri="{BEBA8EAE-BF5A-486C-A8C5-ECC9F3942E4B}">
                <a14:imgProps xmlns:a14="http://schemas.microsoft.com/office/drawing/2010/main">
                  <a14:imgLayer r:embed="rId8">
                    <a14:imgEffect>
                      <a14:sharpenSoften amount="50000"/>
                    </a14:imgEffect>
                    <a14:imgEffect>
                      <a14:brightnessContrast contrast="-40000"/>
                    </a14:imgEffect>
                  </a14:imgLayer>
                </a14:imgProps>
              </a:ext>
            </a:extLst>
          </a:blip>
          <a:srcRect l="42125" t="19185" r="38188" b="12182"/>
          <a:stretch/>
        </p:blipFill>
        <p:spPr>
          <a:xfrm>
            <a:off x="2730835" y="0"/>
            <a:ext cx="3713373" cy="5719012"/>
          </a:xfrm>
          <a:prstGeom prst="rect">
            <a:avLst/>
          </a:prstGeom>
        </p:spPr>
      </p:pic>
    </p:spTree>
    <p:extLst>
      <p:ext uri="{BB962C8B-B14F-4D97-AF65-F5344CB8AC3E}">
        <p14:creationId xmlns:p14="http://schemas.microsoft.com/office/powerpoint/2010/main" val="2108429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DBA071A-D88F-4B1F-8AAF-33D56ECE7DFA}"/>
              </a:ext>
            </a:extLst>
          </p:cNvPr>
          <p:cNvSpPr/>
          <p:nvPr/>
        </p:nvSpPr>
        <p:spPr>
          <a:xfrm>
            <a:off x="1442641" y="1037299"/>
            <a:ext cx="5850731" cy="4178067"/>
          </a:xfrm>
          <a:prstGeom prst="rect">
            <a:avLst/>
          </a:prstGeom>
        </p:spPr>
        <p:txBody>
          <a:bodyPr wrap="square">
            <a:spAutoFit/>
          </a:bodyPr>
          <a:lstStyle/>
          <a:p>
            <a:pPr defTabSz="685800"/>
            <a:r>
              <a:rPr lang="en-GB" dirty="0">
                <a:solidFill>
                  <a:prstClr val="black"/>
                </a:solidFill>
                <a:latin typeface="Calibri" panose="020F0502020204030204"/>
              </a:rPr>
              <a:t>What is the poem about? Fill in the missing words </a:t>
            </a:r>
          </a:p>
          <a:p>
            <a:pPr defTabSz="685800"/>
            <a:endParaRPr lang="en-GB" dirty="0">
              <a:solidFill>
                <a:prstClr val="black"/>
              </a:solidFill>
              <a:latin typeface="Calibri" panose="020F0502020204030204"/>
            </a:endParaRPr>
          </a:p>
          <a:p>
            <a:pPr defTabSz="685800"/>
            <a:r>
              <a:rPr lang="en-GB" dirty="0">
                <a:solidFill>
                  <a:prstClr val="black"/>
                </a:solidFill>
                <a:latin typeface="Calibri" panose="020F0502020204030204"/>
              </a:rPr>
              <a:t>Waiting for a ______ to hit, the speaker hunkers down, snug and safe in her study. Though ____________ disrupts the business of daily life, it also allows time for daydreams. So, with time on her hands, the speaker finds herself daydreaming about her _______. Everything the speaker sees, from the _____ outside to the ink on the page, reminds her of her partner. She pictures him as a ______ in shining armour, protecting her. He's a vivid contrast, she thinks, to the ‘_______' boys she used to date. She's embarrassed by how ______ their cosy, ordinary lives have made them. Yet she draws _______ from filling the 'stolen time' resulting from the hurricane's approach with thoughts of ______. </a:t>
            </a:r>
          </a:p>
          <a:p>
            <a:pPr defTabSz="685800"/>
            <a:r>
              <a:rPr lang="en-GB" sz="1350" dirty="0">
                <a:solidFill>
                  <a:prstClr val="black"/>
                </a:solidFill>
                <a:latin typeface="Calibri" panose="020F0502020204030204"/>
              </a:rPr>
              <a:t> </a:t>
            </a:r>
          </a:p>
        </p:txBody>
      </p:sp>
      <p:sp>
        <p:nvSpPr>
          <p:cNvPr id="5" name="Rectangle 4">
            <a:extLst>
              <a:ext uri="{FF2B5EF4-FFF2-40B4-BE49-F238E27FC236}">
                <a16:creationId xmlns:a16="http://schemas.microsoft.com/office/drawing/2014/main" xmlns="" id="{EDE5E8BB-FE16-4038-9621-26F673EB4191}"/>
              </a:ext>
            </a:extLst>
          </p:cNvPr>
          <p:cNvSpPr/>
          <p:nvPr/>
        </p:nvSpPr>
        <p:spPr>
          <a:xfrm>
            <a:off x="1913467" y="4996218"/>
            <a:ext cx="5850731" cy="784830"/>
          </a:xfrm>
          <a:prstGeom prst="rect">
            <a:avLst/>
          </a:prstGeom>
        </p:spPr>
        <p:txBody>
          <a:bodyPr wrap="square">
            <a:spAutoFit/>
          </a:bodyPr>
          <a:lstStyle/>
          <a:p>
            <a:pPr defTabSz="685800"/>
            <a:r>
              <a:rPr lang="en-GB" sz="1500" dirty="0">
                <a:solidFill>
                  <a:prstClr val="black"/>
                </a:solidFill>
                <a:latin typeface="Calibri" panose="020F0502020204030204"/>
              </a:rPr>
              <a:t>1. Hurricane Floyd  	2. Storm 	3. partner </a:t>
            </a:r>
          </a:p>
          <a:p>
            <a:pPr defTabSz="685800"/>
            <a:r>
              <a:rPr lang="en-GB" sz="1500" dirty="0">
                <a:solidFill>
                  <a:prstClr val="black"/>
                </a:solidFill>
                <a:latin typeface="Calibri" panose="020F0502020204030204"/>
              </a:rPr>
              <a:t>4. Rain 			5. Knight 	6. worthless </a:t>
            </a:r>
          </a:p>
          <a:p>
            <a:pPr defTabSz="685800"/>
            <a:r>
              <a:rPr lang="en-GB" sz="1500" dirty="0">
                <a:solidFill>
                  <a:prstClr val="black"/>
                </a:solidFill>
                <a:latin typeface="Calibri" panose="020F0502020204030204"/>
              </a:rPr>
              <a:t>7. Content 		8. Comfort 	9. Fred </a:t>
            </a:r>
          </a:p>
        </p:txBody>
      </p:sp>
    </p:spTree>
    <p:extLst>
      <p:ext uri="{BB962C8B-B14F-4D97-AF65-F5344CB8AC3E}">
        <p14:creationId xmlns:p14="http://schemas.microsoft.com/office/powerpoint/2010/main" val="4128962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A27AC4-261C-4CA3-83BB-DB5BED691CBA}"/>
              </a:ext>
            </a:extLst>
          </p:cNvPr>
          <p:cNvSpPr>
            <a:spLocks noGrp="1"/>
          </p:cNvSpPr>
          <p:nvPr>
            <p:ph type="title"/>
          </p:nvPr>
        </p:nvSpPr>
        <p:spPr>
          <a:xfrm>
            <a:off x="457200" y="274638"/>
            <a:ext cx="8229600" cy="4450506"/>
          </a:xfrm>
        </p:spPr>
        <p:txBody>
          <a:bodyPr>
            <a:normAutofit/>
          </a:bodyPr>
          <a:lstStyle/>
          <a:p>
            <a:r>
              <a:rPr lang="en-GB" dirty="0"/>
              <a:t>Read through the next slides and make notes.</a:t>
            </a:r>
          </a:p>
        </p:txBody>
      </p:sp>
    </p:spTree>
    <p:extLst>
      <p:ext uri="{BB962C8B-B14F-4D97-AF65-F5344CB8AC3E}">
        <p14:creationId xmlns:p14="http://schemas.microsoft.com/office/powerpoint/2010/main" val="1639920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normAutofit fontScale="85000" lnSpcReduction="20000"/>
          </a:bodyPr>
          <a:lstStyle/>
          <a:p>
            <a:pPr lvl="0" algn="l">
              <a:spcBef>
                <a:spcPts val="0"/>
              </a:spcBef>
            </a:pPr>
            <a:r>
              <a:rPr lang="en-GB" dirty="0">
                <a:solidFill>
                  <a:prstClr val="black"/>
                </a:solidFill>
              </a:rPr>
              <a:t>Remind students that we use S.M.I.L.E. when writing about a poem and that they should annotate these on their copy of the poem. Re-read the poem with the students. Support them with the task.</a:t>
            </a:r>
          </a:p>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7994" y="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The poet: Rita Dove</a:t>
            </a:r>
            <a:endParaRPr lang="en-GB" sz="4800" b="1" dirty="0">
              <a:solidFill>
                <a:schemeClr val="bg1"/>
              </a:solidFill>
              <a:latin typeface="AR BERKLEY" panose="02000000000000000000" pitchFamily="2" charset="0"/>
            </a:endParaRPr>
          </a:p>
        </p:txBody>
      </p:sp>
      <p:sp>
        <p:nvSpPr>
          <p:cNvPr id="5" name="Rectangle 4"/>
          <p:cNvSpPr/>
          <p:nvPr/>
        </p:nvSpPr>
        <p:spPr>
          <a:xfrm>
            <a:off x="0" y="646913"/>
            <a:ext cx="9144000" cy="2031325"/>
          </a:xfrm>
          <a:prstGeom prst="rect">
            <a:avLst/>
          </a:prstGeom>
          <a:solidFill>
            <a:schemeClr val="accent2">
              <a:lumMod val="20000"/>
              <a:lumOff val="80000"/>
            </a:schemeClr>
          </a:solidFill>
        </p:spPr>
        <p:txBody>
          <a:bodyPr wrap="square">
            <a:spAutoFit/>
          </a:bodyPr>
          <a:lstStyle/>
          <a:p>
            <a:pPr marL="285750" indent="-285750">
              <a:buFont typeface="Arial" panose="020B0604020202020204" pitchFamily="34" charset="0"/>
              <a:buChar char="•"/>
            </a:pPr>
            <a:r>
              <a:rPr lang="en-GB" dirty="0"/>
              <a:t>Rita Dove is considered to be one of America’s greatest living poets. From 1993 to 1995, she served as Poet Laureate and was the first African-American to have been appointed to the position. She is also the second African American to receive the Pulitzer Prize for Poetry, in 1987.</a:t>
            </a:r>
          </a:p>
          <a:p>
            <a:pPr marL="285750" indent="-285750">
              <a:buFont typeface="Arial" panose="020B0604020202020204" pitchFamily="34" charset="0"/>
              <a:buChar char="•"/>
            </a:pPr>
            <a:r>
              <a:rPr lang="en-GB" dirty="0"/>
              <a:t>She is married to the writer Fred </a:t>
            </a:r>
            <a:r>
              <a:rPr lang="en-GB" dirty="0" err="1"/>
              <a:t>Viebahn</a:t>
            </a:r>
            <a:r>
              <a:rPr lang="en-GB" dirty="0"/>
              <a:t> to whom Cozy Apologia is an affectionate tribute. The poem is set against the arrival of Hurricane Floyd, a powerful storm which, in 1999, hit the east coast of America. </a:t>
            </a:r>
          </a:p>
        </p:txBody>
      </p:sp>
      <p:sp>
        <p:nvSpPr>
          <p:cNvPr id="20" name="TextBox 19">
            <a:extLst>
              <a:ext uri="{FF2B5EF4-FFF2-40B4-BE49-F238E27FC236}">
                <a16:creationId xmlns:a16="http://schemas.microsoft.com/office/drawing/2014/main" xmlns="" id="{A5D93BB3-076B-4B03-A19E-41AE1BE00520}"/>
              </a:ext>
            </a:extLst>
          </p:cNvPr>
          <p:cNvSpPr txBox="1"/>
          <p:nvPr/>
        </p:nvSpPr>
        <p:spPr>
          <a:xfrm>
            <a:off x="965719" y="2746563"/>
            <a:ext cx="7486600" cy="3539430"/>
          </a:xfrm>
          <a:prstGeom prst="rect">
            <a:avLst/>
          </a:prstGeom>
          <a:solidFill>
            <a:schemeClr val="bg1"/>
          </a:solidFill>
        </p:spPr>
        <p:txBody>
          <a:bodyPr wrap="square" rtlCol="0">
            <a:spAutoFit/>
          </a:bodyPr>
          <a:lstStyle/>
          <a:p>
            <a:r>
              <a:rPr lang="en-GB" sz="3200" dirty="0"/>
              <a:t>We use S.M.I.L.E. when writing about a poem.</a:t>
            </a:r>
          </a:p>
          <a:p>
            <a:r>
              <a:rPr lang="en-GB" sz="3200" dirty="0"/>
              <a:t>On page 2 of the handout, there are some questions that will help you to analyse the poem using this technique. </a:t>
            </a:r>
          </a:p>
          <a:p>
            <a:r>
              <a:rPr lang="en-GB" sz="3200" dirty="0"/>
              <a:t>Re-read the poem and spend 5-10 minutes finding S.M.I.L.E. quotes that you can use.</a:t>
            </a:r>
          </a:p>
        </p:txBody>
      </p:sp>
    </p:spTree>
    <p:extLst>
      <p:ext uri="{BB962C8B-B14F-4D97-AF65-F5344CB8AC3E}">
        <p14:creationId xmlns:p14="http://schemas.microsoft.com/office/powerpoint/2010/main" val="208184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082525-E8B6-4EA6-87F3-8B1CAE83C775}"/>
              </a:ext>
            </a:extLst>
          </p:cNvPr>
          <p:cNvSpPr>
            <a:spLocks noGrp="1"/>
          </p:cNvSpPr>
          <p:nvPr>
            <p:ph type="title"/>
          </p:nvPr>
        </p:nvSpPr>
        <p:spPr>
          <a:xfrm>
            <a:off x="457200" y="274637"/>
            <a:ext cx="8229600" cy="1415087"/>
          </a:xfrm>
        </p:spPr>
        <p:txBody>
          <a:bodyPr>
            <a:normAutofit fontScale="90000"/>
          </a:bodyPr>
          <a:lstStyle/>
          <a:p>
            <a:r>
              <a:rPr lang="en-GB" sz="2800" dirty="0"/>
              <a:t>These are the questions from the task sheet. When you have finished looking through the poem again. Write up your answers as paragraphs using the questions and to structure your paragraphs and quotes to support your answer.</a:t>
            </a:r>
          </a:p>
        </p:txBody>
      </p:sp>
      <p:sp>
        <p:nvSpPr>
          <p:cNvPr id="4" name="Rectangle 2">
            <a:extLst>
              <a:ext uri="{FF2B5EF4-FFF2-40B4-BE49-F238E27FC236}">
                <a16:creationId xmlns:a16="http://schemas.microsoft.com/office/drawing/2014/main" xmlns="" id="{7C3C20D0-B471-4875-9F9E-3EB8B8DACBE2}"/>
              </a:ext>
            </a:extLst>
          </p:cNvPr>
          <p:cNvSpPr>
            <a:spLocks noChangeArrowheads="1"/>
          </p:cNvSpPr>
          <p:nvPr/>
        </p:nvSpPr>
        <p:spPr bwMode="auto">
          <a:xfrm>
            <a:off x="1259632" y="189168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Rectangle 4">
            <a:extLst>
              <a:ext uri="{FF2B5EF4-FFF2-40B4-BE49-F238E27FC236}">
                <a16:creationId xmlns:a16="http://schemas.microsoft.com/office/drawing/2014/main" xmlns="" id="{9013813B-5815-4B29-9753-B1C71797E580}"/>
              </a:ext>
            </a:extLst>
          </p:cNvPr>
          <p:cNvSpPr>
            <a:spLocks noChangeArrowheads="1"/>
          </p:cNvSpPr>
          <p:nvPr/>
        </p:nvSpPr>
        <p:spPr bwMode="auto">
          <a:xfrm>
            <a:off x="464096" y="1556792"/>
            <a:ext cx="18002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Structure: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is the piece organised on the page?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many stanza</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s / verses are there?</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Are the stanzas equal or unequal?</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line length?</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 rhyme scheme? What is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identify the topic of each stanza? Label it..</a:t>
            </a:r>
            <a:endParaRPr kumimoji="0" lang="en-GB" altLang="en-US" sz="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altLang="en-US"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Is there any repetition? Enjambment? Where? What is the effect?</a:t>
            </a:r>
            <a:r>
              <a:rPr kumimoji="0" lang="en-GB" altLang="en-US" sz="1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kumimoji="0" lang="en-GB"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7" name="Rectangle 6">
            <a:extLst>
              <a:ext uri="{FF2B5EF4-FFF2-40B4-BE49-F238E27FC236}">
                <a16:creationId xmlns:a16="http://schemas.microsoft.com/office/drawing/2014/main" xmlns="" id="{C89427C5-EBF1-4402-8F1D-F903B2835673}"/>
              </a:ext>
            </a:extLst>
          </p:cNvPr>
          <p:cNvSpPr/>
          <p:nvPr/>
        </p:nvSpPr>
        <p:spPr>
          <a:xfrm>
            <a:off x="2555776" y="1689725"/>
            <a:ext cx="2160240" cy="1647631"/>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poem about?</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Can you discover more than one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ideas and themes is the poet portraying?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the poet’s point of view?</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xmlns="" id="{706A7EB5-DA6E-4E20-94E8-E1B44D0E30A8}"/>
              </a:ext>
            </a:extLst>
          </p:cNvPr>
          <p:cNvSpPr/>
          <p:nvPr/>
        </p:nvSpPr>
        <p:spPr>
          <a:xfrm>
            <a:off x="5183560" y="1772816"/>
            <a:ext cx="1944216" cy="18743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Imagery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images are conveyed to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Does the poem contain metaphors, similes, personification?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Why do you think the poet has included the images in the poem?</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a:extLst>
              <a:ext uri="{FF2B5EF4-FFF2-40B4-BE49-F238E27FC236}">
                <a16:creationId xmlns:a16="http://schemas.microsoft.com/office/drawing/2014/main" xmlns="" id="{BCEDACA3-D6E8-4E9E-A3DB-A32C5AA92809}"/>
              </a:ext>
            </a:extLst>
          </p:cNvPr>
          <p:cNvSpPr/>
          <p:nvPr/>
        </p:nvSpPr>
        <p:spPr>
          <a:xfrm>
            <a:off x="2437875" y="3674240"/>
            <a:ext cx="2160240" cy="2470933"/>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Language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Which words has the poet used to convey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are the connotations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the language used? Is there more than one meaning of a word or phrase?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Has the poet used figurative language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onomatapoeia</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 alliteration. assonance)</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How has the poet used language to infer meaning?</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1362105F-A521-49A2-8DF2-885A9C2FF4CD}"/>
              </a:ext>
            </a:extLst>
          </p:cNvPr>
          <p:cNvSpPr/>
          <p:nvPr/>
        </p:nvSpPr>
        <p:spPr>
          <a:xfrm>
            <a:off x="5178297" y="3849130"/>
            <a:ext cx="2952328" cy="1771767"/>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For each category above, remember to explain the effect on the reader.</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effect on the reader is the poet trying to achieve and how? What do the words make you think and feel and why? Why is the purpose of the poet’s choice of </a:t>
            </a:r>
            <a:r>
              <a:rPr kumimoji="0" lang="en-GB" sz="1000" b="0" i="0" u="none" strike="noStrike" kern="1200" cap="none" spc="0" normalizeH="0" baseline="0" noProof="0" dirty="0" err="1">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langauge</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/theme/opinion?</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What is </a:t>
            </a:r>
            <a:r>
              <a:rPr kumimoji="0" lang="en-GB" sz="1000" b="1"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your </a:t>
            </a:r>
            <a:r>
              <a:rPr kumimoji="0" lang="en-GB" sz="1000" b="0" i="0" u="none" strike="noStrike" kern="1200" cap="none" spc="0" normalizeH="0" baseline="0" noProof="0" dirty="0">
                <a:ln>
                  <a:noFill/>
                </a:ln>
                <a:solidFill>
                  <a:prstClr val="black"/>
                </a:solidFill>
                <a:effectLst/>
                <a:uLnTx/>
                <a:uFillTx/>
                <a:latin typeface="Comic Sans MS" panose="030F0702030302020204" pitchFamily="66" charset="0"/>
                <a:ea typeface="Calibri" panose="020F0502020204030204" pitchFamily="34" charset="0"/>
                <a:cs typeface="Times New Roman" panose="02020603050405020304" pitchFamily="18" charset="0"/>
              </a:rPr>
              <a:t>overall impression of the poem and why?</a:t>
            </a:r>
            <a:endParaRPr kumimoji="0" lang="en-GB"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3344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dirty="0"/>
          </a:p>
        </p:txBody>
      </p:sp>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4" y="3604737"/>
            <a:ext cx="4701025" cy="3253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8418" y="3634050"/>
            <a:ext cx="4412742" cy="3223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Subtitle 2"/>
          <p:cNvSpPr txBox="1">
            <a:spLocks/>
          </p:cNvSpPr>
          <p:nvPr/>
        </p:nvSpPr>
        <p:spPr>
          <a:xfrm>
            <a:off x="0" y="5783580"/>
            <a:ext cx="9144000" cy="1076574"/>
          </a:xfrm>
          <a:prstGeom prst="rect">
            <a:avLst/>
          </a:prstGeom>
          <a:solidFill>
            <a:schemeClr val="accent1">
              <a:lumMod val="20000"/>
              <a:lumOff val="80000"/>
              <a:alpha val="54902"/>
            </a:schemeClr>
          </a:solidFill>
          <a:ln>
            <a:solidFill>
              <a:schemeClr val="accent1"/>
            </a:solidFill>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GB" sz="2000" b="1" u="sng" dirty="0"/>
              <a:t>Learning </a:t>
            </a:r>
            <a:r>
              <a:rPr lang="en-GB" sz="2000" b="1" u="sng" dirty="0" err="1"/>
              <a:t>Objectiv</a:t>
            </a:r>
            <a:r>
              <a:rPr lang="en-GB" sz="2000" b="1" u="sng" dirty="0"/>
              <a:t>:</a:t>
            </a:r>
          </a:p>
          <a:p>
            <a:pPr marL="0" indent="0">
              <a:lnSpc>
                <a:spcPct val="100000"/>
              </a:lnSpc>
              <a:spcBef>
                <a:spcPts val="0"/>
              </a:spcBef>
              <a:buNone/>
            </a:pPr>
            <a:r>
              <a:rPr lang="en-GB" sz="2000" b="1" dirty="0"/>
              <a:t>AO2: Analyse the language, form and structure used by a writer to create meanings and effects, using relevant subject terminology where appropriate.</a:t>
            </a:r>
          </a:p>
        </p:txBody>
      </p:sp>
      <p:pic>
        <p:nvPicPr>
          <p:cNvPr id="13" name="Picture 2"/>
          <p:cNvPicPr>
            <a:picLocks noChangeAspect="1" noChangeArrowheads="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270" y="0"/>
            <a:ext cx="4720034"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3304" y="0"/>
            <a:ext cx="4420696" cy="3604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itle 1"/>
          <p:cNvSpPr txBox="1">
            <a:spLocks/>
          </p:cNvSpPr>
          <p:nvPr/>
        </p:nvSpPr>
        <p:spPr>
          <a:xfrm>
            <a:off x="89756" y="-25480"/>
            <a:ext cx="6930516" cy="795980"/>
          </a:xfrm>
          <a:prstGeom prst="rect">
            <a:avLst/>
          </a:prstGeom>
          <a:solidFill>
            <a:schemeClr val="accent2">
              <a:lumMod val="20000"/>
              <a:lumOff val="80000"/>
              <a:alpha val="40000"/>
            </a:schemeClr>
          </a:solid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r>
              <a:rPr lang="en-GB" sz="4800" b="1" dirty="0">
                <a:latin typeface="AR BERKLEY" panose="02000000000000000000" pitchFamily="2" charset="0"/>
              </a:rPr>
              <a:t>Context</a:t>
            </a:r>
            <a:endParaRPr lang="en-GB" sz="4800" b="1" dirty="0">
              <a:solidFill>
                <a:schemeClr val="bg1"/>
              </a:solidFill>
              <a:latin typeface="AR BERKLEY" panose="02000000000000000000" pitchFamily="2" charset="0"/>
            </a:endParaRPr>
          </a:p>
        </p:txBody>
      </p:sp>
      <p:sp>
        <p:nvSpPr>
          <p:cNvPr id="5" name="Rectangle 4"/>
          <p:cNvSpPr/>
          <p:nvPr/>
        </p:nvSpPr>
        <p:spPr>
          <a:xfrm>
            <a:off x="7994" y="620140"/>
            <a:ext cx="9107836" cy="3785652"/>
          </a:xfrm>
          <a:prstGeom prst="rect">
            <a:avLst/>
          </a:prstGeom>
          <a:solidFill>
            <a:schemeClr val="accent2">
              <a:lumMod val="20000"/>
              <a:lumOff val="80000"/>
            </a:schemeClr>
          </a:solidFill>
          <a:ln>
            <a:solidFill>
              <a:schemeClr val="accent2">
                <a:lumMod val="50000"/>
              </a:schemeClr>
            </a:solidFill>
          </a:ln>
        </p:spPr>
        <p:txBody>
          <a:bodyPr wrap="square">
            <a:spAutoFit/>
          </a:bodyPr>
          <a:lstStyle/>
          <a:p>
            <a:pPr marL="342900" indent="-342900">
              <a:buFont typeface="Arial" panose="020B0604020202020204" pitchFamily="34" charset="0"/>
              <a:buChar char="•"/>
              <a:defRPr/>
            </a:pPr>
            <a:r>
              <a:rPr lang="en-GB" altLang="en-US" sz="2000" dirty="0">
                <a:latin typeface="Trebuchet MS" panose="020B0603020202020204" pitchFamily="34" charset="0"/>
              </a:rPr>
              <a:t>Waiting for Hurricane Floyd to hit, the speaker of the poem has prepared herself and her house and has taken shelter in the safety of her study. The storm disrupts the fast paced routine of working life and gives her time to daydream. With time on her hands, she finds herself thinking about her partner.</a:t>
            </a:r>
          </a:p>
          <a:p>
            <a:pPr marL="342900" indent="-342900">
              <a:buFont typeface="Arial" panose="020B0604020202020204" pitchFamily="34" charset="0"/>
              <a:buChar char="•"/>
              <a:defRPr/>
            </a:pPr>
            <a:r>
              <a:rPr lang="en-GB" altLang="en-US" sz="2000" dirty="0">
                <a:latin typeface="Trebuchet MS" panose="020B0603020202020204" pitchFamily="34" charset="0"/>
              </a:rPr>
              <a:t>Everything the speaker looks at, from the rain outside to the ink on the page, reminds her of ‘Fred’. To amuse herself she pictures him as a knight in shining armour, protecting her. We learn that Fred is very different, to the 'worthless' boys she had dated in her youth. </a:t>
            </a:r>
          </a:p>
          <a:p>
            <a:pPr marL="342900" indent="-342900">
              <a:buFont typeface="Arial" panose="020B0604020202020204" pitchFamily="34" charset="0"/>
              <a:buChar char="•"/>
              <a:defRPr/>
            </a:pPr>
            <a:r>
              <a:rPr lang="en-GB" altLang="en-US" sz="2000" dirty="0">
                <a:latin typeface="Trebuchet MS" panose="020B0603020202020204" pitchFamily="34" charset="0"/>
              </a:rPr>
              <a:t>In the final stanza she is slightly embarrassed by how content their cosy, ordinary lives have made them. The word 'apologia' means 'a defence’ so the poem could be called 'A Defence of Cosiness'.</a:t>
            </a:r>
          </a:p>
        </p:txBody>
      </p:sp>
    </p:spTree>
    <p:extLst>
      <p:ext uri="{BB962C8B-B14F-4D97-AF65-F5344CB8AC3E}">
        <p14:creationId xmlns:p14="http://schemas.microsoft.com/office/powerpoint/2010/main" val="471031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1485</Words>
  <Application>Microsoft Office PowerPoint</Application>
  <PresentationFormat>On-screen Show (4:3)</PresentationFormat>
  <Paragraphs>95</Paragraphs>
  <Slides>11</Slides>
  <Notes>6</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1_Office Theme</vt:lpstr>
      <vt:lpstr>PowerPoint Presentation</vt:lpstr>
      <vt:lpstr>PowerPoint Presentation</vt:lpstr>
      <vt:lpstr>PowerPoint Presentation</vt:lpstr>
      <vt:lpstr>PowerPoint Presentation</vt:lpstr>
      <vt:lpstr>PowerPoint Presentation</vt:lpstr>
      <vt:lpstr>Read through the next slides and make notes.</vt:lpstr>
      <vt:lpstr>PowerPoint Presentation</vt:lpstr>
      <vt:lpstr>These are the questions from the task sheet. When you have finished looking through the poem again. Write up your answers as paragraphs using the questions and to structure your paragraphs and quotes to support your answer.</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dc:creator>
  <cp:lastModifiedBy>L Busk</cp:lastModifiedBy>
  <cp:revision>20</cp:revision>
  <dcterms:created xsi:type="dcterms:W3CDTF">2020-04-02T13:39:57Z</dcterms:created>
  <dcterms:modified xsi:type="dcterms:W3CDTF">2020-09-30T10:20:12Z</dcterms:modified>
</cp:coreProperties>
</file>