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AA4E9-31D8-4376-BE22-AA20D4BB77B4}" type="datetimeFigureOut">
              <a:rPr lang="en-GB" smtClean="0"/>
              <a:t>03/04/2020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8B376-345A-493A-BB5D-82B77A9BC66E}" type="slidenum">
              <a:rPr lang="en-GB" smtClean="0"/>
              <a:t>‹#›</a:t>
            </a:fld>
            <a:endParaRPr lang="en-GB"/>
          </a:p>
        </p:txBody>
      </p:sp>
    </p:spTree>
    <p:extLst>
      <p:ext uri="{BB962C8B-B14F-4D97-AF65-F5344CB8AC3E}">
        <p14:creationId xmlns:p14="http://schemas.microsoft.com/office/powerpoint/2010/main" val="39594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 xmlns:a16="http://schemas.microsoft.com/office/drawing/2014/main" id="{008A8528-CDD0-4E81-942E-D48A467018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Rounded MT Bold" panose="020F0704030504030204" pitchFamily="34" charset="0"/>
              </a:defRPr>
            </a:lvl1pPr>
            <a:lvl2pPr marL="742950" indent="-285750">
              <a:defRPr>
                <a:solidFill>
                  <a:schemeClr val="tx1"/>
                </a:solidFill>
                <a:latin typeface="Arial Rounded MT Bold" panose="020F0704030504030204" pitchFamily="34" charset="0"/>
              </a:defRPr>
            </a:lvl2pPr>
            <a:lvl3pPr marL="1143000" indent="-228600">
              <a:defRPr>
                <a:solidFill>
                  <a:schemeClr val="tx1"/>
                </a:solidFill>
                <a:latin typeface="Arial Rounded MT Bold" panose="020F0704030504030204" pitchFamily="34" charset="0"/>
              </a:defRPr>
            </a:lvl3pPr>
            <a:lvl4pPr marL="1600200" indent="-228600">
              <a:defRPr>
                <a:solidFill>
                  <a:schemeClr val="tx1"/>
                </a:solidFill>
                <a:latin typeface="Arial Rounded MT Bold" panose="020F0704030504030204" pitchFamily="34" charset="0"/>
              </a:defRPr>
            </a:lvl4pPr>
            <a:lvl5pPr marL="2057400" indent="-228600">
              <a:defRPr>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152CB8-FD11-489C-B540-F1EF913DA48F}" type="slidenum">
              <a:rPr kumimoji="0" lang="en-GB" altLang="en-US" sz="1200" b="0" i="0" u="none" strike="noStrike" kern="1200" cap="none" spc="0" normalizeH="0" baseline="0" noProof="0" smtClean="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106499" name="Rectangle 2">
            <a:extLst>
              <a:ext uri="{FF2B5EF4-FFF2-40B4-BE49-F238E27FC236}">
                <a16:creationId xmlns="" xmlns:a16="http://schemas.microsoft.com/office/drawing/2014/main" id="{DA355B80-3D6D-47A9-B2BF-450722F4E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 xmlns:a16="http://schemas.microsoft.com/office/drawing/2014/main" id="{6D476CD2-A49F-4135-B88D-3870C44899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47964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Love, Honesty Danger</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17</a:t>
            </a:fld>
            <a:endParaRPr lang="en-GB"/>
          </a:p>
        </p:txBody>
      </p:sp>
    </p:spTree>
    <p:extLst>
      <p:ext uri="{BB962C8B-B14F-4D97-AF65-F5344CB8AC3E}">
        <p14:creationId xmlns:p14="http://schemas.microsoft.com/office/powerpoint/2010/main" val="26078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Attitude/ feelings </a:t>
            </a:r>
            <a:r>
              <a:rPr lang="en-GB" dirty="0" smtClean="0"/>
              <a:t>=love , safety, apology</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a:t>
            </a:r>
            <a:r>
              <a:rPr lang="en-GB" baseline="0" dirty="0" smtClean="0"/>
              <a:t> bbc programs on Rita Dove – can be used as a link for students to engage with in their own time/homework.</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9</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10</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11</a:t>
            </a:fld>
            <a:endParaRPr lang="en-GB"/>
          </a:p>
        </p:txBody>
      </p:sp>
    </p:spTree>
    <p:extLst>
      <p:ext uri="{BB962C8B-B14F-4D97-AF65-F5344CB8AC3E}">
        <p14:creationId xmlns:p14="http://schemas.microsoft.com/office/powerpoint/2010/main" val="29690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3DB62E-3747-4B05-BEE3-4351A26E7A34}"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408635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3DB62E-3747-4B05-BEE3-4351A26E7A34}"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13528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3DB62E-3747-4B05-BEE3-4351A26E7A34}"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341192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017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3DB62E-3747-4B05-BEE3-4351A26E7A34}"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233379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DB62E-3747-4B05-BEE3-4351A26E7A34}"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170892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3DB62E-3747-4B05-BEE3-4351A26E7A34}"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243031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3DB62E-3747-4B05-BEE3-4351A26E7A34}"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257476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3DB62E-3747-4B05-BEE3-4351A26E7A34}"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290746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DB62E-3747-4B05-BEE3-4351A26E7A34}"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41861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DB62E-3747-4B05-BEE3-4351A26E7A34}"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190055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DB62E-3747-4B05-BEE3-4351A26E7A34}"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A0F4-DA47-4091-8A34-30BFAA342C62}" type="slidenum">
              <a:rPr lang="en-GB" smtClean="0"/>
              <a:t>‹#›</a:t>
            </a:fld>
            <a:endParaRPr lang="en-GB"/>
          </a:p>
        </p:txBody>
      </p:sp>
    </p:spTree>
    <p:extLst>
      <p:ext uri="{BB962C8B-B14F-4D97-AF65-F5344CB8AC3E}">
        <p14:creationId xmlns:p14="http://schemas.microsoft.com/office/powerpoint/2010/main" val="270420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DB62E-3747-4B05-BEE3-4351A26E7A34}" type="datetimeFigureOut">
              <a:rPr lang="en-GB" smtClean="0"/>
              <a:t>03/04/2020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FA0F4-DA47-4091-8A34-30BFAA342C62}" type="slidenum">
              <a:rPr lang="en-GB" smtClean="0"/>
              <a:t>‹#›</a:t>
            </a:fld>
            <a:endParaRPr lang="en-GB"/>
          </a:p>
        </p:txBody>
      </p:sp>
    </p:spTree>
    <p:extLst>
      <p:ext uri="{BB962C8B-B14F-4D97-AF65-F5344CB8AC3E}">
        <p14:creationId xmlns:p14="http://schemas.microsoft.com/office/powerpoint/2010/main" val="374579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www.bbc.co.uk/programmes/p00tr47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www.bbc.co.uk/programmes/p00941y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702" y="0"/>
            <a:ext cx="285908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436745" y="3634051"/>
            <a:ext cx="6400800" cy="1752600"/>
          </a:xfrm>
          <a:prstGeom prst="rect">
            <a:avLst/>
          </a:prstGeom>
          <a:solidFill>
            <a:schemeClr val="accent2">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LO: To develop poetry analysis skills. ST: I can understand writers’ methods and use subject terminology.</a:t>
            </a:r>
            <a:endParaRPr lang="en-GB" dirty="0">
              <a:solidFill>
                <a:schemeClr val="tx1"/>
              </a:solidFill>
            </a:endParaRPr>
          </a:p>
        </p:txBody>
      </p:sp>
      <p:sp>
        <p:nvSpPr>
          <p:cNvPr id="13" name="Title 1"/>
          <p:cNvSpPr txBox="1">
            <a:spLocks/>
          </p:cNvSpPr>
          <p:nvPr/>
        </p:nvSpPr>
        <p:spPr>
          <a:xfrm>
            <a:off x="214157" y="1408114"/>
            <a:ext cx="8912580" cy="2226729"/>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smtClean="0">
                <a:latin typeface="AR BERKLEY" panose="02000000000000000000" pitchFamily="2" charset="0"/>
              </a:rPr>
              <a:t>‘Love Poems’ </a:t>
            </a:r>
          </a:p>
          <a:p>
            <a:pPr algn="ctr"/>
            <a:r>
              <a:rPr lang="en-GB" sz="6000" b="1" u="sng" dirty="0" smtClean="0">
                <a:latin typeface="AR BERKLEY" panose="02000000000000000000" pitchFamily="2" charset="0"/>
              </a:rPr>
              <a:t>Cozy Apologia</a:t>
            </a:r>
            <a:endParaRPr lang="en-GB" sz="6000" b="1" u="sng" dirty="0">
              <a:latin typeface="AR BERKLEY" panose="02000000000000000000" pitchFamily="2" charset="0"/>
            </a:endParaRPr>
          </a:p>
        </p:txBody>
      </p:sp>
    </p:spTree>
    <p:extLst>
      <p:ext uri="{BB962C8B-B14F-4D97-AF65-F5344CB8AC3E}">
        <p14:creationId xmlns:p14="http://schemas.microsoft.com/office/powerpoint/2010/main" val="385902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89756" y="-25480"/>
            <a:ext cx="6930516" cy="795980"/>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Context</a:t>
            </a:r>
            <a:endParaRPr lang="en-GB" sz="4800" b="1" dirty="0">
              <a:solidFill>
                <a:schemeClr val="bg1"/>
              </a:solidFill>
              <a:latin typeface="AR BERKLEY" panose="02000000000000000000" pitchFamily="2" charset="0"/>
            </a:endParaRPr>
          </a:p>
        </p:txBody>
      </p:sp>
      <p:sp>
        <p:nvSpPr>
          <p:cNvPr id="5" name="Rectangle 4"/>
          <p:cNvSpPr/>
          <p:nvPr/>
        </p:nvSpPr>
        <p:spPr>
          <a:xfrm>
            <a:off x="-15554" y="980728"/>
            <a:ext cx="9107836" cy="3785652"/>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342900" indent="-342900">
              <a:buFont typeface="Arial" panose="020B0604020202020204" pitchFamily="34" charset="0"/>
              <a:buChar char="•"/>
              <a:defRPr/>
            </a:pPr>
            <a:r>
              <a:rPr lang="en-GB" altLang="en-US" sz="2000" dirty="0">
                <a:latin typeface="Trebuchet MS" panose="020B0603020202020204" pitchFamily="34" charset="0"/>
              </a:rPr>
              <a:t>Waiting for Hurricane Floyd to hit, the speaker of the poem has prepared herself and her house and has taken shelter in the safety of her study. The storm disrupts the fast paced routine of working life and gives her time to daydream. With time on her hands, she finds herself thinking about her partner.</a:t>
            </a:r>
          </a:p>
          <a:p>
            <a:pPr marL="342900" indent="-342900">
              <a:buFont typeface="Arial" panose="020B0604020202020204" pitchFamily="34" charset="0"/>
              <a:buChar char="•"/>
              <a:defRPr/>
            </a:pPr>
            <a:r>
              <a:rPr lang="en-GB" altLang="en-US" sz="2000" dirty="0">
                <a:latin typeface="Trebuchet MS" panose="020B0603020202020204" pitchFamily="34" charset="0"/>
              </a:rPr>
              <a:t>Everything the speaker looks at, from the rain outside to the ink on the page, reminds her of ‘Fred’. To amuse herself she pictures him as a knight in shining armour, protecting her. We learn that Fred is very different, to the 'worthless' boys she </a:t>
            </a:r>
            <a:r>
              <a:rPr lang="en-GB" altLang="en-US" sz="2000" dirty="0" smtClean="0">
                <a:latin typeface="Trebuchet MS" panose="020B0603020202020204" pitchFamily="34" charset="0"/>
              </a:rPr>
              <a:t>had </a:t>
            </a:r>
            <a:r>
              <a:rPr lang="en-GB" altLang="en-US" sz="2000" dirty="0">
                <a:latin typeface="Trebuchet MS" panose="020B0603020202020204" pitchFamily="34" charset="0"/>
              </a:rPr>
              <a:t>dated in her youth. </a:t>
            </a:r>
          </a:p>
          <a:p>
            <a:pPr marL="342900" indent="-342900">
              <a:buFont typeface="Arial" panose="020B0604020202020204" pitchFamily="34" charset="0"/>
              <a:buChar char="•"/>
              <a:defRPr/>
            </a:pPr>
            <a:r>
              <a:rPr lang="en-GB" altLang="en-US" sz="2000" dirty="0">
                <a:latin typeface="Trebuchet MS" panose="020B0603020202020204" pitchFamily="34" charset="0"/>
              </a:rPr>
              <a:t>In the final stanza she is slightly embarrassed by how content their cosy, ordinary lives have made them. The word 'apologia' means 'a defence’ so the poem could be called 'A Defence of Cosiness'.</a:t>
            </a:r>
            <a:endParaRPr lang="en-GB" altLang="en-US" sz="2000" dirty="0">
              <a:latin typeface="Trebuchet MS" panose="020B0603020202020204" pitchFamily="34" charset="0"/>
            </a:endParaRPr>
          </a:p>
        </p:txBody>
      </p:sp>
      <p:sp>
        <p:nvSpPr>
          <p:cNvPr id="12" name="Subtitle 2"/>
          <p:cNvSpPr txBox="1">
            <a:spLocks/>
          </p:cNvSpPr>
          <p:nvPr/>
        </p:nvSpPr>
        <p:spPr>
          <a:xfrm>
            <a:off x="0" y="4925384"/>
            <a:ext cx="9144000" cy="858196"/>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smtClean="0"/>
              <a:t>AO3</a:t>
            </a:r>
            <a:r>
              <a:rPr lang="en-GB" sz="2000" b="1" dirty="0"/>
              <a:t>: Demonstrate understanding of the significance and influence of the contexts in which literary texts are written and </a:t>
            </a:r>
            <a:r>
              <a:rPr lang="en-GB" sz="2000" b="1" dirty="0" smtClean="0"/>
              <a:t>received.</a:t>
            </a:r>
            <a:endParaRPr lang="en-GB" sz="2000" b="1" dirty="0"/>
          </a:p>
        </p:txBody>
      </p:sp>
    </p:spTree>
    <p:extLst>
      <p:ext uri="{BB962C8B-B14F-4D97-AF65-F5344CB8AC3E}">
        <p14:creationId xmlns:p14="http://schemas.microsoft.com/office/powerpoint/2010/main" val="47103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89756" y="-25480"/>
            <a:ext cx="6930516" cy="795980"/>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Form</a:t>
            </a:r>
            <a:endParaRPr lang="en-GB" sz="4800" b="1" dirty="0">
              <a:solidFill>
                <a:schemeClr val="bg1"/>
              </a:solidFill>
              <a:latin typeface="AR BERKLEY" panose="02000000000000000000" pitchFamily="2" charset="0"/>
            </a:endParaRPr>
          </a:p>
        </p:txBody>
      </p:sp>
      <p:sp>
        <p:nvSpPr>
          <p:cNvPr id="5" name="Rectangle 4"/>
          <p:cNvSpPr/>
          <p:nvPr/>
        </p:nvSpPr>
        <p:spPr>
          <a:xfrm>
            <a:off x="395536" y="779419"/>
            <a:ext cx="8352927" cy="452431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285750" indent="-285750">
              <a:buFont typeface="Arial" panose="020B0604020202020204" pitchFamily="34" charset="0"/>
              <a:buChar char="•"/>
            </a:pPr>
            <a:r>
              <a:rPr lang="en-GB" sz="2400" dirty="0"/>
              <a:t>The poem takes the form of a first-person narrative. </a:t>
            </a:r>
            <a:r>
              <a:rPr lang="en-GB" sz="2400" dirty="0" smtClean="0"/>
              <a:t>A free verse to make it sound conversational. It </a:t>
            </a:r>
            <a:r>
              <a:rPr lang="en-GB" sz="2400" dirty="0"/>
              <a:t>appears to be </a:t>
            </a:r>
            <a:r>
              <a:rPr lang="en-GB" sz="2400" dirty="0" smtClean="0"/>
              <a:t>autobiographical </a:t>
            </a:r>
            <a:r>
              <a:rPr lang="en-GB" sz="2400" dirty="0"/>
              <a:t>as it is dedicated to her husband, Fred, and it describes the home of a writer. </a:t>
            </a:r>
            <a:endParaRPr lang="en-GB" sz="2400" dirty="0" smtClean="0"/>
          </a:p>
          <a:p>
            <a:pPr marL="285750" indent="-285750">
              <a:buFont typeface="Arial" panose="020B0604020202020204" pitchFamily="34" charset="0"/>
              <a:buChar char="•"/>
            </a:pPr>
            <a:r>
              <a:rPr lang="en-GB" sz="2400" dirty="0" smtClean="0"/>
              <a:t>It </a:t>
            </a:r>
            <a:r>
              <a:rPr lang="en-GB" sz="2400" dirty="0"/>
              <a:t>has a wandering conversational structure and doesn’t stick to any particular rhythm or rhyme scheme. </a:t>
            </a:r>
            <a:endParaRPr lang="en-GB" sz="2400" dirty="0" smtClean="0"/>
          </a:p>
          <a:p>
            <a:pPr marL="285750" indent="-285750">
              <a:buFont typeface="Arial" panose="020B0604020202020204" pitchFamily="34" charset="0"/>
              <a:buChar char="•"/>
            </a:pPr>
            <a:r>
              <a:rPr lang="en-GB" sz="2400" dirty="0" smtClean="0"/>
              <a:t>The </a:t>
            </a:r>
            <a:r>
              <a:rPr lang="en-GB" sz="2400" dirty="0"/>
              <a:t>number of syllables in each line differs and although the first stanza uses regular rhyming couplets this rhyme scheme is disrupted in the middle of the second stanza – possibly to mirror the disorder brought by the arrival of the hurricane. </a:t>
            </a:r>
            <a:endParaRPr lang="en-GB" sz="2400" dirty="0" smtClean="0"/>
          </a:p>
          <a:p>
            <a:pPr marL="285750" indent="-285750">
              <a:buFont typeface="Arial" panose="020B0604020202020204" pitchFamily="34" charset="0"/>
              <a:buChar char="•"/>
            </a:pPr>
            <a:r>
              <a:rPr lang="en-GB" sz="2400" dirty="0" smtClean="0"/>
              <a:t>In </a:t>
            </a:r>
            <a:r>
              <a:rPr lang="en-GB" sz="2400" dirty="0"/>
              <a:t>the final stanza, in the poem’s final four lines, a new ABAB rhyme scheme is established.</a:t>
            </a:r>
          </a:p>
        </p:txBody>
      </p:sp>
      <p:sp>
        <p:nvSpPr>
          <p:cNvPr id="12" name="Oval 11"/>
          <p:cNvSpPr/>
          <p:nvPr/>
        </p:nvSpPr>
        <p:spPr>
          <a:xfrm>
            <a:off x="5508104" y="5013176"/>
            <a:ext cx="3456384" cy="576064"/>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41978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89756" y="14325"/>
            <a:ext cx="6930516" cy="795980"/>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Structure and tone</a:t>
            </a:r>
            <a:endParaRPr lang="en-GB" sz="4800" b="1" dirty="0">
              <a:solidFill>
                <a:schemeClr val="bg1"/>
              </a:solidFill>
              <a:latin typeface="AR BERKLEY" panose="02000000000000000000" pitchFamily="2" charset="0"/>
            </a:endParaRPr>
          </a:p>
        </p:txBody>
      </p:sp>
      <p:sp>
        <p:nvSpPr>
          <p:cNvPr id="5" name="Rectangle 4"/>
          <p:cNvSpPr/>
          <p:nvPr/>
        </p:nvSpPr>
        <p:spPr>
          <a:xfrm>
            <a:off x="89756" y="908720"/>
            <a:ext cx="8874731" cy="3908762"/>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285750" indent="-285750">
              <a:buFont typeface="Arial" panose="020B0604020202020204" pitchFamily="34" charset="0"/>
              <a:buChar char="•"/>
            </a:pPr>
            <a:r>
              <a:rPr lang="en-GB" sz="2000" dirty="0" smtClean="0"/>
              <a:t> </a:t>
            </a:r>
            <a:r>
              <a:rPr lang="en-GB" sz="2000" dirty="0"/>
              <a:t>The poem begins with a description of the speaker’s feelings for her partner and ends by reflecting on their happy ordinary relationship. </a:t>
            </a:r>
            <a:endParaRPr lang="en-GB" sz="2000" dirty="0" smtClean="0"/>
          </a:p>
          <a:p>
            <a:pPr marL="285750" indent="-285750">
              <a:buFont typeface="Arial" panose="020B0604020202020204" pitchFamily="34" charset="0"/>
              <a:buChar char="•"/>
            </a:pPr>
            <a:r>
              <a:rPr lang="en-GB" sz="2000" dirty="0" smtClean="0"/>
              <a:t>The </a:t>
            </a:r>
            <a:r>
              <a:rPr lang="en-GB" sz="2000" dirty="0"/>
              <a:t>poem is composed of three 10-line stanzas. Stanza one is made up of five rhyming couplets, but this rhyme scheme breaks down in stanza two and by stanza three, a new rhyme scheme has emerged. Perhaps this disruption represents the chaos that the hurricane threatens.</a:t>
            </a:r>
          </a:p>
          <a:p>
            <a:pPr marL="285750" indent="-285750">
              <a:buFont typeface="Arial" panose="020B0604020202020204" pitchFamily="34" charset="0"/>
              <a:buChar char="•"/>
            </a:pPr>
            <a:r>
              <a:rPr lang="en-GB" sz="2000" dirty="0"/>
              <a:t>There are four stresses in most lines, but some lines have five. Again, there is no clear or rigid pattern and the stresses do not always fall in a strict rhythm. This creates the impression of a relaxed, informal but thoughtful voice, wandering from idea to idea like a train of thought</a:t>
            </a:r>
            <a:r>
              <a:rPr lang="en-GB" sz="2000" dirty="0" smtClean="0"/>
              <a:t>.</a:t>
            </a:r>
          </a:p>
          <a:p>
            <a:pPr marL="285750" indent="-285750">
              <a:buFont typeface="Arial" panose="020B0604020202020204" pitchFamily="34" charset="0"/>
              <a:buChar char="•"/>
            </a:pPr>
            <a:r>
              <a:rPr lang="en-GB" sz="2000" dirty="0" smtClean="0"/>
              <a:t>The tone is shown through the feelings and attitudes of love, safety and apology.</a:t>
            </a:r>
            <a:endParaRPr lang="en-GB" sz="2000" dirty="0"/>
          </a:p>
          <a:p>
            <a:pPr marL="285750" indent="-285750">
              <a:buFont typeface="Arial" panose="020B0604020202020204" pitchFamily="34" charset="0"/>
              <a:buChar char="•"/>
            </a:pPr>
            <a:endParaRPr lang="en-GB" sz="2800" dirty="0"/>
          </a:p>
        </p:txBody>
      </p:sp>
      <p:sp>
        <p:nvSpPr>
          <p:cNvPr id="12" name="Oval 11"/>
          <p:cNvSpPr/>
          <p:nvPr/>
        </p:nvSpPr>
        <p:spPr>
          <a:xfrm>
            <a:off x="5508104" y="5231367"/>
            <a:ext cx="3456384" cy="576064"/>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36190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89756" y="-25480"/>
            <a:ext cx="6930516" cy="795980"/>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Language and imagery</a:t>
            </a:r>
            <a:endParaRPr lang="en-GB" sz="4800" b="1" dirty="0">
              <a:solidFill>
                <a:schemeClr val="bg1"/>
              </a:solidFill>
              <a:latin typeface="AR BERKLEY" panose="02000000000000000000" pitchFamily="2" charset="0"/>
            </a:endParaRPr>
          </a:p>
        </p:txBody>
      </p:sp>
      <p:sp>
        <p:nvSpPr>
          <p:cNvPr id="5" name="Rectangle 4"/>
          <p:cNvSpPr/>
          <p:nvPr/>
        </p:nvSpPr>
        <p:spPr>
          <a:xfrm>
            <a:off x="395536" y="779419"/>
            <a:ext cx="8352927" cy="4093428"/>
          </a:xfrm>
          <a:prstGeom prst="rect">
            <a:avLst/>
          </a:prstGeom>
          <a:solidFill>
            <a:schemeClr val="accent2">
              <a:lumMod val="20000"/>
              <a:lumOff val="80000"/>
            </a:schemeClr>
          </a:solidFill>
          <a:ln>
            <a:solidFill>
              <a:schemeClr val="accent2">
                <a:lumMod val="50000"/>
              </a:schemeClr>
            </a:solidFill>
          </a:ln>
        </p:spPr>
        <p:txBody>
          <a:bodyPr wrap="square">
            <a:spAutoFit/>
          </a:bodyPr>
          <a:lstStyle/>
          <a:p>
            <a:r>
              <a:rPr lang="en-GB" sz="2000" dirty="0"/>
              <a:t>Dove dedicates the poem to her husband Fred and compares him to a number of everyday objects, ‘This lamp, the wind-still rain, the glossy blue / My pen exudes’. Such imagery contrasts with the type of images traditionally found in love poetry. The </a:t>
            </a:r>
            <a:r>
              <a:rPr lang="en-GB" sz="2000" dirty="0" smtClean="0"/>
              <a:t>clichéd </a:t>
            </a:r>
            <a:r>
              <a:rPr lang="en-GB" sz="2000" dirty="0"/>
              <a:t>images of romantic love are mocked by the poet: ‘Astride a dappled mare, legs braced as far apart / As standing in silver stirrups will allow’. Here Dove gently pokes fun at her partner which suggests that he isn’t anything like the romantic hero found in fairy tales. As she waits for the hurricane to strike she muses on her past. ‘Big Bad Floyd who brings a host / Of daydreams: awkward reminiscences / Of teenage crushes on worthless boys’ Here Dove uses humour to make the storm seem less threatening. Floyd reminds her of old boyfriends from her teenage years. The boys are described as ‘thin as licorice and as chewy, / Sweet with a dark and hollow center’ suggesting that they were nice boys but the relationships lacked substance.</a:t>
            </a:r>
          </a:p>
        </p:txBody>
      </p:sp>
      <p:sp>
        <p:nvSpPr>
          <p:cNvPr id="12" name="Oval 11"/>
          <p:cNvSpPr/>
          <p:nvPr/>
        </p:nvSpPr>
        <p:spPr>
          <a:xfrm>
            <a:off x="5508104" y="5013176"/>
            <a:ext cx="3456384" cy="576064"/>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190015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89756" y="-25480"/>
            <a:ext cx="9054244" cy="1150224"/>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Language </a:t>
            </a:r>
            <a:r>
              <a:rPr lang="en-GB" sz="4800" b="1" dirty="0">
                <a:latin typeface="AR BERKLEY" panose="02000000000000000000" pitchFamily="2" charset="0"/>
              </a:rPr>
              <a:t>and </a:t>
            </a:r>
            <a:r>
              <a:rPr lang="en-GB" sz="4800" b="1" dirty="0" smtClean="0">
                <a:latin typeface="AR BERKLEY" panose="02000000000000000000" pitchFamily="2" charset="0"/>
              </a:rPr>
              <a:t>imagery: </a:t>
            </a:r>
            <a:r>
              <a:rPr lang="en-GB" sz="2400" b="1" dirty="0" smtClean="0">
                <a:latin typeface="AR BERKLEY" panose="02000000000000000000" pitchFamily="2" charset="0"/>
              </a:rPr>
              <a:t>Look </a:t>
            </a:r>
            <a:r>
              <a:rPr lang="en-GB" sz="2400" b="1" dirty="0">
                <a:latin typeface="AR BERKLEY" panose="02000000000000000000" pitchFamily="2" charset="0"/>
              </a:rPr>
              <a:t>at the imagery used in the poem.  </a:t>
            </a:r>
            <a:r>
              <a:rPr lang="en-GB" sz="2400" b="1" dirty="0" smtClean="0">
                <a:latin typeface="AR BERKLEY" panose="02000000000000000000" pitchFamily="2" charset="0"/>
              </a:rPr>
              <a:t>What </a:t>
            </a:r>
            <a:r>
              <a:rPr lang="en-GB" sz="2400" b="1" dirty="0">
                <a:latin typeface="AR BERKLEY" panose="02000000000000000000" pitchFamily="2" charset="0"/>
              </a:rPr>
              <a:t>does each image convey</a:t>
            </a:r>
            <a:r>
              <a:rPr lang="en-GB" sz="2400" b="1" dirty="0" smtClean="0">
                <a:latin typeface="AR BERKLEY" panose="02000000000000000000" pitchFamily="2" charset="0"/>
              </a:rPr>
              <a:t>?</a:t>
            </a:r>
            <a:endParaRPr lang="en-GB" sz="2400" b="1" dirty="0">
              <a:latin typeface="AR BERKLEY" panose="02000000000000000000" pitchFamily="2" charset="0"/>
            </a:endParaRPr>
          </a:p>
        </p:txBody>
      </p:sp>
      <p:sp>
        <p:nvSpPr>
          <p:cNvPr id="12" name="Oval 11"/>
          <p:cNvSpPr/>
          <p:nvPr/>
        </p:nvSpPr>
        <p:spPr>
          <a:xfrm>
            <a:off x="5508104" y="5013176"/>
            <a:ext cx="3456384" cy="576064"/>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graphicFrame>
        <p:nvGraphicFramePr>
          <p:cNvPr id="19" name="Group 4">
            <a:extLst>
              <a:ext uri="{FF2B5EF4-FFF2-40B4-BE49-F238E27FC236}">
                <a16:creationId xmlns="" xmlns:a16="http://schemas.microsoft.com/office/drawing/2014/main" id="{E99CDFFE-C202-48CD-A568-1350CA7AF83C}"/>
              </a:ext>
            </a:extLst>
          </p:cNvPr>
          <p:cNvGraphicFramePr>
            <a:graphicFrameLocks/>
          </p:cNvGraphicFramePr>
          <p:nvPr>
            <p:extLst>
              <p:ext uri="{D42A27DB-BD31-4B8C-83A1-F6EECF244321}">
                <p14:modId xmlns:p14="http://schemas.microsoft.com/office/powerpoint/2010/main" val="2876703036"/>
              </p:ext>
            </p:extLst>
          </p:nvPr>
        </p:nvGraphicFramePr>
        <p:xfrm>
          <a:off x="92596" y="1146595"/>
          <a:ext cx="9051404" cy="4670099"/>
        </p:xfrm>
        <a:graphic>
          <a:graphicData uri="http://schemas.openxmlformats.org/drawingml/2006/table">
            <a:tbl>
              <a:tblPr>
                <a:tableStyleId>{284E427A-3D55-4303-BF80-6455036E1DE7}</a:tableStyleId>
              </a:tblPr>
              <a:tblGrid>
                <a:gridCol w="4057526">
                  <a:extLst>
                    <a:ext uri="{9D8B030D-6E8A-4147-A177-3AD203B41FA5}">
                      <a16:colId xmlns="" xmlns:a16="http://schemas.microsoft.com/office/drawing/2014/main" val="20000"/>
                    </a:ext>
                  </a:extLst>
                </a:gridCol>
                <a:gridCol w="4993878">
                  <a:extLst>
                    <a:ext uri="{9D8B030D-6E8A-4147-A177-3AD203B41FA5}">
                      <a16:colId xmlns="" xmlns:a16="http://schemas.microsoft.com/office/drawing/2014/main" val="20001"/>
                    </a:ext>
                  </a:extLst>
                </a:gridCol>
              </a:tblGrid>
              <a:tr h="5060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u="none" strike="noStrike" cap="none" normalizeH="0" baseline="0" dirty="0">
                          <a:ln>
                            <a:noFill/>
                          </a:ln>
                          <a:effectLst/>
                        </a:rPr>
                        <a:t>Images</a:t>
                      </a:r>
                      <a:endParaRPr kumimoji="0" lang="en-GB" altLang="en-US" sz="2000" b="1" i="0" u="none" strike="noStrike" cap="none" normalizeH="0" baseline="0" dirty="0">
                        <a:ln>
                          <a:noFill/>
                        </a:ln>
                        <a:solidFill>
                          <a:schemeClr val="tx1"/>
                        </a:solidFill>
                        <a:effectLst/>
                        <a:latin typeface="Trebuchet MS" panose="020B0603020202020204" pitchFamily="34" charset="0"/>
                        <a:cs typeface="Arial" panose="020B0604020202020204" pitchFamily="34" charset="0"/>
                      </a:endParaRPr>
                    </a:p>
                  </a:txBody>
                  <a:tcPr marT="45739" marB="45739"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u="none" strike="noStrike" cap="none" normalizeH="0" baseline="0" dirty="0">
                          <a:ln>
                            <a:noFill/>
                          </a:ln>
                          <a:effectLst/>
                        </a:rPr>
                        <a:t>What the image conveys</a:t>
                      </a:r>
                      <a:endParaRPr kumimoji="0" lang="en-GB" altLang="en-US" sz="2000" b="1" i="0" u="none" strike="noStrike" cap="none" normalizeH="0" baseline="0" dirty="0">
                        <a:ln>
                          <a:noFill/>
                        </a:ln>
                        <a:solidFill>
                          <a:schemeClr val="tx1"/>
                        </a:solidFill>
                        <a:effectLst/>
                        <a:latin typeface="Trebuchet MS" panose="020B0603020202020204" pitchFamily="34" charset="0"/>
                        <a:cs typeface="Arial" panose="020B0604020202020204" pitchFamily="34" charset="0"/>
                      </a:endParaRPr>
                    </a:p>
                  </a:txBody>
                  <a:tcPr marT="45739" marB="45739" horzOverflow="overflow"/>
                </a:tc>
                <a:extLst>
                  <a:ext uri="{0D108BD9-81ED-4DB2-BD59-A6C34878D82A}">
                    <a16:rowId xmlns="" xmlns:a16="http://schemas.microsoft.com/office/drawing/2014/main" val="10000"/>
                  </a:ext>
                </a:extLst>
              </a:tr>
              <a:tr h="71414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en-GB" sz="1200" b="1" kern="1200" dirty="0">
                          <a:effectLst/>
                        </a:rPr>
                        <a:t>I could pick anything and think of you— </a:t>
                      </a:r>
                    </a:p>
                    <a:p>
                      <a:pPr fontAlgn="base"/>
                      <a:r>
                        <a:rPr lang="en-GB" sz="1200" b="1" kern="1200" dirty="0">
                          <a:effectLst/>
                        </a:rPr>
                        <a:t>This lamp, the wind-still rain, the glossy blue </a:t>
                      </a:r>
                    </a:p>
                    <a:p>
                      <a:pPr fontAlgn="base"/>
                      <a:r>
                        <a:rPr lang="en-GB" sz="1200" b="1" kern="1200" dirty="0">
                          <a:effectLst/>
                        </a:rPr>
                        <a:t>My pen exudes</a:t>
                      </a:r>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T="45739" marB="45739"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u="none" strike="noStrike" cap="none" normalizeH="0" baseline="0" dirty="0">
                          <a:ln>
                            <a:noFill/>
                          </a:ln>
                          <a:effectLst/>
                        </a:rPr>
                        <a:t>These ordinary household objects are very different to the type of imagery traditionally used in love poetry</a:t>
                      </a:r>
                      <a:endParaRPr kumimoji="0" lang="en-US" altLang="en-US" sz="1300" b="0" i="0" u="none" strike="noStrike" cap="none" normalizeH="0" baseline="0" dirty="0">
                        <a:ln>
                          <a:noFill/>
                        </a:ln>
                        <a:solidFill>
                          <a:schemeClr val="accent2"/>
                        </a:solidFill>
                        <a:effectLst/>
                        <a:latin typeface="Comic Sans MS" panose="030F0702030302020204" pitchFamily="66" charset="0"/>
                        <a:cs typeface="Arial" panose="020B0604020202020204" pitchFamily="34" charset="0"/>
                      </a:endParaRPr>
                    </a:p>
                  </a:txBody>
                  <a:tcPr marT="45739" marB="45739" horzOverflow="overflow"/>
                </a:tc>
                <a:extLst>
                  <a:ext uri="{0D108BD9-81ED-4DB2-BD59-A6C34878D82A}">
                    <a16:rowId xmlns="" xmlns:a16="http://schemas.microsoft.com/office/drawing/2014/main" val="10001"/>
                  </a:ext>
                </a:extLst>
              </a:tr>
              <a:tr h="8936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en-GB" sz="1200" b="1" kern="1200" dirty="0">
                          <a:effectLst/>
                        </a:rPr>
                        <a:t>Astride a dappled mare, legs braced as far apart </a:t>
                      </a:r>
                    </a:p>
                    <a:p>
                      <a:pPr fontAlgn="base"/>
                      <a:r>
                        <a:rPr lang="en-GB" sz="1200" b="1" kern="1200" dirty="0">
                          <a:effectLst/>
                        </a:rPr>
                        <a:t>As standing in silver stirrups will allow— </a:t>
                      </a:r>
                    </a:p>
                    <a:p>
                      <a:pPr fontAlgn="base"/>
                      <a:r>
                        <a:rPr lang="en-GB" sz="1200" b="1" kern="1200" dirty="0">
                          <a:effectLst/>
                        </a:rPr>
                        <a:t>There you'll be</a:t>
                      </a:r>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T="45739" marB="45739"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300" b="0" i="0" u="none" strike="noStrike" cap="none" normalizeH="0" baseline="0" dirty="0">
                        <a:ln>
                          <a:noFill/>
                        </a:ln>
                        <a:solidFill>
                          <a:schemeClr val="accent2"/>
                        </a:solidFill>
                        <a:effectLst/>
                        <a:latin typeface="Comic Sans MS" panose="030F0702030302020204" pitchFamily="66" charset="0"/>
                        <a:cs typeface="Arial" panose="020B0604020202020204" pitchFamily="34" charset="0"/>
                      </a:endParaRPr>
                    </a:p>
                  </a:txBody>
                  <a:tcPr marT="45739" marB="45739" horzOverflow="overflow"/>
                </a:tc>
                <a:extLst>
                  <a:ext uri="{0D108BD9-81ED-4DB2-BD59-A6C34878D82A}">
                    <a16:rowId xmlns="" xmlns:a16="http://schemas.microsoft.com/office/drawing/2014/main" val="10002"/>
                  </a:ext>
                </a:extLst>
              </a:tr>
              <a:tr h="688582">
                <a:tc>
                  <a:txBody>
                    <a:bodyPr/>
                    <a:lstStyle/>
                    <a:p>
                      <a:pPr fontAlgn="base"/>
                      <a:r>
                        <a:rPr lang="en-GB" sz="1200" b="1" kern="1200" dirty="0">
                          <a:effectLst/>
                        </a:rPr>
                        <a:t>Today a hurricane is nudging up the coast, </a:t>
                      </a:r>
                    </a:p>
                    <a:p>
                      <a:pPr fontAlgn="base"/>
                      <a:r>
                        <a:rPr lang="en-GB" sz="1200" b="1" kern="1200" dirty="0">
                          <a:effectLst/>
                        </a:rPr>
                        <a:t>Oddly male: Big Bad Floyd</a:t>
                      </a:r>
                    </a:p>
                    <a:p>
                      <a:pPr fontAlgn="base"/>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T="45739" marB="4573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300" b="0" i="0" u="none" strike="noStrike" cap="none" normalizeH="0" baseline="0" dirty="0">
                        <a:ln>
                          <a:noFill/>
                        </a:ln>
                        <a:solidFill>
                          <a:schemeClr val="accent2"/>
                        </a:solidFill>
                        <a:effectLst/>
                        <a:latin typeface="Comic Sans MS" panose="030F0702030302020204" pitchFamily="66" charset="0"/>
                        <a:cs typeface="Arial" panose="020B0604020202020204" pitchFamily="34" charset="0"/>
                      </a:endParaRPr>
                    </a:p>
                  </a:txBody>
                  <a:tcPr marT="45739" marB="45739" horzOverflow="overflow"/>
                </a:tc>
                <a:extLst>
                  <a:ext uri="{0D108BD9-81ED-4DB2-BD59-A6C34878D82A}">
                    <a16:rowId xmlns="" xmlns:a16="http://schemas.microsoft.com/office/drawing/2014/main" val="1150439046"/>
                  </a:ext>
                </a:extLst>
              </a:tr>
              <a:tr h="71414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en-GB" sz="1200" b="1" kern="1200" dirty="0">
                          <a:effectLst/>
                        </a:rPr>
                        <a:t>Marcel, Percy, Dewey; </a:t>
                      </a:r>
                    </a:p>
                    <a:p>
                      <a:pPr fontAlgn="base"/>
                      <a:r>
                        <a:rPr lang="en-GB" sz="1200" b="1" kern="1200" dirty="0">
                          <a:effectLst/>
                        </a:rPr>
                        <a:t>Were thin as </a:t>
                      </a:r>
                      <a:r>
                        <a:rPr lang="en-GB" sz="1200" b="1" kern="1200" dirty="0" err="1">
                          <a:effectLst/>
                        </a:rPr>
                        <a:t>licorice</a:t>
                      </a:r>
                      <a:r>
                        <a:rPr lang="en-GB" sz="1200" b="1" kern="1200" dirty="0">
                          <a:effectLst/>
                        </a:rPr>
                        <a:t> and as chewy, </a:t>
                      </a:r>
                    </a:p>
                    <a:p>
                      <a:pPr fontAlgn="base"/>
                      <a:r>
                        <a:rPr lang="en-GB" sz="1200" b="1" kern="1200" dirty="0">
                          <a:effectLst/>
                        </a:rPr>
                        <a:t>Sweet with a dark and hollow </a:t>
                      </a:r>
                      <a:r>
                        <a:rPr lang="en-GB" sz="1200" b="1" kern="1200" dirty="0" err="1">
                          <a:effectLst/>
                        </a:rPr>
                        <a:t>center</a:t>
                      </a:r>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T="45739" marB="45739"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300" b="0" i="0" u="none" strike="noStrike" cap="none" normalizeH="0" baseline="0" dirty="0">
                        <a:ln>
                          <a:noFill/>
                        </a:ln>
                        <a:solidFill>
                          <a:schemeClr val="accent2"/>
                        </a:solidFill>
                        <a:effectLst/>
                        <a:latin typeface="Comic Sans MS" panose="030F0702030302020204" pitchFamily="66" charset="0"/>
                        <a:cs typeface="Arial" panose="020B0604020202020204" pitchFamily="34" charset="0"/>
                      </a:endParaRPr>
                    </a:p>
                  </a:txBody>
                  <a:tcPr marT="45739" marB="45739" horzOverflow="overflow"/>
                </a:tc>
                <a:extLst>
                  <a:ext uri="{0D108BD9-81ED-4DB2-BD59-A6C34878D82A}">
                    <a16:rowId xmlns="" xmlns:a16="http://schemas.microsoft.com/office/drawing/2014/main" val="10003"/>
                  </a:ext>
                </a:extLst>
              </a:tr>
              <a:tr h="1153535">
                <a:tc>
                  <a:txBody>
                    <a:bodyPr/>
                    <a:lstStyle/>
                    <a:p>
                      <a:pPr fontAlgn="base"/>
                      <a:r>
                        <a:rPr lang="en-GB" sz="1200" b="1" kern="1200" dirty="0">
                          <a:effectLst/>
                        </a:rPr>
                        <a:t>You're bunkered in your </a:t>
                      </a:r>
                    </a:p>
                    <a:p>
                      <a:pPr fontAlgn="base"/>
                      <a:r>
                        <a:rPr lang="en-GB" sz="1200" b="1" kern="1200" dirty="0" err="1">
                          <a:effectLst/>
                        </a:rPr>
                        <a:t>Aerie</a:t>
                      </a:r>
                      <a:r>
                        <a:rPr lang="en-GB" sz="1200" b="1" kern="1200" dirty="0">
                          <a:effectLst/>
                        </a:rPr>
                        <a:t>, I'm perched in mine </a:t>
                      </a:r>
                    </a:p>
                    <a:p>
                      <a:pPr fontAlgn="base"/>
                      <a:r>
                        <a:rPr lang="en-GB" sz="1200" b="1" kern="1200" dirty="0">
                          <a:effectLst/>
                        </a:rPr>
                        <a:t>(Twin desks, computers, hardwood floors): </a:t>
                      </a:r>
                    </a:p>
                    <a:p>
                      <a:pPr fontAlgn="base"/>
                      <a:r>
                        <a:rPr lang="en-GB" sz="1200" b="1" kern="1200" dirty="0">
                          <a:effectLst/>
                        </a:rPr>
                        <a:t>We're content, but fall short of the Divine.</a:t>
                      </a:r>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T="45739" marB="4573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300" b="0" i="0" u="none" strike="noStrike" cap="none" normalizeH="0" baseline="0" dirty="0">
                        <a:ln>
                          <a:noFill/>
                        </a:ln>
                        <a:solidFill>
                          <a:schemeClr val="accent2"/>
                        </a:solidFill>
                        <a:effectLst/>
                        <a:latin typeface="Comic Sans MS" panose="030F0702030302020204" pitchFamily="66" charset="0"/>
                        <a:cs typeface="Arial" panose="020B0604020202020204" pitchFamily="34" charset="0"/>
                      </a:endParaRPr>
                    </a:p>
                  </a:txBody>
                  <a:tcPr marT="45739" marB="45739" horzOverflow="overflow"/>
                </a:tc>
                <a:extLst>
                  <a:ext uri="{0D108BD9-81ED-4DB2-BD59-A6C34878D82A}">
                    <a16:rowId xmlns="" xmlns:a16="http://schemas.microsoft.com/office/drawing/2014/main" val="4068155315"/>
                  </a:ext>
                </a:extLst>
              </a:tr>
            </a:tbl>
          </a:graphicData>
        </a:graphic>
      </p:graphicFrame>
    </p:spTree>
    <p:extLst>
      <p:ext uri="{BB962C8B-B14F-4D97-AF65-F5344CB8AC3E}">
        <p14:creationId xmlns:p14="http://schemas.microsoft.com/office/powerpoint/2010/main" val="349594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2201" t="13583" r="12988" b="14983"/>
          <a:stretch/>
        </p:blipFill>
        <p:spPr>
          <a:xfrm>
            <a:off x="0" y="21046"/>
            <a:ext cx="9144000" cy="6836954"/>
          </a:xfrm>
          <a:prstGeom prst="rect">
            <a:avLst/>
          </a:prstGeom>
        </p:spPr>
      </p:pic>
    </p:spTree>
    <p:extLst>
      <p:ext uri="{BB962C8B-B14F-4D97-AF65-F5344CB8AC3E}">
        <p14:creationId xmlns:p14="http://schemas.microsoft.com/office/powerpoint/2010/main" val="365325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 xmlns:a16="http://schemas.microsoft.com/office/drawing/2014/main" id="{54BD0063-35C3-4831-901E-09C2BE8402F1}"/>
              </a:ext>
            </a:extLst>
          </p:cNvPr>
          <p:cNvSpPr txBox="1">
            <a:spLocks noChangeArrowheads="1"/>
          </p:cNvSpPr>
          <p:nvPr/>
        </p:nvSpPr>
        <p:spPr>
          <a:xfrm>
            <a:off x="1475656" y="1243670"/>
            <a:ext cx="7103766" cy="5065650"/>
          </a:xfrm>
          <a:prstGeom prst="rect">
            <a:avLst/>
          </a:prstGeom>
          <a:noFill/>
          <a:ln w="28575">
            <a:solidFill>
              <a:schemeClr val="tx1"/>
            </a:solid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GB" altLang="en-US" sz="800" b="1" i="0" u="none" strike="noStrike" kern="1200" cap="none" spc="0" normalizeH="0" baseline="0" noProof="0" dirty="0">
              <a:ln w="3175">
                <a:solidFill>
                  <a:srgbClr val="000000"/>
                </a:solidFill>
              </a:ln>
              <a:solidFill>
                <a:srgbClr val="FF0000"/>
              </a:solidFill>
              <a:effectLst/>
              <a:uLnTx/>
              <a:uFillTx/>
              <a:latin typeface="Arial Narrow" panose="020B0606020202030204" pitchFamily="34" charset="0"/>
              <a:ea typeface="+mn-ea"/>
              <a:cs typeface="Arial"/>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Dove presents the hurricane as something almost gentle and amusing.</a:t>
            </a:r>
          </a:p>
          <a:p>
            <a:pPr marL="0" marR="0" lvl="0" indent="0" algn="l" defTabSz="914400" rtl="0" eaLnBrk="1" fontAlgn="base" latinLnBrk="0" hangingPunct="1">
              <a:lnSpc>
                <a:spcPct val="100000"/>
              </a:lnSpc>
              <a:spcBef>
                <a:spcPts val="36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Arial" panose="020B0604020202020204" pitchFamily="34" charset="0"/>
              </a:rPr>
              <a:t>‘Today a hurricane is nudging up the coast’ </a:t>
            </a: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Arial" panose="020B0604020202020204" pitchFamily="34" charset="0"/>
              </a:rPr>
              <a:t>‘Floyd’s cussing up a storm’</a:t>
            </a:r>
          </a:p>
          <a:p>
            <a:pPr marL="0" marR="0" lvl="0" indent="0" algn="l" defTabSz="914400" rtl="0" eaLnBrk="1" fontAlgn="base" latinLnBrk="0" hangingPunct="1">
              <a:lnSpc>
                <a:spcPct val="100000"/>
              </a:lnSpc>
              <a:spcBef>
                <a:spcPts val="36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Narrow" panose="020B0606020202030204" pitchFamily="34" charset="0"/>
                <a:ea typeface="+mn-ea"/>
                <a:cs typeface="Arial" panose="020B0604020202020204" pitchFamily="34" charset="0"/>
              </a:rPr>
              <a:t>Here Dove uses colloquial language very effectively</a:t>
            </a:r>
            <a:r>
              <a:rPr kumimoji="0" lang="en-US" sz="20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rPr>
              <a:t>. </a:t>
            </a:r>
            <a:r>
              <a:rPr kumimoji="0" lang="en-GB" sz="2000" b="1" i="0" u="none" strike="noStrike" kern="1200" cap="none" spc="0" normalizeH="0" baseline="0" noProof="0" dirty="0">
                <a:ln>
                  <a:noFill/>
                </a:ln>
                <a:solidFill>
                  <a:srgbClr val="92D050"/>
                </a:solidFill>
                <a:effectLst/>
                <a:uLnTx/>
                <a:uFillTx/>
                <a:latin typeface="Arial Narrow" panose="020B0606020202030204" pitchFamily="34" charset="0"/>
                <a:ea typeface="+mn-ea"/>
                <a:cs typeface="Arial"/>
              </a:rPr>
              <a:t>Describing the hurricane as ‘nudging up the coast’ makes it sound almost gentle and comparing it to a person swearing makes it seem more humorous than dangerous.</a:t>
            </a: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Arial"/>
              </a:rPr>
              <a:t>The reader is surprised by this image of the hurricane. Usually associated with devastation and death, we don’t expect a tropical storm to be presented like this. This is probably because the speaker is well prepared. She feels cosy, safe and protected, as the hurricane approaches. </a:t>
            </a:r>
          </a:p>
        </p:txBody>
      </p:sp>
      <p:sp>
        <p:nvSpPr>
          <p:cNvPr id="105475" name="Rectangle 3">
            <a:extLst>
              <a:ext uri="{FF2B5EF4-FFF2-40B4-BE49-F238E27FC236}">
                <a16:creationId xmlns="" xmlns:a16="http://schemas.microsoft.com/office/drawing/2014/main" id="{6EEDA42C-1EDF-41A3-9633-ABC175EB37E0}"/>
              </a:ext>
            </a:extLst>
          </p:cNvPr>
          <p:cNvSpPr txBox="1">
            <a:spLocks noChangeArrowheads="1"/>
          </p:cNvSpPr>
          <p:nvPr/>
        </p:nvSpPr>
        <p:spPr bwMode="auto">
          <a:xfrm>
            <a:off x="17938" y="47181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Writing up </a:t>
            </a:r>
            <a:r>
              <a:rPr kumimoji="0" lang="en-GB" altLang="en-US" sz="4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a </a:t>
            </a:r>
            <a:r>
              <a:rPr kumimoji="0" lang="en-GB" altLang="en-US" sz="4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Paragraph</a:t>
            </a:r>
          </a:p>
        </p:txBody>
      </p:sp>
      <p:grpSp>
        <p:nvGrpSpPr>
          <p:cNvPr id="105476" name="Group 1">
            <a:extLst>
              <a:ext uri="{FF2B5EF4-FFF2-40B4-BE49-F238E27FC236}">
                <a16:creationId xmlns="" xmlns:a16="http://schemas.microsoft.com/office/drawing/2014/main" id="{3A254438-3FAD-4D01-88BF-105E0FAFC431}"/>
              </a:ext>
            </a:extLst>
          </p:cNvPr>
          <p:cNvGrpSpPr>
            <a:grpSpLocks/>
          </p:cNvGrpSpPr>
          <p:nvPr/>
        </p:nvGrpSpPr>
        <p:grpSpPr bwMode="auto">
          <a:xfrm>
            <a:off x="539552" y="1117039"/>
            <a:ext cx="637320" cy="4788706"/>
            <a:chOff x="243184" y="-463177"/>
            <a:chExt cx="637266" cy="4788839"/>
          </a:xfrm>
        </p:grpSpPr>
        <p:sp>
          <p:nvSpPr>
            <p:cNvPr id="6" name="Rectangle 5">
              <a:extLst>
                <a:ext uri="{FF2B5EF4-FFF2-40B4-BE49-F238E27FC236}">
                  <a16:creationId xmlns="" xmlns:a16="http://schemas.microsoft.com/office/drawing/2014/main" id="{60CDEA1F-1F1B-4A52-8879-D8376D69C4E4}"/>
                </a:ext>
              </a:extLst>
            </p:cNvPr>
            <p:cNvSpPr/>
            <p:nvPr/>
          </p:nvSpPr>
          <p:spPr bwMode="auto">
            <a:xfrm>
              <a:off x="268208" y="-463177"/>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FF0000"/>
                  </a:solidFill>
                  <a:effectLst/>
                  <a:uLnTx/>
                  <a:uFillTx/>
                  <a:latin typeface="Trebuchet MS" panose="020B0603020202020204" pitchFamily="34" charset="0"/>
                  <a:ea typeface="+mn-ea"/>
                  <a:cs typeface="Arial" panose="020B0604020202020204" pitchFamily="34" charset="0"/>
                </a:rPr>
                <a:t>P</a:t>
              </a:r>
              <a:endParaRPr kumimoji="0" lang="en-US" sz="8000" b="1" i="0" u="none" strike="noStrike" kern="1200" cap="none" spc="0" normalizeH="0" baseline="0" noProof="0" dirty="0">
                <a:ln w="28575">
                  <a:solidFill>
                    <a:srgbClr val="000000"/>
                  </a:solidFill>
                </a:ln>
                <a:solidFill>
                  <a:srgbClr val="FF0000"/>
                </a:solidFill>
                <a:effectLst/>
                <a:uLnTx/>
                <a:uFillTx/>
                <a:latin typeface="Trebuchet MS" panose="020B0603020202020204" pitchFamily="34" charset="0"/>
                <a:ea typeface="+mn-ea"/>
                <a:cs typeface="Arial" panose="020B0604020202020204" pitchFamily="34" charset="0"/>
              </a:endParaRPr>
            </a:p>
          </p:txBody>
        </p:sp>
        <p:sp>
          <p:nvSpPr>
            <p:cNvPr id="8" name="Rectangle 7">
              <a:extLst>
                <a:ext uri="{FF2B5EF4-FFF2-40B4-BE49-F238E27FC236}">
                  <a16:creationId xmlns="" xmlns:a16="http://schemas.microsoft.com/office/drawing/2014/main" id="{3F7191DB-0814-477D-8375-1F92097C72E4}"/>
                </a:ext>
              </a:extLst>
            </p:cNvPr>
            <p:cNvSpPr/>
            <p:nvPr/>
          </p:nvSpPr>
          <p:spPr bwMode="auto">
            <a:xfrm>
              <a:off x="243184" y="446111"/>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FFC000"/>
                  </a:solidFill>
                  <a:effectLst/>
                  <a:uLnTx/>
                  <a:uFillTx/>
                  <a:latin typeface="Trebuchet MS" panose="020B0603020202020204" pitchFamily="34" charset="0"/>
                  <a:ea typeface="+mn-ea"/>
                  <a:cs typeface="Arial" panose="020B0604020202020204" pitchFamily="34" charset="0"/>
                </a:rPr>
                <a:t>E</a:t>
              </a:r>
              <a:endParaRPr kumimoji="0" lang="en-US" sz="8000" b="1" i="0" u="none" strike="noStrike" kern="1200" cap="none" spc="0" normalizeH="0" baseline="0" noProof="0" dirty="0">
                <a:ln w="28575">
                  <a:solidFill>
                    <a:srgbClr val="000000"/>
                  </a:solidFill>
                </a:ln>
                <a:solidFill>
                  <a:srgbClr val="FFC000"/>
                </a:solidFill>
                <a:effectLst/>
                <a:uLnTx/>
                <a:uFillTx/>
                <a:latin typeface="Trebuchet MS" panose="020B0603020202020204" pitchFamily="34" charset="0"/>
                <a:ea typeface="+mn-ea"/>
                <a:cs typeface="Arial" panose="020B0604020202020204" pitchFamily="34" charset="0"/>
              </a:endParaRPr>
            </a:p>
          </p:txBody>
        </p:sp>
        <p:sp>
          <p:nvSpPr>
            <p:cNvPr id="9" name="Rectangle 8">
              <a:extLst>
                <a:ext uri="{FF2B5EF4-FFF2-40B4-BE49-F238E27FC236}">
                  <a16:creationId xmlns="" xmlns:a16="http://schemas.microsoft.com/office/drawing/2014/main" id="{CAC996F8-F09B-48E9-969E-C01F82D39B5A}"/>
                </a:ext>
              </a:extLst>
            </p:cNvPr>
            <p:cNvSpPr/>
            <p:nvPr/>
          </p:nvSpPr>
          <p:spPr bwMode="auto">
            <a:xfrm>
              <a:off x="268208" y="1305743"/>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7030A0"/>
                  </a:solidFill>
                  <a:effectLst/>
                  <a:uLnTx/>
                  <a:uFillTx/>
                  <a:latin typeface="Trebuchet MS" panose="020B0603020202020204" pitchFamily="34" charset="0"/>
                  <a:ea typeface="+mn-ea"/>
                  <a:cs typeface="Arial" panose="020B0604020202020204" pitchFamily="34" charset="0"/>
                </a:rPr>
                <a:t>T</a:t>
              </a:r>
              <a:endParaRPr kumimoji="0" lang="en-US" sz="8000" b="1" i="0" u="none" strike="noStrike" kern="1200" cap="none" spc="0" normalizeH="0" baseline="0" noProof="0" dirty="0">
                <a:ln w="28575">
                  <a:solidFill>
                    <a:srgbClr val="000000"/>
                  </a:solidFill>
                </a:ln>
                <a:solidFill>
                  <a:srgbClr val="7030A0"/>
                </a:solidFill>
                <a:effectLst/>
                <a:uLnTx/>
                <a:uFillTx/>
                <a:latin typeface="Trebuchet MS" panose="020B0603020202020204" pitchFamily="34" charset="0"/>
                <a:ea typeface="+mn-ea"/>
                <a:cs typeface="Arial" panose="020B0604020202020204" pitchFamily="34" charset="0"/>
              </a:endParaRPr>
            </a:p>
          </p:txBody>
        </p:sp>
        <p:sp>
          <p:nvSpPr>
            <p:cNvPr id="10" name="Rectangle 9">
              <a:extLst>
                <a:ext uri="{FF2B5EF4-FFF2-40B4-BE49-F238E27FC236}">
                  <a16:creationId xmlns="" xmlns:a16="http://schemas.microsoft.com/office/drawing/2014/main" id="{70AB5156-5A59-4C6E-A6EB-D726D02019F8}"/>
                </a:ext>
              </a:extLst>
            </p:cNvPr>
            <p:cNvSpPr/>
            <p:nvPr/>
          </p:nvSpPr>
          <p:spPr bwMode="auto">
            <a:xfrm>
              <a:off x="243184" y="2142161"/>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92D050"/>
                  </a:solidFill>
                  <a:effectLst/>
                  <a:uLnTx/>
                  <a:uFillTx/>
                  <a:latin typeface="Trebuchet MS" panose="020B0603020202020204" pitchFamily="34" charset="0"/>
                  <a:ea typeface="+mn-ea"/>
                  <a:cs typeface="Arial" panose="020B0604020202020204" pitchFamily="34" charset="0"/>
                </a:rPr>
                <a:t>E</a:t>
              </a:r>
              <a:endParaRPr kumimoji="0" lang="en-US" sz="8000" b="1" i="0" u="none" strike="noStrike" kern="1200" cap="none" spc="0" normalizeH="0" baseline="0" noProof="0" dirty="0">
                <a:ln w="28575">
                  <a:solidFill>
                    <a:srgbClr val="000000"/>
                  </a:solidFill>
                </a:ln>
                <a:solidFill>
                  <a:srgbClr val="92D050"/>
                </a:solidFill>
                <a:effectLst/>
                <a:uLnTx/>
                <a:uFillTx/>
                <a:latin typeface="Trebuchet MS" panose="020B0603020202020204" pitchFamily="34" charset="0"/>
                <a:ea typeface="+mn-ea"/>
                <a:cs typeface="Arial" panose="020B0604020202020204" pitchFamily="34" charset="0"/>
              </a:endParaRPr>
            </a:p>
          </p:txBody>
        </p:sp>
        <p:sp>
          <p:nvSpPr>
            <p:cNvPr id="11" name="Rectangle 10">
              <a:extLst>
                <a:ext uri="{FF2B5EF4-FFF2-40B4-BE49-F238E27FC236}">
                  <a16:creationId xmlns="" xmlns:a16="http://schemas.microsoft.com/office/drawing/2014/main" id="{D0DA54F9-9CA0-400B-9414-E37D17D83262}"/>
                </a:ext>
              </a:extLst>
            </p:cNvPr>
            <p:cNvSpPr/>
            <p:nvPr/>
          </p:nvSpPr>
          <p:spPr bwMode="auto">
            <a:xfrm>
              <a:off x="243184" y="3001793"/>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00B0F0"/>
                  </a:solidFill>
                  <a:effectLst/>
                  <a:uLnTx/>
                  <a:uFillTx/>
                  <a:latin typeface="Trebuchet MS" panose="020B0603020202020204" pitchFamily="34" charset="0"/>
                  <a:ea typeface="+mn-ea"/>
                  <a:cs typeface="Arial" panose="020B0604020202020204" pitchFamily="34" charset="0"/>
                </a:rPr>
                <a:t>R</a:t>
              </a:r>
              <a:endParaRPr kumimoji="0" lang="en-US" sz="8000" b="1" i="0" u="none" strike="noStrike" kern="1200" cap="none" spc="0" normalizeH="0" baseline="0" noProof="0" dirty="0">
                <a:ln w="28575">
                  <a:solidFill>
                    <a:srgbClr val="000000"/>
                  </a:solidFill>
                </a:ln>
                <a:solidFill>
                  <a:srgbClr val="00B0F0"/>
                </a:solidFill>
                <a:effectLst/>
                <a:uLnTx/>
                <a:uFillTx/>
                <a:latin typeface="Trebuchet MS" panose="020B0603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10411939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51720" y="5157192"/>
            <a:ext cx="5127544" cy="1446550"/>
          </a:xfrm>
          <a:prstGeom prst="rect">
            <a:avLst/>
          </a:prstGeom>
          <a:solidFill>
            <a:srgbClr val="FFFF00"/>
          </a:solidFill>
          <a:ln>
            <a:solidFill>
              <a:srgbClr val="FF0000"/>
            </a:solidFill>
          </a:ln>
        </p:spPr>
        <p:txBody>
          <a:bodyPr wrap="square" rtlCol="0">
            <a:spAutoFit/>
          </a:bodyPr>
          <a:lstStyle/>
          <a:p>
            <a:r>
              <a:rPr lang="en-GB" altLang="en-US" b="1" dirty="0" smtClean="0"/>
              <a:t>‘Cozy Apologia</a:t>
            </a:r>
            <a:r>
              <a:rPr lang="en-GB" altLang="en-US" sz="1400" b="1" dirty="0" smtClean="0"/>
              <a:t>’ </a:t>
            </a:r>
            <a:r>
              <a:rPr lang="en-GB" altLang="en-US" sz="1400" b="1" dirty="0" smtClean="0"/>
              <a:t>by </a:t>
            </a:r>
            <a:r>
              <a:rPr lang="en-GB" altLang="en-US" sz="1400" b="1" dirty="0" smtClean="0"/>
              <a:t>Rita Dove</a:t>
            </a:r>
            <a:r>
              <a:rPr lang="en-GB" altLang="en-US" sz="1400" b="1" dirty="0" smtClean="0"/>
              <a:t> </a:t>
            </a:r>
            <a:r>
              <a:rPr lang="en-GB" sz="1400" dirty="0" smtClean="0"/>
              <a:t>Images Task – </a:t>
            </a:r>
          </a:p>
          <a:p>
            <a:r>
              <a:rPr lang="en-GB" sz="1400" dirty="0" smtClean="0"/>
              <a:t>Step1. Choose quotations in the poem that match these images. </a:t>
            </a:r>
            <a:endParaRPr lang="en-GB" sz="1400" dirty="0"/>
          </a:p>
          <a:p>
            <a:r>
              <a:rPr lang="en-GB" sz="1400" dirty="0" smtClean="0"/>
              <a:t>Step 2. Identify language techniques and word types in at least SIX of these quotations. </a:t>
            </a:r>
          </a:p>
          <a:p>
            <a:r>
              <a:rPr lang="en-GB" sz="1400" dirty="0" smtClean="0"/>
              <a:t>THEN answer this question: “How does </a:t>
            </a:r>
            <a:r>
              <a:rPr lang="en-GB" sz="1400" dirty="0" smtClean="0"/>
              <a:t>Dove </a:t>
            </a:r>
            <a:r>
              <a:rPr lang="en-GB" sz="1400" dirty="0" smtClean="0"/>
              <a:t>use poetic devices to show </a:t>
            </a:r>
            <a:r>
              <a:rPr lang="en-GB" sz="1400" dirty="0" smtClean="0"/>
              <a:t>her love and relationship  with her husband </a:t>
            </a:r>
            <a:r>
              <a:rPr lang="en-GB" sz="1400" dirty="0" smtClean="0"/>
              <a:t>in poem? </a:t>
            </a:r>
            <a:endParaRPr lang="en-GB" sz="14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5" y="324121"/>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27" y="285324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965" y="5078132"/>
            <a:ext cx="1359594" cy="135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300" y="332656"/>
            <a:ext cx="1800550" cy="196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11" y="2132856"/>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723" y="4105275"/>
            <a:ext cx="17145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56" y="158715"/>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1791" y="1303485"/>
            <a:ext cx="1747473" cy="158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5449" y="3463264"/>
            <a:ext cx="2420625" cy="152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7265" y="2493409"/>
            <a:ext cx="2068216" cy="13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403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696716"/>
            <a:ext cx="7416824" cy="1752600"/>
          </a:xfrm>
          <a:prstGeom prst="rect">
            <a:avLst/>
          </a:prstGeom>
          <a:solidFill>
            <a:schemeClr val="accent2">
              <a:lumMod val="20000"/>
              <a:lumOff val="8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How do ordinary objects make you think of others?</a:t>
            </a:r>
          </a:p>
          <a:p>
            <a:r>
              <a:rPr lang="en-GB" dirty="0" smtClean="0">
                <a:solidFill>
                  <a:schemeClr val="tx1"/>
                </a:solidFill>
              </a:rPr>
              <a:t>What makes you feel safe or protected?</a:t>
            </a:r>
          </a:p>
          <a:p>
            <a:r>
              <a:rPr lang="en-GB" dirty="0" smtClean="0">
                <a:solidFill>
                  <a:schemeClr val="tx1"/>
                </a:solidFill>
              </a:rPr>
              <a:t>How would an approaching  hurricane make you feel? Vulnerable? Scared? Content</a:t>
            </a:r>
            <a:r>
              <a:rPr lang="en-GB" dirty="0" smtClean="0">
                <a:solidFill>
                  <a:schemeClr val="tx1"/>
                </a:solidFill>
              </a:rPr>
              <a:t>? Grateful?</a:t>
            </a:r>
            <a:endParaRPr lang="en-GB" dirty="0">
              <a:solidFill>
                <a:schemeClr val="tx1"/>
              </a:solidFill>
            </a:endParaRPr>
          </a:p>
        </p:txBody>
      </p:sp>
      <p:sp>
        <p:nvSpPr>
          <p:cNvPr id="4" name="Rectangular Callout 3"/>
          <p:cNvSpPr/>
          <p:nvPr/>
        </p:nvSpPr>
        <p:spPr>
          <a:xfrm>
            <a:off x="0" y="-1"/>
            <a:ext cx="5652120" cy="2132857"/>
          </a:xfrm>
          <a:prstGeom prst="wedgeRectCallout">
            <a:avLst>
              <a:gd name="adj1" fmla="val 40535"/>
              <a:gd name="adj2" fmla="val 62500"/>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Apologia: </a:t>
            </a:r>
            <a:r>
              <a:rPr lang="en-GB" b="1" i="1" dirty="0" smtClean="0">
                <a:solidFill>
                  <a:schemeClr val="tx1"/>
                </a:solidFill>
              </a:rPr>
              <a:t>a text written in defence of </a:t>
            </a:r>
            <a:r>
              <a:rPr lang="en-GB" b="1" i="1" dirty="0" smtClean="0">
                <a:solidFill>
                  <a:schemeClr val="tx1"/>
                </a:solidFill>
              </a:rPr>
              <a:t>something</a:t>
            </a:r>
          </a:p>
          <a:p>
            <a:pPr algn="ctr"/>
            <a:r>
              <a:rPr lang="en-GB" b="1" i="1" dirty="0" smtClean="0">
                <a:solidFill>
                  <a:schemeClr val="tx1"/>
                </a:solidFill>
              </a:rPr>
              <a:t> </a:t>
            </a:r>
            <a:r>
              <a:rPr lang="en-GB" b="1" dirty="0" smtClean="0">
                <a:solidFill>
                  <a:schemeClr val="tx1"/>
                </a:solidFill>
              </a:rPr>
              <a:t>Exudes: </a:t>
            </a:r>
            <a:r>
              <a:rPr lang="en-GB" b="1" i="1" dirty="0" smtClean="0">
                <a:solidFill>
                  <a:schemeClr val="tx1"/>
                </a:solidFill>
              </a:rPr>
              <a:t>oozes out</a:t>
            </a:r>
          </a:p>
          <a:p>
            <a:pPr algn="ctr"/>
            <a:r>
              <a:rPr lang="en-GB" b="1" dirty="0" smtClean="0">
                <a:solidFill>
                  <a:schemeClr val="tx1"/>
                </a:solidFill>
              </a:rPr>
              <a:t>Aerie: </a:t>
            </a:r>
            <a:r>
              <a:rPr lang="en-GB" b="1" i="1" dirty="0" smtClean="0">
                <a:solidFill>
                  <a:schemeClr val="tx1"/>
                </a:solidFill>
              </a:rPr>
              <a:t>the nest of a bird of prey, usually built up high</a:t>
            </a:r>
          </a:p>
          <a:p>
            <a:pPr algn="ctr"/>
            <a:r>
              <a:rPr lang="en-GB" b="1" dirty="0" smtClean="0">
                <a:solidFill>
                  <a:schemeClr val="tx1"/>
                </a:solidFill>
              </a:rPr>
              <a:t>Cliché: </a:t>
            </a:r>
            <a:r>
              <a:rPr lang="en-GB" b="1" i="1" dirty="0" smtClean="0">
                <a:solidFill>
                  <a:schemeClr val="tx1"/>
                </a:solidFill>
              </a:rPr>
              <a:t>anything that has become trite or commonplace through overuse.</a:t>
            </a:r>
          </a:p>
          <a:p>
            <a:pPr algn="ctr"/>
            <a:r>
              <a:rPr lang="en-GB" b="1" dirty="0" smtClean="0">
                <a:solidFill>
                  <a:schemeClr val="tx1"/>
                </a:solidFill>
              </a:rPr>
              <a:t>Colloquial: </a:t>
            </a:r>
            <a:r>
              <a:rPr lang="en-GB" b="1" i="1" dirty="0" smtClean="0">
                <a:solidFill>
                  <a:schemeClr val="tx1"/>
                </a:solidFill>
              </a:rPr>
              <a:t>used in ordinary or familiar conversation; not formal</a:t>
            </a:r>
            <a:endParaRPr lang="en-GB" b="1" i="1" dirty="0">
              <a:solidFill>
                <a:schemeClr val="tx1"/>
              </a:solidFill>
            </a:endParaRPr>
          </a:p>
        </p:txBody>
      </p:sp>
    </p:spTree>
    <p:extLst>
      <p:ext uri="{BB962C8B-B14F-4D97-AF65-F5344CB8AC3E}">
        <p14:creationId xmlns:p14="http://schemas.microsoft.com/office/powerpoint/2010/main" val="358444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7137" y="1982734"/>
            <a:ext cx="2898157" cy="2706503"/>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ysClr val="windowText" lastClr="000000"/>
                </a:solidFill>
                <a:latin typeface="AR BERKLEY" panose="02000000000000000000" pitchFamily="2" charset="0"/>
              </a:rPr>
              <a:t>Let’s read the poem by </a:t>
            </a:r>
            <a:r>
              <a:rPr lang="en-GB" sz="4800" b="1" dirty="0" smtClean="0">
                <a:solidFill>
                  <a:sysClr val="windowText" lastClr="000000"/>
                </a:solidFill>
                <a:latin typeface="AR BERKLEY" panose="02000000000000000000" pitchFamily="2" charset="0"/>
              </a:rPr>
              <a:t>Rita Dove</a:t>
            </a:r>
            <a:endParaRPr lang="en-GB" sz="4800" b="1" dirty="0">
              <a:solidFill>
                <a:sysClr val="windowText" lastClr="000000"/>
              </a:solidFill>
              <a:latin typeface="AR BERKLEY" panose="02000000000000000000" pitchFamily="2" charset="0"/>
            </a:endParaRPr>
          </a:p>
        </p:txBody>
      </p:sp>
      <p:sp>
        <p:nvSpPr>
          <p:cNvPr id="18" name="Oval 17"/>
          <p:cNvSpPr/>
          <p:nvPr/>
        </p:nvSpPr>
        <p:spPr>
          <a:xfrm>
            <a:off x="6837565" y="476672"/>
            <a:ext cx="2198931" cy="132731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a:t>
            </a:r>
            <a:r>
              <a:rPr lang="en-GB" b="1" i="1" dirty="0" smtClean="0">
                <a:solidFill>
                  <a:schemeClr val="tx1"/>
                </a:solidFill>
              </a:rPr>
              <a:t>, </a:t>
            </a:r>
            <a:r>
              <a:rPr lang="en-GB" b="1" i="1" dirty="0" smtClean="0">
                <a:solidFill>
                  <a:schemeClr val="tx1"/>
                </a:solidFill>
              </a:rPr>
              <a:t>Cozy Apologia</a:t>
            </a:r>
            <a:endParaRPr lang="en-GB" b="1" i="1" dirty="0">
              <a:solidFill>
                <a:schemeClr val="tx1"/>
              </a:solidFill>
            </a:endParaRPr>
          </a:p>
        </p:txBody>
      </p:sp>
      <p:sp>
        <p:nvSpPr>
          <p:cNvPr id="19" name="Rounded Rectangle 18"/>
          <p:cNvSpPr/>
          <p:nvPr/>
        </p:nvSpPr>
        <p:spPr>
          <a:xfrm>
            <a:off x="6598745" y="2952731"/>
            <a:ext cx="2585193" cy="101678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endParaRPr lang="en-GB" sz="2400" dirty="0">
              <a:solidFill>
                <a:schemeClr val="tx1"/>
              </a:solidFill>
            </a:endParaRPr>
          </a:p>
        </p:txBody>
      </p:sp>
      <p:sp>
        <p:nvSpPr>
          <p:cNvPr id="5" name="Rectangle 4"/>
          <p:cNvSpPr/>
          <p:nvPr/>
        </p:nvSpPr>
        <p:spPr>
          <a:xfrm>
            <a:off x="6660232" y="4027518"/>
            <a:ext cx="2569251" cy="1323439"/>
          </a:xfrm>
          <a:prstGeom prst="rect">
            <a:avLst/>
          </a:prstGeom>
          <a:solidFill>
            <a:schemeClr val="accent2">
              <a:lumMod val="20000"/>
              <a:lumOff val="80000"/>
            </a:schemeClr>
          </a:solidFill>
        </p:spPr>
        <p:txBody>
          <a:bodyPr wrap="square">
            <a:spAutoFit/>
          </a:bodyPr>
          <a:lstStyle/>
          <a:p>
            <a:pPr lvl="0" algn="ctr"/>
            <a:r>
              <a:rPr lang="en-GB" sz="2000" b="1" u="sng" dirty="0">
                <a:solidFill>
                  <a:srgbClr val="FF0000"/>
                </a:solidFill>
              </a:rPr>
              <a:t>Challenge:</a:t>
            </a:r>
          </a:p>
          <a:p>
            <a:pPr lvl="0" algn="ctr"/>
            <a:r>
              <a:rPr lang="en-GB" sz="2000" dirty="0" smtClean="0">
                <a:solidFill>
                  <a:srgbClr val="FF0000"/>
                </a:solidFill>
              </a:rPr>
              <a:t>Can you spot any feelings or attitudes in the poem?</a:t>
            </a:r>
            <a:endParaRPr lang="en-GB" sz="2000" dirty="0">
              <a:solidFill>
                <a:srgbClr val="FF0000"/>
              </a:solidFill>
            </a:endParaRPr>
          </a:p>
        </p:txBody>
      </p:sp>
      <p:sp>
        <p:nvSpPr>
          <p:cNvPr id="21" name="Rectangular Callout 20"/>
          <p:cNvSpPr/>
          <p:nvPr/>
        </p:nvSpPr>
        <p:spPr>
          <a:xfrm>
            <a:off x="0" y="-1"/>
            <a:ext cx="1835696" cy="1556793"/>
          </a:xfrm>
          <a:prstGeom prst="wedgeRectCallout">
            <a:avLst>
              <a:gd name="adj1" fmla="val 40535"/>
              <a:gd name="adj2" fmla="val 62500"/>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Apologia</a:t>
            </a:r>
          </a:p>
          <a:p>
            <a:pPr algn="ctr"/>
            <a:r>
              <a:rPr lang="en-GB" b="1" dirty="0" smtClean="0">
                <a:solidFill>
                  <a:schemeClr val="tx1"/>
                </a:solidFill>
              </a:rPr>
              <a:t>Aerie</a:t>
            </a:r>
          </a:p>
          <a:p>
            <a:pPr algn="ctr"/>
            <a:r>
              <a:rPr lang="en-GB" b="1" dirty="0" smtClean="0">
                <a:solidFill>
                  <a:schemeClr val="tx1"/>
                </a:solidFill>
              </a:rPr>
              <a:t>Cliché</a:t>
            </a:r>
          </a:p>
          <a:p>
            <a:pPr algn="ctr"/>
            <a:r>
              <a:rPr lang="en-GB" b="1" dirty="0" smtClean="0">
                <a:solidFill>
                  <a:schemeClr val="tx1"/>
                </a:solidFill>
              </a:rPr>
              <a:t>Colloquial</a:t>
            </a:r>
            <a:endParaRPr lang="en-GB" b="1" i="1" dirty="0">
              <a:solidFill>
                <a:schemeClr val="tx1"/>
              </a:solidFill>
            </a:endParaRPr>
          </a:p>
        </p:txBody>
      </p:sp>
      <p:pic>
        <p:nvPicPr>
          <p:cNvPr id="22" name="Picture 21"/>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rcRect l="42125" t="19185" r="38188" b="12182"/>
          <a:stretch/>
        </p:blipFill>
        <p:spPr>
          <a:xfrm>
            <a:off x="2730835" y="0"/>
            <a:ext cx="3713373" cy="5719012"/>
          </a:xfrm>
          <a:prstGeom prst="rect">
            <a:avLst/>
          </a:prstGeom>
        </p:spPr>
      </p:pic>
    </p:spTree>
    <p:extLst>
      <p:ext uri="{BB962C8B-B14F-4D97-AF65-F5344CB8AC3E}">
        <p14:creationId xmlns:p14="http://schemas.microsoft.com/office/powerpoint/2010/main" val="210842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1263160" y="2632629"/>
            <a:ext cx="6930516" cy="1001421"/>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chemeClr val="bg1"/>
                </a:solidFill>
                <a:latin typeface="AR BERKLEY" panose="02000000000000000000" pitchFamily="2" charset="0"/>
              </a:rPr>
              <a:t>Let’s have some feedback!</a:t>
            </a:r>
            <a:endParaRPr lang="en-GB" sz="4800" b="1" dirty="0">
              <a:solidFill>
                <a:schemeClr val="bg1"/>
              </a:solidFill>
              <a:latin typeface="AR BERKLEY" panose="02000000000000000000" pitchFamily="2" charset="0"/>
            </a:endParaRPr>
          </a:p>
        </p:txBody>
      </p:sp>
      <p:sp>
        <p:nvSpPr>
          <p:cNvPr id="18" name="Rectangular Callout 17"/>
          <p:cNvSpPr/>
          <p:nvPr/>
        </p:nvSpPr>
        <p:spPr>
          <a:xfrm>
            <a:off x="0" y="-1"/>
            <a:ext cx="1835696" cy="1556793"/>
          </a:xfrm>
          <a:prstGeom prst="wedgeRectCallout">
            <a:avLst>
              <a:gd name="adj1" fmla="val 40535"/>
              <a:gd name="adj2" fmla="val 62500"/>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Apologia</a:t>
            </a:r>
          </a:p>
          <a:p>
            <a:pPr algn="ctr"/>
            <a:r>
              <a:rPr lang="en-GB" b="1" dirty="0" smtClean="0">
                <a:solidFill>
                  <a:schemeClr val="tx1"/>
                </a:solidFill>
              </a:rPr>
              <a:t>Aerie</a:t>
            </a:r>
          </a:p>
          <a:p>
            <a:pPr algn="ctr"/>
            <a:r>
              <a:rPr lang="en-GB" b="1" dirty="0" smtClean="0">
                <a:solidFill>
                  <a:schemeClr val="tx1"/>
                </a:solidFill>
              </a:rPr>
              <a:t>Cliché</a:t>
            </a:r>
          </a:p>
          <a:p>
            <a:pPr algn="ctr"/>
            <a:r>
              <a:rPr lang="en-GB" b="1" dirty="0" smtClean="0">
                <a:solidFill>
                  <a:schemeClr val="tx1"/>
                </a:solidFill>
              </a:rPr>
              <a:t>Colloquial</a:t>
            </a:r>
            <a:endParaRPr lang="en-GB" b="1" i="1" dirty="0">
              <a:solidFill>
                <a:schemeClr val="tx1"/>
              </a:solidFill>
            </a:endParaRPr>
          </a:p>
        </p:txBody>
      </p:sp>
    </p:spTree>
    <p:extLst>
      <p:ext uri="{BB962C8B-B14F-4D97-AF65-F5344CB8AC3E}">
        <p14:creationId xmlns:p14="http://schemas.microsoft.com/office/powerpoint/2010/main" val="271215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xmlns="" val="20000"/>
                    </a:ext>
                  </a:extLst>
                </a:gridCol>
                <a:gridCol w="2703916">
                  <a:extLst>
                    <a:ext uri="{9D8B030D-6E8A-4147-A177-3AD203B41FA5}">
                      <a16:colId xmlns:a16="http://schemas.microsoft.com/office/drawing/2014/main" xmlns="" val="20001"/>
                    </a:ext>
                  </a:extLst>
                </a:gridCol>
                <a:gridCol w="2993295">
                  <a:extLst>
                    <a:ext uri="{9D8B030D-6E8A-4147-A177-3AD203B41FA5}">
                      <a16:colId xmlns:a16="http://schemas.microsoft.com/office/drawing/2014/main" xmlns="" val="20002"/>
                    </a:ext>
                  </a:extLst>
                </a:gridCol>
                <a:gridCol w="2763431">
                  <a:extLst>
                    <a:ext uri="{9D8B030D-6E8A-4147-A177-3AD203B41FA5}">
                      <a16:colId xmlns:a16="http://schemas.microsoft.com/office/drawing/2014/main" xmlns=""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smtClean="0">
                          <a:solidFill>
                            <a:schemeClr val="tx1"/>
                          </a:solidFill>
                          <a:latin typeface="Century Gothic"/>
                          <a:cs typeface="Century Gothic"/>
                        </a:rPr>
                        <a:t>How is the</a:t>
                      </a:r>
                      <a:r>
                        <a:rPr lang="en-GB" sz="1050" baseline="0" dirty="0" smtClean="0">
                          <a:solidFill>
                            <a:schemeClr val="tx1"/>
                          </a:solidFill>
                          <a:latin typeface="Century Gothic"/>
                          <a:cs typeface="Century Gothic"/>
                        </a:rPr>
                        <a:t> piece organised on the page?</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smtClean="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smtClean="0">
                          <a:solidFill>
                            <a:schemeClr val="tx1"/>
                          </a:solidFill>
                          <a:latin typeface="Century Gothic"/>
                          <a:cs typeface="Century Gothic"/>
                        </a:rPr>
                        <a:t>Are</a:t>
                      </a:r>
                      <a:r>
                        <a:rPr lang="en-GB" sz="1050" b="1" baseline="0" dirty="0" smtClean="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How</a:t>
                      </a:r>
                      <a:r>
                        <a:rPr lang="en-GB" sz="1050" baseline="0" dirty="0" smtClean="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xmlns=""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a:t>
                      </a:r>
                      <a:r>
                        <a:rPr lang="en-GB" sz="1050" baseline="0" dirty="0" smtClean="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Can</a:t>
                      </a:r>
                      <a:r>
                        <a:rPr lang="en-GB" sz="1050" baseline="0" dirty="0" smtClean="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nvPr>
        </p:nvGraphicFramePr>
        <p:xfrm>
          <a:off x="5940153" y="5705468"/>
          <a:ext cx="3132002" cy="1158240"/>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70176">
                  <a:extLst>
                    <a:ext uri="{9D8B030D-6E8A-4147-A177-3AD203B41FA5}">
                      <a16:colId xmlns:a16="http://schemas.microsoft.com/office/drawing/2014/main" xmlns="" val="20000"/>
                    </a:ext>
                  </a:extLst>
                </a:gridCol>
                <a:gridCol w="809943">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899755">
                  <a:extLst>
                    <a:ext uri="{9D8B030D-6E8A-4147-A177-3AD203B41FA5}">
                      <a16:colId xmlns:a16="http://schemas.microsoft.com/office/drawing/2014/main" xmlns=""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Does the poem</a:t>
                      </a:r>
                      <a:r>
                        <a:rPr lang="en-GB" sz="1000" b="0" baseline="0" dirty="0" smtClean="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Why do you think the poet has</a:t>
                      </a:r>
                      <a:r>
                        <a:rPr lang="en-GB" sz="1000" b="0" baseline="0" dirty="0" smtClean="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xmlns="" val="20000"/>
                    </a:ext>
                  </a:extLst>
                </a:gridCol>
                <a:gridCol w="1174661">
                  <a:extLst>
                    <a:ext uri="{9D8B030D-6E8A-4147-A177-3AD203B41FA5}">
                      <a16:colId xmlns:a16="http://schemas.microsoft.com/office/drawing/2014/main" xmlns="" val="20001"/>
                    </a:ext>
                  </a:extLst>
                </a:gridCol>
                <a:gridCol w="1739772">
                  <a:extLst>
                    <a:ext uri="{9D8B030D-6E8A-4147-A177-3AD203B41FA5}">
                      <a16:colId xmlns:a16="http://schemas.microsoft.com/office/drawing/2014/main" xmlns="" val="20002"/>
                    </a:ext>
                  </a:extLst>
                </a:gridCol>
                <a:gridCol w="1391818">
                  <a:extLst>
                    <a:ext uri="{9D8B030D-6E8A-4147-A177-3AD203B41FA5}">
                      <a16:colId xmlns:a16="http://schemas.microsoft.com/office/drawing/2014/main" xmlns="" val="20003"/>
                    </a:ext>
                  </a:extLst>
                </a:gridCol>
                <a:gridCol w="1217840">
                  <a:extLst>
                    <a:ext uri="{9D8B030D-6E8A-4147-A177-3AD203B41FA5}">
                      <a16:colId xmlns:a16="http://schemas.microsoft.com/office/drawing/2014/main" xmlns=""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What are</a:t>
                      </a:r>
                      <a:r>
                        <a:rPr lang="en-GB" sz="1000" b="0" baseline="0" dirty="0" smtClean="0">
                          <a:solidFill>
                            <a:schemeClr val="tx1"/>
                          </a:solidFill>
                          <a:latin typeface="Century Gothic"/>
                          <a:cs typeface="Century Gothic"/>
                        </a:rPr>
                        <a:t> the connotations of the language used?</a:t>
                      </a:r>
                    </a:p>
                    <a:p>
                      <a:pPr algn="ctr"/>
                      <a:endParaRPr lang="en-GB" sz="400" b="0" baseline="0" dirty="0" smtClean="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Century Gothic"/>
                          <a:cs typeface="Century Gothic"/>
                        </a:rPr>
                        <a:t>Is there more than one meaning of the word/phrase?</a:t>
                      </a:r>
                      <a:endParaRPr lang="en-GB" sz="1000" b="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smtClean="0">
                          <a:solidFill>
                            <a:schemeClr val="tx1"/>
                          </a:solidFill>
                          <a:latin typeface="Century Gothic"/>
                          <a:cs typeface="Century Gothic"/>
                        </a:rPr>
                        <a:t>Has the poet</a:t>
                      </a:r>
                      <a:r>
                        <a:rPr lang="en-GB" sz="1000" b="0" i="0" baseline="0" dirty="0" smtClean="0">
                          <a:solidFill>
                            <a:schemeClr val="tx1"/>
                          </a:solidFill>
                          <a:latin typeface="Century Gothic"/>
                          <a:cs typeface="Century Gothic"/>
                        </a:rPr>
                        <a:t> used figurative language? </a:t>
                      </a:r>
                      <a:r>
                        <a:rPr lang="en-GB" sz="700" b="0" i="0" baseline="0" dirty="0" smtClean="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How</a:t>
                      </a:r>
                      <a:r>
                        <a:rPr lang="en-GB" sz="1000" b="0" baseline="0" dirty="0" smtClean="0">
                          <a:solidFill>
                            <a:schemeClr val="tx1"/>
                          </a:solidFill>
                          <a:latin typeface="Century Gothic"/>
                          <a:cs typeface="Century Gothic"/>
                        </a:rPr>
                        <a:t> has the poet used language to </a:t>
                      </a:r>
                      <a:r>
                        <a:rPr lang="en-GB" sz="1000" b="1" u="sng" baseline="0" dirty="0" smtClean="0">
                          <a:solidFill>
                            <a:schemeClr val="tx1"/>
                          </a:solidFill>
                          <a:latin typeface="Century Gothic"/>
                          <a:cs typeface="Century Gothic"/>
                        </a:rPr>
                        <a:t>infer </a:t>
                      </a:r>
                      <a:r>
                        <a:rPr lang="en-GB" sz="1000" b="0" baseline="0" dirty="0" smtClean="0">
                          <a:solidFill>
                            <a:schemeClr val="tx1"/>
                          </a:solidFill>
                          <a:latin typeface="Century Gothic"/>
                          <a:cs typeface="Century Gothic"/>
                        </a:rPr>
                        <a:t>meaning?</a:t>
                      </a:r>
                    </a:p>
                    <a:p>
                      <a:pPr algn="ctr"/>
                      <a:endParaRPr lang="en-GB" sz="400" b="0" baseline="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nvPr>
        </p:nvGraphicFramePr>
        <p:xfrm>
          <a:off x="0" y="1340768"/>
          <a:ext cx="1106996" cy="439248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106996">
                  <a:extLst>
                    <a:ext uri="{9D8B030D-6E8A-4147-A177-3AD203B41FA5}">
                      <a16:colId xmlns:a16="http://schemas.microsoft.com/office/drawing/2014/main" xmlns="" val="20000"/>
                    </a:ext>
                  </a:extLst>
                </a:gridCol>
              </a:tblGrid>
              <a:tr h="4051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Effect</a:t>
                      </a:r>
                      <a:endParaRPr lang="en-GB" sz="14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2911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effect on the reader is the poet aiming to achieve?</a:t>
                      </a:r>
                    </a:p>
                    <a:p>
                      <a:pPr algn="ctr"/>
                      <a:r>
                        <a:rPr lang="en-GB" sz="800" b="0" i="1" dirty="0" smtClean="0">
                          <a:solidFill>
                            <a:schemeClr val="tx1"/>
                          </a:solidFill>
                          <a:latin typeface="Century Gothic"/>
                          <a:cs typeface="Century Gothic"/>
                        </a:rPr>
                        <a:t>(How</a:t>
                      </a:r>
                      <a:r>
                        <a:rPr lang="en-GB" sz="800" b="0" i="1" baseline="0" dirty="0" smtClean="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32911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opinion</a:t>
                      </a:r>
                      <a:r>
                        <a:rPr lang="en-GB" sz="1050" baseline="0" dirty="0" smtClean="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32911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a:t>
                      </a:r>
                      <a:r>
                        <a:rPr lang="en-GB" sz="1050" baseline="0" dirty="0" smtClean="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3152101" y="1267877"/>
            <a:ext cx="4824536" cy="307777"/>
          </a:xfrm>
          <a:prstGeom prst="rect">
            <a:avLst/>
          </a:prstGeom>
          <a:noFill/>
        </p:spPr>
        <p:txBody>
          <a:bodyPr wrap="square" rtlCol="0">
            <a:spAutoFit/>
          </a:bodyPr>
          <a:lstStyle/>
          <a:p>
            <a:endParaRPr lang="en-GB" sz="1400" dirty="0"/>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2125" t="19185" r="38188" b="12182"/>
          <a:stretch/>
        </p:blipFill>
        <p:spPr>
          <a:xfrm>
            <a:off x="2937042" y="1220876"/>
            <a:ext cx="3713373" cy="4604485"/>
          </a:xfrm>
          <a:prstGeom prst="rect">
            <a:avLst/>
          </a:prstGeom>
        </p:spPr>
      </p:pic>
    </p:spTree>
    <p:extLst>
      <p:ext uri="{BB962C8B-B14F-4D97-AF65-F5344CB8AC3E}">
        <p14:creationId xmlns:p14="http://schemas.microsoft.com/office/powerpoint/2010/main" val="363150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2020650" y="574633"/>
            <a:ext cx="4931700" cy="4832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I could pick </a:t>
            </a:r>
            <a:r>
              <a:rPr lang="en" b="1">
                <a:solidFill>
                  <a:srgbClr val="CC0000"/>
                </a:solidFill>
              </a:rPr>
              <a:t>anything</a:t>
            </a:r>
            <a:r>
              <a:rPr lang="en"/>
              <a:t> and think of you—</a:t>
            </a:r>
            <a:br>
              <a:rPr lang="en"/>
            </a:br>
            <a:r>
              <a:rPr lang="en" b="1">
                <a:solidFill>
                  <a:srgbClr val="1155CC"/>
                </a:solidFill>
              </a:rPr>
              <a:t>This lamp, the wind-still rain, the glossy blue</a:t>
            </a:r>
            <a:br>
              <a:rPr lang="en" b="1">
                <a:solidFill>
                  <a:srgbClr val="1155CC"/>
                </a:solidFill>
              </a:rPr>
            </a:br>
            <a:r>
              <a:rPr lang="en" b="1">
                <a:solidFill>
                  <a:srgbClr val="1155CC"/>
                </a:solidFill>
              </a:rPr>
              <a:t>My pen exudes,</a:t>
            </a:r>
            <a:r>
              <a:rPr lang="en">
                <a:solidFill>
                  <a:srgbClr val="1155CC"/>
                </a:solidFill>
              </a:rPr>
              <a:t> </a:t>
            </a:r>
            <a:r>
              <a:rPr lang="en" b="1">
                <a:solidFill>
                  <a:srgbClr val="1155CC"/>
                </a:solidFill>
              </a:rPr>
              <a:t>drying matte, upon the page.</a:t>
            </a:r>
            <a:r>
              <a:rPr lang="en"/>
              <a:t/>
            </a:r>
            <a:br>
              <a:rPr lang="en"/>
            </a:br>
            <a:r>
              <a:rPr lang="en" b="1">
                <a:solidFill>
                  <a:srgbClr val="E69138"/>
                </a:solidFill>
              </a:rPr>
              <a:t>I could choose any hero, any cause or age</a:t>
            </a:r>
            <a:r>
              <a:rPr lang="en"/>
              <a:t/>
            </a:r>
            <a:br>
              <a:rPr lang="en"/>
            </a:br>
            <a:r>
              <a:rPr lang="en"/>
              <a:t>And, sure as </a:t>
            </a:r>
            <a:r>
              <a:rPr lang="en" b="1">
                <a:solidFill>
                  <a:srgbClr val="6AA84F"/>
                </a:solidFill>
              </a:rPr>
              <a:t>shooting arrows to the heart,</a:t>
            </a:r>
            <a:br>
              <a:rPr lang="en" b="1">
                <a:solidFill>
                  <a:srgbClr val="6AA84F"/>
                </a:solidFill>
              </a:rPr>
            </a:br>
            <a:r>
              <a:rPr lang="en" b="1">
                <a:solidFill>
                  <a:srgbClr val="6AA84F"/>
                </a:solidFill>
              </a:rPr>
              <a:t>Astride a dappled mare, legs braced as far apart</a:t>
            </a:r>
            <a:r>
              <a:rPr lang="en"/>
              <a:t/>
            </a:r>
            <a:br>
              <a:rPr lang="en"/>
            </a:br>
            <a:r>
              <a:rPr lang="en"/>
              <a:t>As </a:t>
            </a:r>
            <a:r>
              <a:rPr lang="en" b="1">
                <a:solidFill>
                  <a:srgbClr val="C27BA0"/>
                </a:solidFill>
              </a:rPr>
              <a:t>standing in silver stirrups</a:t>
            </a:r>
            <a:r>
              <a:rPr lang="en"/>
              <a:t> will allow—</a:t>
            </a:r>
            <a:br>
              <a:rPr lang="en"/>
            </a:br>
            <a:r>
              <a:rPr lang="en"/>
              <a:t>There you'll be, with furrowed brow</a:t>
            </a:r>
            <a:br>
              <a:rPr lang="en"/>
            </a:br>
            <a:r>
              <a:rPr lang="en"/>
              <a:t>And</a:t>
            </a:r>
            <a:r>
              <a:rPr lang="en" b="1">
                <a:solidFill>
                  <a:srgbClr val="C27BA0"/>
                </a:solidFill>
              </a:rPr>
              <a:t> chain mail glinting,</a:t>
            </a:r>
            <a:r>
              <a:rPr lang="en"/>
              <a:t> to set me free:</a:t>
            </a:r>
            <a:br>
              <a:rPr lang="en"/>
            </a:br>
            <a:r>
              <a:rPr lang="en"/>
              <a:t>One eye smiling, the other firm upon the enemy.</a:t>
            </a:r>
            <a:endParaRPr/>
          </a:p>
        </p:txBody>
      </p:sp>
      <p:sp>
        <p:nvSpPr>
          <p:cNvPr id="78" name="Shape 78"/>
          <p:cNvSpPr txBox="1"/>
          <p:nvPr/>
        </p:nvSpPr>
        <p:spPr>
          <a:xfrm>
            <a:off x="289675" y="518133"/>
            <a:ext cx="1582500" cy="1498000"/>
          </a:xfrm>
          <a:prstGeom prst="rect">
            <a:avLst/>
          </a:prstGeom>
          <a:noFill/>
          <a:ln>
            <a:noFill/>
          </a:ln>
        </p:spPr>
        <p:txBody>
          <a:bodyPr spcFirstLastPara="1" wrap="square" lIns="91425" tIns="91425" rIns="91425" bIns="91425" anchor="t" anchorCtr="0">
            <a:noAutofit/>
          </a:bodyPr>
          <a:lstStyle/>
          <a:p>
            <a:pPr marL="139700" lvl="0">
              <a:spcBef>
                <a:spcPts val="0"/>
              </a:spcBef>
              <a:spcAft>
                <a:spcPts val="0"/>
              </a:spcAft>
              <a:buClr>
                <a:srgbClr val="CC0000"/>
              </a:buClr>
              <a:buSzPts val="1400"/>
            </a:pPr>
            <a:r>
              <a:rPr lang="en" b="1" dirty="0">
                <a:solidFill>
                  <a:srgbClr val="CC0000"/>
                </a:solidFill>
              </a:rPr>
              <a:t>What does the pronoun ‘anything’ suggest?</a:t>
            </a:r>
            <a:endParaRPr b="1" dirty="0">
              <a:solidFill>
                <a:srgbClr val="CC0000"/>
              </a:solidFill>
            </a:endParaRPr>
          </a:p>
        </p:txBody>
      </p:sp>
      <p:sp>
        <p:nvSpPr>
          <p:cNvPr id="79" name="Shape 79"/>
          <p:cNvSpPr txBox="1"/>
          <p:nvPr/>
        </p:nvSpPr>
        <p:spPr>
          <a:xfrm>
            <a:off x="435000" y="2793100"/>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1155CC"/>
                </a:solidFill>
              </a:rPr>
              <a:t>What </a:t>
            </a:r>
            <a:r>
              <a:rPr lang="en" b="1" dirty="0">
                <a:solidFill>
                  <a:srgbClr val="1155CC"/>
                </a:solidFill>
              </a:rPr>
              <a:t>is the effect of the listing?</a:t>
            </a:r>
            <a:endParaRPr b="1" dirty="0">
              <a:solidFill>
                <a:srgbClr val="1155CC"/>
              </a:solidFill>
            </a:endParaRPr>
          </a:p>
        </p:txBody>
      </p:sp>
      <p:sp>
        <p:nvSpPr>
          <p:cNvPr id="80" name="Shape 80"/>
          <p:cNvSpPr txBox="1"/>
          <p:nvPr/>
        </p:nvSpPr>
        <p:spPr>
          <a:xfrm>
            <a:off x="435000" y="4597767"/>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E69138"/>
                </a:solidFill>
              </a:rPr>
              <a:t>What </a:t>
            </a:r>
            <a:r>
              <a:rPr lang="en" b="1" dirty="0">
                <a:solidFill>
                  <a:srgbClr val="E69138"/>
                </a:solidFill>
              </a:rPr>
              <a:t>is the effect of the repetition?</a:t>
            </a:r>
            <a:endParaRPr b="1" dirty="0">
              <a:solidFill>
                <a:srgbClr val="E69138"/>
              </a:solidFill>
            </a:endParaRPr>
          </a:p>
        </p:txBody>
      </p:sp>
      <p:sp>
        <p:nvSpPr>
          <p:cNvPr id="81" name="Shape 81"/>
          <p:cNvSpPr txBox="1"/>
          <p:nvPr/>
        </p:nvSpPr>
        <p:spPr>
          <a:xfrm>
            <a:off x="6952350" y="716567"/>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6AA84F"/>
                </a:solidFill>
              </a:rPr>
              <a:t>What </a:t>
            </a:r>
            <a:r>
              <a:rPr lang="en" b="1" dirty="0">
                <a:solidFill>
                  <a:srgbClr val="6AA84F"/>
                </a:solidFill>
              </a:rPr>
              <a:t>effect does the cliched love imagery?</a:t>
            </a:r>
            <a:endParaRPr b="1" dirty="0">
              <a:solidFill>
                <a:srgbClr val="6AA84F"/>
              </a:solidFill>
            </a:endParaRPr>
          </a:p>
        </p:txBody>
      </p:sp>
      <p:sp>
        <p:nvSpPr>
          <p:cNvPr id="82" name="Shape 82"/>
          <p:cNvSpPr txBox="1"/>
          <p:nvPr/>
        </p:nvSpPr>
        <p:spPr>
          <a:xfrm>
            <a:off x="6991700" y="2793100"/>
            <a:ext cx="1363500" cy="1700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D5A6BD"/>
                </a:solidFill>
              </a:rPr>
              <a:t>What </a:t>
            </a:r>
            <a:r>
              <a:rPr lang="en" b="1" dirty="0">
                <a:solidFill>
                  <a:srgbClr val="D5A6BD"/>
                </a:solidFill>
              </a:rPr>
              <a:t>is the effect of the medieval imagery?</a:t>
            </a:r>
            <a:endParaRPr b="1" dirty="0">
              <a:solidFill>
                <a:srgbClr val="D5A6BD"/>
              </a:solidFill>
            </a:endParaRPr>
          </a:p>
        </p:txBody>
      </p:sp>
    </p:spTree>
    <p:extLst>
      <p:ext uri="{BB962C8B-B14F-4D97-AF65-F5344CB8AC3E}">
        <p14:creationId xmlns:p14="http://schemas.microsoft.com/office/powerpoint/2010/main" val="371055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2063050" y="1215200"/>
            <a:ext cx="51999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rgbClr val="CC0000"/>
                </a:solidFill>
              </a:rPr>
              <a:t/>
            </a:r>
            <a:br>
              <a:rPr lang="en" b="1" dirty="0">
                <a:solidFill>
                  <a:srgbClr val="CC0000"/>
                </a:solidFill>
              </a:rPr>
            </a:br>
            <a:r>
              <a:rPr lang="en" b="1" dirty="0">
                <a:solidFill>
                  <a:srgbClr val="CC0000"/>
                </a:solidFill>
              </a:rPr>
              <a:t>This post-postmodern age is all business: compact disks</a:t>
            </a:r>
            <a:br>
              <a:rPr lang="en" b="1" dirty="0">
                <a:solidFill>
                  <a:srgbClr val="CC0000"/>
                </a:solidFill>
              </a:rPr>
            </a:br>
            <a:r>
              <a:rPr lang="en" b="1" dirty="0">
                <a:solidFill>
                  <a:srgbClr val="CC0000"/>
                </a:solidFill>
              </a:rPr>
              <a:t>And faxes, a do-it-now-and-take-no-risks</a:t>
            </a:r>
            <a:r>
              <a:rPr lang="en" dirty="0"/>
              <a:t/>
            </a:r>
            <a:br>
              <a:rPr lang="en" dirty="0"/>
            </a:br>
            <a:r>
              <a:rPr lang="en" dirty="0"/>
              <a:t>Event. Today a hurricane is </a:t>
            </a:r>
            <a:r>
              <a:rPr lang="en" b="1" dirty="0">
                <a:solidFill>
                  <a:srgbClr val="7030A0"/>
                </a:solidFill>
              </a:rPr>
              <a:t>nudging</a:t>
            </a:r>
            <a:r>
              <a:rPr lang="en" dirty="0">
                <a:solidFill>
                  <a:srgbClr val="7030A0"/>
                </a:solidFill>
              </a:rPr>
              <a:t> </a:t>
            </a:r>
            <a:r>
              <a:rPr lang="en" dirty="0"/>
              <a:t>up the coast,</a:t>
            </a:r>
            <a:br>
              <a:rPr lang="en" dirty="0"/>
            </a:br>
            <a:r>
              <a:rPr lang="en" b="1" dirty="0">
                <a:solidFill>
                  <a:srgbClr val="1155CC"/>
                </a:solidFill>
              </a:rPr>
              <a:t>Oddly male: Big Bad Floyd, who brings a host</a:t>
            </a:r>
            <a:br>
              <a:rPr lang="en" b="1" dirty="0">
                <a:solidFill>
                  <a:srgbClr val="1155CC"/>
                </a:solidFill>
              </a:rPr>
            </a:br>
            <a:r>
              <a:rPr lang="en" b="1" dirty="0">
                <a:solidFill>
                  <a:srgbClr val="1155CC"/>
                </a:solidFill>
              </a:rPr>
              <a:t>Of daydreams: </a:t>
            </a:r>
            <a:r>
              <a:rPr lang="en" dirty="0"/>
              <a:t>awkward reminiscences</a:t>
            </a:r>
            <a:br>
              <a:rPr lang="en" dirty="0"/>
            </a:br>
            <a:r>
              <a:rPr lang="en" b="1" dirty="0">
                <a:solidFill>
                  <a:srgbClr val="6AA84F"/>
                </a:solidFill>
              </a:rPr>
              <a:t>Of teenage crushes on worthless boys</a:t>
            </a:r>
            <a:br>
              <a:rPr lang="en" b="1" dirty="0">
                <a:solidFill>
                  <a:srgbClr val="6AA84F"/>
                </a:solidFill>
              </a:rPr>
            </a:br>
            <a:r>
              <a:rPr lang="en" b="1" dirty="0">
                <a:solidFill>
                  <a:srgbClr val="6AA84F"/>
                </a:solidFill>
              </a:rPr>
              <a:t>Whose only talent was to kiss you senseless.</a:t>
            </a:r>
            <a:r>
              <a:rPr lang="en" b="1" dirty="0">
                <a:solidFill>
                  <a:srgbClr val="93C47D"/>
                </a:solidFill>
              </a:rPr>
              <a:t/>
            </a:r>
            <a:br>
              <a:rPr lang="en" b="1" dirty="0">
                <a:solidFill>
                  <a:srgbClr val="93C47D"/>
                </a:solidFill>
              </a:rPr>
            </a:br>
            <a:r>
              <a:rPr lang="en" dirty="0"/>
              <a:t>They all had sissy names—Marcel, Percy, Dewey;</a:t>
            </a:r>
            <a:br>
              <a:rPr lang="en" dirty="0"/>
            </a:br>
            <a:r>
              <a:rPr lang="en" b="1" dirty="0">
                <a:solidFill>
                  <a:srgbClr val="E69138"/>
                </a:solidFill>
              </a:rPr>
              <a:t>Were thin as licorice and as chewy,</a:t>
            </a:r>
            <a:br>
              <a:rPr lang="en" b="1" dirty="0">
                <a:solidFill>
                  <a:srgbClr val="E69138"/>
                </a:solidFill>
              </a:rPr>
            </a:br>
            <a:r>
              <a:rPr lang="en" b="1" dirty="0">
                <a:solidFill>
                  <a:srgbClr val="E69138"/>
                </a:solidFill>
              </a:rPr>
              <a:t>Sweet with a dark and hollow center. </a:t>
            </a:r>
            <a:r>
              <a:rPr lang="en" dirty="0"/>
              <a:t>Floyd's</a:t>
            </a:r>
            <a:endParaRPr dirty="0"/>
          </a:p>
        </p:txBody>
      </p:sp>
      <p:sp>
        <p:nvSpPr>
          <p:cNvPr id="98" name="Shape 98"/>
          <p:cNvSpPr txBox="1"/>
          <p:nvPr/>
        </p:nvSpPr>
        <p:spPr>
          <a:xfrm>
            <a:off x="289675" y="518133"/>
            <a:ext cx="1582500" cy="2006400"/>
          </a:xfrm>
          <a:prstGeom prst="rect">
            <a:avLst/>
          </a:prstGeom>
          <a:noFill/>
          <a:ln>
            <a:noFill/>
          </a:ln>
        </p:spPr>
        <p:txBody>
          <a:bodyPr spcFirstLastPara="1" wrap="square" lIns="91425" tIns="91425" rIns="91425" bIns="91425" anchor="t" anchorCtr="0">
            <a:noAutofit/>
          </a:bodyPr>
          <a:lstStyle/>
          <a:p>
            <a:pPr marL="139700" lvl="0" rtl="0">
              <a:spcBef>
                <a:spcPts val="0"/>
              </a:spcBef>
              <a:spcAft>
                <a:spcPts val="0"/>
              </a:spcAft>
              <a:buClr>
                <a:srgbClr val="CC0000"/>
              </a:buClr>
              <a:buSzPts val="1400"/>
            </a:pPr>
            <a:r>
              <a:rPr lang="en" b="1" dirty="0">
                <a:solidFill>
                  <a:srgbClr val="CC0000"/>
                </a:solidFill>
              </a:rPr>
              <a:t>What effect does the use of business language have?</a:t>
            </a:r>
            <a:endParaRPr b="1" dirty="0">
              <a:solidFill>
                <a:srgbClr val="CC0000"/>
              </a:solidFill>
            </a:endParaRPr>
          </a:p>
        </p:txBody>
      </p:sp>
      <p:sp>
        <p:nvSpPr>
          <p:cNvPr id="99" name="Shape 99"/>
          <p:cNvSpPr txBox="1"/>
          <p:nvPr/>
        </p:nvSpPr>
        <p:spPr>
          <a:xfrm>
            <a:off x="80659" y="3173789"/>
            <a:ext cx="1762675"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1155CC"/>
                </a:solidFill>
              </a:rPr>
              <a:t>Why </a:t>
            </a:r>
            <a:r>
              <a:rPr lang="en" b="1" dirty="0">
                <a:solidFill>
                  <a:srgbClr val="1155CC"/>
                </a:solidFill>
              </a:rPr>
              <a:t>does the rhyme scheme end at this point? </a:t>
            </a:r>
            <a:r>
              <a:rPr lang="en" b="1" dirty="0" smtClean="0">
                <a:solidFill>
                  <a:srgbClr val="1155CC"/>
                </a:solidFill>
              </a:rPr>
              <a:t>What is the effect of the caesurae and enjambment?</a:t>
            </a:r>
            <a:endParaRPr b="1" dirty="0">
              <a:solidFill>
                <a:srgbClr val="1155CC"/>
              </a:solidFill>
            </a:endParaRPr>
          </a:p>
        </p:txBody>
      </p:sp>
      <p:sp>
        <p:nvSpPr>
          <p:cNvPr id="100" name="Shape 100"/>
          <p:cNvSpPr txBox="1"/>
          <p:nvPr/>
        </p:nvSpPr>
        <p:spPr>
          <a:xfrm>
            <a:off x="7261346" y="4671789"/>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E69138"/>
                </a:solidFill>
              </a:rPr>
              <a:t>What </a:t>
            </a:r>
            <a:r>
              <a:rPr lang="en" b="1" dirty="0">
                <a:solidFill>
                  <a:srgbClr val="E69138"/>
                </a:solidFill>
              </a:rPr>
              <a:t>does the simile suggest?</a:t>
            </a:r>
            <a:endParaRPr b="1" dirty="0">
              <a:solidFill>
                <a:srgbClr val="E69138"/>
              </a:solidFill>
            </a:endParaRPr>
          </a:p>
        </p:txBody>
      </p:sp>
      <p:sp>
        <p:nvSpPr>
          <p:cNvPr id="101" name="Shape 101"/>
          <p:cNvSpPr txBox="1"/>
          <p:nvPr/>
        </p:nvSpPr>
        <p:spPr>
          <a:xfrm>
            <a:off x="7333875" y="678900"/>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6AA84F"/>
                </a:solidFill>
              </a:rPr>
              <a:t> </a:t>
            </a:r>
            <a:r>
              <a:rPr lang="en" b="1" dirty="0">
                <a:solidFill>
                  <a:srgbClr val="6AA84F"/>
                </a:solidFill>
              </a:rPr>
              <a:t>What effect does the cliched love imagery?</a:t>
            </a:r>
            <a:endParaRPr b="1" dirty="0">
              <a:solidFill>
                <a:srgbClr val="6AA84F"/>
              </a:solidFill>
            </a:endParaRPr>
          </a:p>
        </p:txBody>
      </p:sp>
      <p:sp>
        <p:nvSpPr>
          <p:cNvPr id="2" name="TextBox 1"/>
          <p:cNvSpPr txBox="1"/>
          <p:nvPr/>
        </p:nvSpPr>
        <p:spPr>
          <a:xfrm>
            <a:off x="7262950" y="2235324"/>
            <a:ext cx="1701538" cy="1200329"/>
          </a:xfrm>
          <a:prstGeom prst="rect">
            <a:avLst/>
          </a:prstGeom>
          <a:noFill/>
        </p:spPr>
        <p:txBody>
          <a:bodyPr wrap="square" rtlCol="0">
            <a:spAutoFit/>
          </a:bodyPr>
          <a:lstStyle/>
          <a:p>
            <a:r>
              <a:rPr lang="en-GB" b="1" dirty="0" smtClean="0">
                <a:solidFill>
                  <a:srgbClr val="7030A0"/>
                </a:solidFill>
              </a:rPr>
              <a:t>How does this make the hurricane sound?</a:t>
            </a:r>
            <a:endParaRPr lang="en-GB" b="1" dirty="0">
              <a:solidFill>
                <a:srgbClr val="7030A0"/>
              </a:solidFill>
            </a:endParaRPr>
          </a:p>
        </p:txBody>
      </p:sp>
    </p:spTree>
    <p:extLst>
      <p:ext uri="{BB962C8B-B14F-4D97-AF65-F5344CB8AC3E}">
        <p14:creationId xmlns:p14="http://schemas.microsoft.com/office/powerpoint/2010/main" val="317175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275025" y="1328300"/>
            <a:ext cx="56238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Cussing up a storm. You're bunkered in your</a:t>
            </a:r>
            <a:br>
              <a:rPr lang="en"/>
            </a:br>
            <a:r>
              <a:rPr lang="en"/>
              <a:t>Aerie, I'm perched in mine</a:t>
            </a:r>
            <a:br>
              <a:rPr lang="en"/>
            </a:br>
            <a:r>
              <a:rPr lang="en" b="1">
                <a:solidFill>
                  <a:srgbClr val="CC0000"/>
                </a:solidFill>
              </a:rPr>
              <a:t>(Twin desks, computers, hardwood floors):</a:t>
            </a:r>
            <a:r>
              <a:rPr lang="en"/>
              <a:t/>
            </a:r>
            <a:br>
              <a:rPr lang="en"/>
            </a:br>
            <a:r>
              <a:rPr lang="en" b="1">
                <a:solidFill>
                  <a:srgbClr val="1155CC"/>
                </a:solidFill>
              </a:rPr>
              <a:t>We're content, but fall short of the Divine.</a:t>
            </a:r>
            <a:r>
              <a:rPr lang="en"/>
              <a:t/>
            </a:r>
            <a:br>
              <a:rPr lang="en"/>
            </a:br>
            <a:r>
              <a:rPr lang="en"/>
              <a:t>Still, it's embarrassing, this happiness—</a:t>
            </a:r>
            <a:br>
              <a:rPr lang="en"/>
            </a:br>
            <a:r>
              <a:rPr lang="en"/>
              <a:t>Who's satisfied simply with what's good for us,</a:t>
            </a:r>
            <a:br>
              <a:rPr lang="en"/>
            </a:br>
            <a:r>
              <a:rPr lang="en" b="1">
                <a:solidFill>
                  <a:srgbClr val="E69138"/>
                </a:solidFill>
              </a:rPr>
              <a:t>When has the ordinary ever been news?</a:t>
            </a:r>
            <a:br>
              <a:rPr lang="en" b="1">
                <a:solidFill>
                  <a:srgbClr val="E69138"/>
                </a:solidFill>
              </a:rPr>
            </a:br>
            <a:r>
              <a:rPr lang="en"/>
              <a:t>And yet, because nothing else will do</a:t>
            </a:r>
            <a:br>
              <a:rPr lang="en"/>
            </a:br>
            <a:r>
              <a:rPr lang="en" b="1">
                <a:solidFill>
                  <a:srgbClr val="6AA84F"/>
                </a:solidFill>
              </a:rPr>
              <a:t>To keep me from melancholy (call it blues),</a:t>
            </a:r>
            <a:br>
              <a:rPr lang="en" b="1">
                <a:solidFill>
                  <a:srgbClr val="6AA84F"/>
                </a:solidFill>
              </a:rPr>
            </a:br>
            <a:r>
              <a:rPr lang="en" b="1">
                <a:solidFill>
                  <a:srgbClr val="6AA84F"/>
                </a:solidFill>
              </a:rPr>
              <a:t>I fill this stolen time with you.</a:t>
            </a:r>
            <a:r>
              <a:rPr lang="en"/>
              <a:t/>
            </a:r>
            <a:br>
              <a:rPr lang="en"/>
            </a:br>
            <a:r>
              <a:rPr lang="en"/>
              <a:t/>
            </a:r>
            <a:br>
              <a:rPr lang="en"/>
            </a:br>
            <a:endParaRPr/>
          </a:p>
        </p:txBody>
      </p:sp>
      <p:sp>
        <p:nvSpPr>
          <p:cNvPr id="107" name="Shape 107"/>
          <p:cNvSpPr txBox="1"/>
          <p:nvPr/>
        </p:nvSpPr>
        <p:spPr>
          <a:xfrm>
            <a:off x="289675" y="518133"/>
            <a:ext cx="1582500" cy="1498000"/>
          </a:xfrm>
          <a:prstGeom prst="rect">
            <a:avLst/>
          </a:prstGeom>
          <a:noFill/>
          <a:ln>
            <a:noFill/>
          </a:ln>
        </p:spPr>
        <p:txBody>
          <a:bodyPr spcFirstLastPara="1" wrap="square" lIns="91425" tIns="91425" rIns="91425" bIns="91425" anchor="t" anchorCtr="0">
            <a:noAutofit/>
          </a:bodyPr>
          <a:lstStyle/>
          <a:p>
            <a:pPr marL="139700" lvl="0" rtl="0">
              <a:spcBef>
                <a:spcPts val="0"/>
              </a:spcBef>
              <a:spcAft>
                <a:spcPts val="0"/>
              </a:spcAft>
              <a:buClr>
                <a:srgbClr val="CC0000"/>
              </a:buClr>
              <a:buSzPts val="1400"/>
            </a:pPr>
            <a:r>
              <a:rPr lang="en" b="1" dirty="0">
                <a:solidFill>
                  <a:srgbClr val="CC0000"/>
                </a:solidFill>
              </a:rPr>
              <a:t>What are these objects symbolic of? </a:t>
            </a:r>
            <a:endParaRPr b="1" dirty="0">
              <a:solidFill>
                <a:srgbClr val="CC0000"/>
              </a:solidFill>
            </a:endParaRPr>
          </a:p>
        </p:txBody>
      </p:sp>
      <p:sp>
        <p:nvSpPr>
          <p:cNvPr id="108" name="Shape 108"/>
          <p:cNvSpPr txBox="1"/>
          <p:nvPr/>
        </p:nvSpPr>
        <p:spPr>
          <a:xfrm>
            <a:off x="427950" y="3160500"/>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1155CC"/>
                </a:solidFill>
              </a:rPr>
              <a:t>What </a:t>
            </a:r>
            <a:r>
              <a:rPr lang="en" b="1" dirty="0">
                <a:solidFill>
                  <a:srgbClr val="1155CC"/>
                </a:solidFill>
              </a:rPr>
              <a:t>is the effect of religious imagery?</a:t>
            </a:r>
            <a:endParaRPr b="1" dirty="0">
              <a:solidFill>
                <a:srgbClr val="1155CC"/>
              </a:solidFill>
            </a:endParaRPr>
          </a:p>
        </p:txBody>
      </p:sp>
      <p:sp>
        <p:nvSpPr>
          <p:cNvPr id="109" name="Shape 109"/>
          <p:cNvSpPr txBox="1"/>
          <p:nvPr/>
        </p:nvSpPr>
        <p:spPr>
          <a:xfrm>
            <a:off x="6906775" y="631800"/>
            <a:ext cx="1363500" cy="149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E69138"/>
                </a:solidFill>
              </a:rPr>
              <a:t>What </a:t>
            </a:r>
            <a:r>
              <a:rPr lang="en" b="1" dirty="0">
                <a:solidFill>
                  <a:srgbClr val="E69138"/>
                </a:solidFill>
              </a:rPr>
              <a:t>is the effect of the rhetorical question? </a:t>
            </a:r>
            <a:endParaRPr b="1" dirty="0">
              <a:solidFill>
                <a:srgbClr val="E69138"/>
              </a:solidFill>
            </a:endParaRPr>
          </a:p>
        </p:txBody>
      </p:sp>
      <p:sp>
        <p:nvSpPr>
          <p:cNvPr id="110" name="Shape 110"/>
          <p:cNvSpPr txBox="1"/>
          <p:nvPr/>
        </p:nvSpPr>
        <p:spPr>
          <a:xfrm>
            <a:off x="6994750" y="3081067"/>
            <a:ext cx="1363500" cy="185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smtClean="0">
                <a:solidFill>
                  <a:srgbClr val="6AA84F"/>
                </a:solidFill>
              </a:rPr>
              <a:t>What </a:t>
            </a:r>
            <a:r>
              <a:rPr lang="en" b="1" dirty="0">
                <a:solidFill>
                  <a:srgbClr val="6AA84F"/>
                </a:solidFill>
              </a:rPr>
              <a:t>does the end of the poem suggest about their love?</a:t>
            </a:r>
            <a:endParaRPr b="1" dirty="0">
              <a:solidFill>
                <a:srgbClr val="6AA84F"/>
              </a:solidFill>
            </a:endParaRPr>
          </a:p>
        </p:txBody>
      </p:sp>
    </p:spTree>
    <p:extLst>
      <p:ext uri="{BB962C8B-B14F-4D97-AF65-F5344CB8AC3E}">
        <p14:creationId xmlns:p14="http://schemas.microsoft.com/office/powerpoint/2010/main" val="303320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 y="3604737"/>
            <a:ext cx="4701025"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418" y="3634050"/>
            <a:ext cx="4412742" cy="32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6125422"/>
            <a:ext cx="9144000" cy="729079"/>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u="sng" dirty="0" smtClean="0"/>
              <a:t>Learning Objective:</a:t>
            </a:r>
          </a:p>
          <a:p>
            <a:pPr marL="0" indent="0">
              <a:lnSpc>
                <a:spcPct val="100000"/>
              </a:lnSpc>
              <a:spcBef>
                <a:spcPts val="0"/>
              </a:spcBef>
              <a:buNone/>
            </a:pPr>
            <a:r>
              <a:rPr lang="en-GB" sz="1600" b="1" dirty="0"/>
              <a:t>AO2: Analyse the language, form and structure used by a writer to create meanings and effects, using relevant subject terminology where appropriate</a:t>
            </a:r>
            <a:r>
              <a:rPr lang="en-GB" sz="1600" b="1" dirty="0" smtClean="0"/>
              <a:t>.</a:t>
            </a:r>
            <a:endParaRPr lang="en-GB" sz="1600" b="1" dirty="0"/>
          </a:p>
        </p:txBody>
      </p:sp>
      <p:pic>
        <p:nvPicPr>
          <p:cNvPr id="13"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0" y="0"/>
            <a:ext cx="4720034"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304" y="0"/>
            <a:ext cx="4420696" cy="36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7994" y="0"/>
            <a:ext cx="6930516" cy="795980"/>
          </a:xfrm>
          <a:prstGeom prst="rect">
            <a:avLst/>
          </a:prstGeom>
          <a:solidFill>
            <a:schemeClr val="accent2">
              <a:lumMod val="20000"/>
              <a:lumOff val="8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atin typeface="AR BERKLEY" panose="02000000000000000000" pitchFamily="2" charset="0"/>
              </a:rPr>
              <a:t>The poet: </a:t>
            </a:r>
            <a:r>
              <a:rPr lang="en-GB" sz="4800" b="1" dirty="0" smtClean="0">
                <a:latin typeface="AR BERKLEY" panose="02000000000000000000" pitchFamily="2" charset="0"/>
              </a:rPr>
              <a:t>Rita Dove</a:t>
            </a:r>
            <a:endParaRPr lang="en-GB" sz="4800" b="1" dirty="0">
              <a:solidFill>
                <a:schemeClr val="bg1"/>
              </a:solidFill>
              <a:latin typeface="AR BERKLEY" panose="02000000000000000000" pitchFamily="2" charset="0"/>
            </a:endParaRPr>
          </a:p>
        </p:txBody>
      </p:sp>
      <p:sp>
        <p:nvSpPr>
          <p:cNvPr id="5" name="Rectangle 4"/>
          <p:cNvSpPr/>
          <p:nvPr/>
        </p:nvSpPr>
        <p:spPr>
          <a:xfrm>
            <a:off x="0" y="646913"/>
            <a:ext cx="9144000" cy="2031325"/>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GB" dirty="0"/>
              <a:t>Rita Dove is considered to be one of America’s greatest living poets. From 1993 to 1995, she served as Poet Laureate and was the first African-American to have been appointed to the position. She is also the second African American to receive the Pulitzer Prize for Poetry, in 1987.</a:t>
            </a:r>
          </a:p>
          <a:p>
            <a:pPr marL="285750" indent="-285750">
              <a:buFont typeface="Arial" panose="020B0604020202020204" pitchFamily="34" charset="0"/>
              <a:buChar char="•"/>
            </a:pPr>
            <a:r>
              <a:rPr lang="en-GB" dirty="0"/>
              <a:t>She is married to the writer Fred </a:t>
            </a:r>
            <a:r>
              <a:rPr lang="en-GB" dirty="0" err="1"/>
              <a:t>Viebahn</a:t>
            </a:r>
            <a:r>
              <a:rPr lang="en-GB" dirty="0"/>
              <a:t> to whom Cozy Apologia is an affectionate tribute. The poem is set against the arrival of Hurricane Floyd, a powerful storm which, in 1999, hit the east coast of America. </a:t>
            </a:r>
            <a:endParaRPr lang="en-GB" dirty="0"/>
          </a:p>
        </p:txBody>
      </p:sp>
      <p:sp>
        <p:nvSpPr>
          <p:cNvPr id="12" name="Subtitle 2"/>
          <p:cNvSpPr txBox="1">
            <a:spLocks/>
          </p:cNvSpPr>
          <p:nvPr/>
        </p:nvSpPr>
        <p:spPr>
          <a:xfrm>
            <a:off x="30696" y="5223747"/>
            <a:ext cx="9144000" cy="901675"/>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u="sng" dirty="0" smtClean="0"/>
              <a:t>Learning Objective:</a:t>
            </a:r>
          </a:p>
          <a:p>
            <a:pPr marL="0" indent="0">
              <a:lnSpc>
                <a:spcPct val="100000"/>
              </a:lnSpc>
              <a:spcBef>
                <a:spcPts val="0"/>
              </a:spcBef>
              <a:buNone/>
            </a:pPr>
            <a:r>
              <a:rPr lang="en-GB" sz="1600" b="1" dirty="0" smtClean="0"/>
              <a:t>AO3</a:t>
            </a:r>
            <a:r>
              <a:rPr lang="en-GB" sz="1600" b="1" dirty="0"/>
              <a:t>: Demonstrate understanding of the significance and influence of the contexts in which literary texts are written and </a:t>
            </a:r>
            <a:r>
              <a:rPr lang="en-GB" sz="1600" b="1" dirty="0" smtClean="0"/>
              <a:t>received.</a:t>
            </a:r>
            <a:endParaRPr lang="en-GB" sz="1600" b="1" dirty="0"/>
          </a:p>
        </p:txBody>
      </p:sp>
      <p:pic>
        <p:nvPicPr>
          <p:cNvPr id="18" name="Picture 17">
            <a:hlinkClick r:id="rId7"/>
            <a:extLst>
              <a:ext uri="{FF2B5EF4-FFF2-40B4-BE49-F238E27FC236}">
                <a16:creationId xmlns="" xmlns:a16="http://schemas.microsoft.com/office/drawing/2014/main" id="{00F8CF2D-6060-414D-9DCE-B0B4F611B223}"/>
              </a:ext>
            </a:extLst>
          </p:cNvPr>
          <p:cNvPicPr>
            <a:picLocks noChangeAspect="1"/>
          </p:cNvPicPr>
          <p:nvPr/>
        </p:nvPicPr>
        <p:blipFill rotWithShape="1">
          <a:blip r:embed="rId8"/>
          <a:srcRect l="6754" r="14719" b="15808"/>
          <a:stretch/>
        </p:blipFill>
        <p:spPr>
          <a:xfrm>
            <a:off x="595475" y="2714032"/>
            <a:ext cx="3760502" cy="2804077"/>
          </a:xfrm>
          <a:prstGeom prst="rect">
            <a:avLst/>
          </a:prstGeom>
          <a:ln w="38100">
            <a:solidFill>
              <a:schemeClr val="tx1"/>
            </a:solidFill>
          </a:ln>
        </p:spPr>
      </p:pic>
      <p:pic>
        <p:nvPicPr>
          <p:cNvPr id="19" name="Picture 18">
            <a:hlinkClick r:id="rId9"/>
            <a:extLst>
              <a:ext uri="{FF2B5EF4-FFF2-40B4-BE49-F238E27FC236}">
                <a16:creationId xmlns="" xmlns:a16="http://schemas.microsoft.com/office/drawing/2014/main" id="{D9A5A076-857B-4D46-BBD8-E644ED15C0B4}"/>
              </a:ext>
            </a:extLst>
          </p:cNvPr>
          <p:cNvPicPr>
            <a:picLocks noChangeAspect="1"/>
          </p:cNvPicPr>
          <p:nvPr/>
        </p:nvPicPr>
        <p:blipFill rotWithShape="1">
          <a:blip r:embed="rId10"/>
          <a:srcRect l="2141" t="11177" b="3119"/>
          <a:stretch/>
        </p:blipFill>
        <p:spPr>
          <a:xfrm>
            <a:off x="4749358" y="2678238"/>
            <a:ext cx="3495050" cy="2765081"/>
          </a:xfrm>
          <a:prstGeom prst="rect">
            <a:avLst/>
          </a:prstGeom>
          <a:ln w="38100">
            <a:solidFill>
              <a:schemeClr val="tx1"/>
            </a:solidFill>
          </a:ln>
        </p:spPr>
      </p:pic>
    </p:spTree>
    <p:extLst>
      <p:ext uri="{BB962C8B-B14F-4D97-AF65-F5344CB8AC3E}">
        <p14:creationId xmlns:p14="http://schemas.microsoft.com/office/powerpoint/2010/main" val="2081842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7E77B824-B768-4D85-847F-82AC8715FDF9}"/>
  <p:tag name="GENSWF_ADVANCE_TIME" val="2.02"/>
  <p:tag name="TIMING" val=""/>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2012</Words>
  <Application>Microsoft Office PowerPoint</Application>
  <PresentationFormat>On-screen Show (4:3)</PresentationFormat>
  <Paragraphs>171</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Deb</cp:lastModifiedBy>
  <cp:revision>17</cp:revision>
  <dcterms:created xsi:type="dcterms:W3CDTF">2020-04-02T13:39:57Z</dcterms:created>
  <dcterms:modified xsi:type="dcterms:W3CDTF">2020-04-03T11:09:57Z</dcterms:modified>
</cp:coreProperties>
</file>