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8" r:id="rId2"/>
    <p:sldId id="269" r:id="rId3"/>
    <p:sldId id="270" r:id="rId4"/>
    <p:sldId id="271" r:id="rId5"/>
    <p:sldId id="272" r:id="rId6"/>
    <p:sldId id="273" r:id="rId7"/>
    <p:sldId id="274" r:id="rId8"/>
    <p:sldId id="275" r:id="rId9"/>
    <p:sldId id="276" r:id="rId10"/>
    <p:sldId id="277"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7AC0-21E9-4A2D-81FF-9EDD3DB0C704}" type="datetimeFigureOut">
              <a:rPr lang="en-GB" smtClean="0"/>
              <a:t>20/11/2020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C8025-5A14-4E5A-B54C-E228DA3A7669}" type="slidenum">
              <a:rPr lang="en-GB" smtClean="0"/>
              <a:t>‹#›</a:t>
            </a:fld>
            <a:endParaRPr lang="en-GB"/>
          </a:p>
        </p:txBody>
      </p:sp>
    </p:spTree>
    <p:extLst>
      <p:ext uri="{BB962C8B-B14F-4D97-AF65-F5344CB8AC3E}">
        <p14:creationId xmlns:p14="http://schemas.microsoft.com/office/powerpoint/2010/main" val="267019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consider climate change, advances in technology, Covid-19, war, space exploration etc.</a:t>
            </a:r>
          </a:p>
        </p:txBody>
      </p:sp>
      <p:sp>
        <p:nvSpPr>
          <p:cNvPr id="4" name="Slide Number Placeholder 3"/>
          <p:cNvSpPr>
            <a:spLocks noGrp="1"/>
          </p:cNvSpPr>
          <p:nvPr>
            <p:ph type="sldNum" sz="quarter" idx="5"/>
          </p:nvPr>
        </p:nvSpPr>
        <p:spPr/>
        <p:txBody>
          <a:bodyPr/>
          <a:lstStyle/>
          <a:p>
            <a:fld id="{CA6C8025-5A14-4E5A-B54C-E228DA3A7669}" type="slidenum">
              <a:rPr lang="en-GB" smtClean="0"/>
              <a:t>7</a:t>
            </a:fld>
            <a:endParaRPr lang="en-GB"/>
          </a:p>
        </p:txBody>
      </p:sp>
    </p:spTree>
    <p:extLst>
      <p:ext uri="{BB962C8B-B14F-4D97-AF65-F5344CB8AC3E}">
        <p14:creationId xmlns:p14="http://schemas.microsoft.com/office/powerpoint/2010/main" val="29180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 able students may want to use the blurbs from one of the three novels to base their plan on. </a:t>
            </a:r>
          </a:p>
        </p:txBody>
      </p:sp>
      <p:sp>
        <p:nvSpPr>
          <p:cNvPr id="4" name="Slide Number Placeholder 3"/>
          <p:cNvSpPr>
            <a:spLocks noGrp="1"/>
          </p:cNvSpPr>
          <p:nvPr>
            <p:ph type="sldNum" sz="quarter" idx="5"/>
          </p:nvPr>
        </p:nvSpPr>
        <p:spPr/>
        <p:txBody>
          <a:bodyPr/>
          <a:lstStyle/>
          <a:p>
            <a:fld id="{CA6C8025-5A14-4E5A-B54C-E228DA3A7669}" type="slidenum">
              <a:rPr lang="en-GB" smtClean="0"/>
              <a:t>8</a:t>
            </a:fld>
            <a:endParaRPr lang="en-GB"/>
          </a:p>
        </p:txBody>
      </p:sp>
    </p:spTree>
    <p:extLst>
      <p:ext uri="{BB962C8B-B14F-4D97-AF65-F5344CB8AC3E}">
        <p14:creationId xmlns:p14="http://schemas.microsoft.com/office/powerpoint/2010/main" val="7823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first with the first section of 1984.</a:t>
            </a:r>
          </a:p>
        </p:txBody>
      </p:sp>
      <p:sp>
        <p:nvSpPr>
          <p:cNvPr id="4" name="Slide Number Placeholder 3"/>
          <p:cNvSpPr>
            <a:spLocks noGrp="1"/>
          </p:cNvSpPr>
          <p:nvPr>
            <p:ph type="sldNum" sz="quarter" idx="5"/>
          </p:nvPr>
        </p:nvSpPr>
        <p:spPr/>
        <p:txBody>
          <a:bodyPr/>
          <a:lstStyle/>
          <a:p>
            <a:fld id="{CA6C8025-5A14-4E5A-B54C-E228DA3A7669}" type="slidenum">
              <a:rPr lang="en-GB" smtClean="0"/>
              <a:t>9</a:t>
            </a:fld>
            <a:endParaRPr lang="en-GB"/>
          </a:p>
        </p:txBody>
      </p:sp>
    </p:spTree>
    <p:extLst>
      <p:ext uri="{BB962C8B-B14F-4D97-AF65-F5344CB8AC3E}">
        <p14:creationId xmlns:p14="http://schemas.microsoft.com/office/powerpoint/2010/main" val="330170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done in pairs/peer assessment instead.</a:t>
            </a:r>
          </a:p>
        </p:txBody>
      </p:sp>
      <p:sp>
        <p:nvSpPr>
          <p:cNvPr id="4" name="Slide Number Placeholder 3"/>
          <p:cNvSpPr>
            <a:spLocks noGrp="1"/>
          </p:cNvSpPr>
          <p:nvPr>
            <p:ph type="sldNum" sz="quarter" idx="5"/>
          </p:nvPr>
        </p:nvSpPr>
        <p:spPr/>
        <p:txBody>
          <a:bodyPr/>
          <a:lstStyle/>
          <a:p>
            <a:fld id="{CA6C8025-5A14-4E5A-B54C-E228DA3A7669}" type="slidenum">
              <a:rPr lang="en-GB" smtClean="0"/>
              <a:t>11</a:t>
            </a:fld>
            <a:endParaRPr lang="en-GB"/>
          </a:p>
        </p:txBody>
      </p:sp>
    </p:spTree>
    <p:extLst>
      <p:ext uri="{BB962C8B-B14F-4D97-AF65-F5344CB8AC3E}">
        <p14:creationId xmlns:p14="http://schemas.microsoft.com/office/powerpoint/2010/main" val="288667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71AE62-91B6-4379-8EBB-4A1094DEC57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75EDD-37AB-4001-8619-48C905823CE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1AE62-91B6-4379-8EBB-4A1094DEC57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92607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1AE62-91B6-4379-8EBB-4A1094DEC57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75EDD-37AB-4001-8619-48C905823CE1}"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30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1AE62-91B6-4379-8EBB-4A1094DEC57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12120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1AE62-91B6-4379-8EBB-4A1094DEC57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75EDD-37AB-4001-8619-48C905823CE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4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1AE62-91B6-4379-8EBB-4A1094DEC57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184006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1AE62-91B6-4379-8EBB-4A1094DEC575}" type="datetimeFigureOut">
              <a:rPr lang="en-GB" smtClean="0"/>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166187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1AE62-91B6-4379-8EBB-4A1094DEC575}" type="datetimeFigureOut">
              <a:rPr lang="en-GB" smtClean="0"/>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22740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1AE62-91B6-4379-8EBB-4A1094DEC575}" type="datetimeFigureOut">
              <a:rPr lang="en-GB" smtClean="0"/>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87932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71AE62-91B6-4379-8EBB-4A1094DEC57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75EDD-37AB-4001-8619-48C905823CE1}" type="slidenum">
              <a:rPr lang="en-GB" smtClean="0"/>
              <a:t>‹#›</a:t>
            </a:fld>
            <a:endParaRPr lang="en-GB"/>
          </a:p>
        </p:txBody>
      </p:sp>
    </p:spTree>
    <p:extLst>
      <p:ext uri="{BB962C8B-B14F-4D97-AF65-F5344CB8AC3E}">
        <p14:creationId xmlns:p14="http://schemas.microsoft.com/office/powerpoint/2010/main" val="249029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1AE62-91B6-4379-8EBB-4A1094DEC57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75EDD-37AB-4001-8619-48C905823CE1}"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3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A71AE62-91B6-4379-8EBB-4A1094DEC575}" type="datetimeFigureOut">
              <a:rPr lang="en-GB" smtClean="0"/>
              <a:t>20/11/2020</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975EDD-37AB-4001-8619-48C905823CE1}"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681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9FBA-D26A-46F9-A45E-A6011CFC4514}"/>
              </a:ext>
            </a:extLst>
          </p:cNvPr>
          <p:cNvSpPr>
            <a:spLocks noGrp="1"/>
          </p:cNvSpPr>
          <p:nvPr>
            <p:ph type="ctrTitle"/>
          </p:nvPr>
        </p:nvSpPr>
        <p:spPr/>
        <p:txBody>
          <a:bodyPr/>
          <a:lstStyle/>
          <a:p>
            <a:r>
              <a:rPr lang="en-GB" dirty="0"/>
              <a:t>Lesson 16: Contemporary &amp; Future Literature</a:t>
            </a:r>
          </a:p>
        </p:txBody>
      </p:sp>
      <p:sp>
        <p:nvSpPr>
          <p:cNvPr id="3" name="Subtitle 2">
            <a:extLst>
              <a:ext uri="{FF2B5EF4-FFF2-40B4-BE49-F238E27FC236}">
                <a16:creationId xmlns:a16="http://schemas.microsoft.com/office/drawing/2014/main" id="{C63D4D47-C769-4C95-B48A-F29DAD54AB84}"/>
              </a:ext>
            </a:extLst>
          </p:cNvPr>
          <p:cNvSpPr>
            <a:spLocks noGrp="1"/>
          </p:cNvSpPr>
          <p:nvPr>
            <p:ph type="subTitle" idx="1"/>
          </p:nvPr>
        </p:nvSpPr>
        <p:spPr/>
        <p:txBody>
          <a:bodyPr/>
          <a:lstStyle/>
          <a:p>
            <a:r>
              <a:rPr lang="en-GB" dirty="0"/>
              <a:t>LO: To consider how literature may develop in the future.</a:t>
            </a:r>
          </a:p>
        </p:txBody>
      </p:sp>
    </p:spTree>
    <p:extLst>
      <p:ext uri="{BB962C8B-B14F-4D97-AF65-F5344CB8AC3E}">
        <p14:creationId xmlns:p14="http://schemas.microsoft.com/office/powerpoint/2010/main" val="61059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4A85-7BDA-403A-802F-3FCB192FAB66}"/>
              </a:ext>
            </a:extLst>
          </p:cNvPr>
          <p:cNvSpPr>
            <a:spLocks noGrp="1"/>
          </p:cNvSpPr>
          <p:nvPr>
            <p:ph type="title"/>
          </p:nvPr>
        </p:nvSpPr>
        <p:spPr>
          <a:xfrm>
            <a:off x="1209822" y="759655"/>
            <a:ext cx="10552683" cy="5247250"/>
          </a:xfrm>
        </p:spPr>
        <p:txBody>
          <a:bodyPr>
            <a:normAutofit/>
          </a:bodyPr>
          <a:lstStyle/>
          <a:p>
            <a:pPr algn="ctr"/>
            <a:r>
              <a:rPr lang="en-GB" sz="6000" dirty="0"/>
              <a:t>Create the exposition for your narrative.</a:t>
            </a:r>
            <a:br>
              <a:rPr lang="en-GB" sz="6000" dirty="0"/>
            </a:br>
            <a:br>
              <a:rPr lang="en-GB" sz="6000" dirty="0"/>
            </a:br>
            <a:r>
              <a:rPr lang="en-GB" sz="6000" dirty="0"/>
              <a:t>Remember to create a clear sense of your world.</a:t>
            </a:r>
          </a:p>
        </p:txBody>
      </p:sp>
      <p:sp>
        <p:nvSpPr>
          <p:cNvPr id="4" name="TextBox 3">
            <a:extLst>
              <a:ext uri="{FF2B5EF4-FFF2-40B4-BE49-F238E27FC236}">
                <a16:creationId xmlns:a16="http://schemas.microsoft.com/office/drawing/2014/main" id="{89C9B48A-0C33-4EBA-BF7D-AA17A07942D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Writing Activity </a:t>
            </a:r>
          </a:p>
        </p:txBody>
      </p:sp>
      <p:sp>
        <p:nvSpPr>
          <p:cNvPr id="5" name="Rectangle 4">
            <a:extLst>
              <a:ext uri="{FF2B5EF4-FFF2-40B4-BE49-F238E27FC236}">
                <a16:creationId xmlns:a16="http://schemas.microsoft.com/office/drawing/2014/main" id="{857A7B67-F6AC-43F5-86C9-F91AAABCDBB0}"/>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Tree>
    <p:extLst>
      <p:ext uri="{BB962C8B-B14F-4D97-AF65-F5344CB8AC3E}">
        <p14:creationId xmlns:p14="http://schemas.microsoft.com/office/powerpoint/2010/main" val="410466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4A85-7BDA-403A-802F-3FCB192FAB66}"/>
              </a:ext>
            </a:extLst>
          </p:cNvPr>
          <p:cNvSpPr>
            <a:spLocks noGrp="1"/>
          </p:cNvSpPr>
          <p:nvPr>
            <p:ph type="title"/>
          </p:nvPr>
        </p:nvSpPr>
        <p:spPr>
          <a:xfrm>
            <a:off x="819658" y="-126610"/>
            <a:ext cx="10552683" cy="5247250"/>
          </a:xfrm>
        </p:spPr>
        <p:txBody>
          <a:bodyPr>
            <a:normAutofit/>
          </a:bodyPr>
          <a:lstStyle/>
          <a:p>
            <a:pPr algn="ctr"/>
            <a:r>
              <a:rPr lang="en-GB" sz="6000" dirty="0"/>
              <a:t>In your exposition, Highlight anything which provides information to the reader about how your imagined world is different to our own.</a:t>
            </a:r>
          </a:p>
        </p:txBody>
      </p:sp>
      <p:sp>
        <p:nvSpPr>
          <p:cNvPr id="4" name="TextBox 3">
            <a:extLst>
              <a:ext uri="{FF2B5EF4-FFF2-40B4-BE49-F238E27FC236}">
                <a16:creationId xmlns:a16="http://schemas.microsoft.com/office/drawing/2014/main" id="{89C9B48A-0C33-4EBA-BF7D-AA17A07942D4}"/>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Checking Understanding </a:t>
            </a:r>
          </a:p>
        </p:txBody>
      </p:sp>
      <p:sp>
        <p:nvSpPr>
          <p:cNvPr id="5" name="Rectangle 4">
            <a:extLst>
              <a:ext uri="{FF2B5EF4-FFF2-40B4-BE49-F238E27FC236}">
                <a16:creationId xmlns:a16="http://schemas.microsoft.com/office/drawing/2014/main" id="{857A7B67-F6AC-43F5-86C9-F91AAABCDBB0}"/>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pic>
        <p:nvPicPr>
          <p:cNvPr id="13314" name="Picture 2" descr="Stabilo Boss Highlighter Pens - Original Colours - Buy 3 Get 1 ...">
            <a:extLst>
              <a:ext uri="{FF2B5EF4-FFF2-40B4-BE49-F238E27FC236}">
                <a16:creationId xmlns:a16="http://schemas.microsoft.com/office/drawing/2014/main" id="{B361CD8E-2A09-4588-85C8-0D1356E70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668" y="4022360"/>
            <a:ext cx="3839014"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8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E76F-E3E0-4CB3-8217-74CB90525508}"/>
              </a:ext>
            </a:extLst>
          </p:cNvPr>
          <p:cNvSpPr>
            <a:spLocks noGrp="1"/>
          </p:cNvSpPr>
          <p:nvPr>
            <p:ph type="title"/>
          </p:nvPr>
        </p:nvSpPr>
        <p:spPr>
          <a:xfrm>
            <a:off x="749568" y="-230333"/>
            <a:ext cx="9720072" cy="1499616"/>
          </a:xfrm>
        </p:spPr>
        <p:txBody>
          <a:bodyPr/>
          <a:lstStyle/>
          <a:p>
            <a:r>
              <a:rPr lang="en-GB" dirty="0"/>
              <a:t>Starter:</a:t>
            </a:r>
          </a:p>
        </p:txBody>
      </p:sp>
      <p:sp>
        <p:nvSpPr>
          <p:cNvPr id="3" name="Content Placeholder 2">
            <a:extLst>
              <a:ext uri="{FF2B5EF4-FFF2-40B4-BE49-F238E27FC236}">
                <a16:creationId xmlns:a16="http://schemas.microsoft.com/office/drawing/2014/main" id="{F0A31983-C3A3-4773-9E25-A8C90F7DF77C}"/>
              </a:ext>
            </a:extLst>
          </p:cNvPr>
          <p:cNvSpPr>
            <a:spLocks noGrp="1"/>
          </p:cNvSpPr>
          <p:nvPr>
            <p:ph idx="1"/>
          </p:nvPr>
        </p:nvSpPr>
        <p:spPr>
          <a:xfrm>
            <a:off x="908181" y="928844"/>
            <a:ext cx="4701423" cy="2067573"/>
          </a:xfrm>
        </p:spPr>
        <p:txBody>
          <a:bodyPr>
            <a:normAutofit/>
          </a:bodyPr>
          <a:lstStyle/>
          <a:p>
            <a:pPr marL="0" indent="0">
              <a:buNone/>
            </a:pPr>
            <a:r>
              <a:rPr lang="en-GB" sz="4400" dirty="0"/>
              <a:t>Select one of the pictures to create a short description.</a:t>
            </a:r>
          </a:p>
        </p:txBody>
      </p:sp>
      <p:sp>
        <p:nvSpPr>
          <p:cNvPr id="4" name="TextBox 3">
            <a:extLst>
              <a:ext uri="{FF2B5EF4-FFF2-40B4-BE49-F238E27FC236}">
                <a16:creationId xmlns:a16="http://schemas.microsoft.com/office/drawing/2014/main" id="{29A553BF-FD51-4A09-8431-A0CF507CABFF}"/>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Do Now</a:t>
            </a:r>
          </a:p>
        </p:txBody>
      </p:sp>
      <p:pic>
        <p:nvPicPr>
          <p:cNvPr id="2050" name="Picture 2" descr="That Long, Rocky Road: Why Is Dystopian Fiction Evergreen?">
            <a:extLst>
              <a:ext uri="{FF2B5EF4-FFF2-40B4-BE49-F238E27FC236}">
                <a16:creationId xmlns:a16="http://schemas.microsoft.com/office/drawing/2014/main" id="{4082C971-D4A2-41A2-8A20-D90BAC5F1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87" y="3102955"/>
            <a:ext cx="5217958" cy="37550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rting point: Inevitable destination | Futuristic city, Space ...">
            <a:extLst>
              <a:ext uri="{FF2B5EF4-FFF2-40B4-BE49-F238E27FC236}">
                <a16:creationId xmlns:a16="http://schemas.microsoft.com/office/drawing/2014/main" id="{1E838F88-AF10-43B7-8677-67E085726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845" y="3500042"/>
            <a:ext cx="6266155" cy="3357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 fires were far worse than any prediction - BBC News">
            <a:extLst>
              <a:ext uri="{FF2B5EF4-FFF2-40B4-BE49-F238E27FC236}">
                <a16:creationId xmlns:a16="http://schemas.microsoft.com/office/drawing/2014/main" id="{8B239A45-E983-4939-8E82-74E1026F5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845" y="0"/>
            <a:ext cx="6266155" cy="35247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17E4748-6712-4D9B-B711-BF5E7824FF2A}"/>
              </a:ext>
            </a:extLst>
          </p:cNvPr>
          <p:cNvSpPr/>
          <p:nvPr/>
        </p:nvSpPr>
        <p:spPr>
          <a:xfrm>
            <a:off x="626674" y="6541937"/>
            <a:ext cx="5380384" cy="369332"/>
          </a:xfrm>
          <a:prstGeom prst="rect">
            <a:avLst/>
          </a:prstGeom>
        </p:spPr>
        <p:txBody>
          <a:bodyPr wrap="none">
            <a:spAutoFit/>
          </a:bodyPr>
          <a:lstStyle/>
          <a:p>
            <a:r>
              <a:rPr lang="en-GB" dirty="0">
                <a:solidFill>
                  <a:schemeClr val="bg1"/>
                </a:solidFill>
              </a:rPr>
              <a:t>LO: To consider how literature may develop in the future.</a:t>
            </a:r>
          </a:p>
        </p:txBody>
      </p:sp>
    </p:spTree>
    <p:extLst>
      <p:ext uri="{BB962C8B-B14F-4D97-AF65-F5344CB8AC3E}">
        <p14:creationId xmlns:p14="http://schemas.microsoft.com/office/powerpoint/2010/main" val="307545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CF36-3A90-4C2D-B668-7D90C5D97B2A}"/>
              </a:ext>
            </a:extLst>
          </p:cNvPr>
          <p:cNvSpPr>
            <a:spLocks noGrp="1"/>
          </p:cNvSpPr>
          <p:nvPr>
            <p:ph type="title"/>
          </p:nvPr>
        </p:nvSpPr>
        <p:spPr>
          <a:xfrm>
            <a:off x="1024128" y="317930"/>
            <a:ext cx="10849004" cy="1499616"/>
          </a:xfrm>
        </p:spPr>
        <p:txBody>
          <a:bodyPr>
            <a:normAutofit fontScale="90000"/>
          </a:bodyPr>
          <a:lstStyle/>
          <a:p>
            <a:r>
              <a:rPr lang="en-GB" sz="7300" dirty="0"/>
              <a:t>LTM REFRESH: </a:t>
            </a:r>
            <a:r>
              <a:rPr lang="en-GB" dirty="0"/>
              <a:t>Can you create your own definitions for some of the vocabulary we have used in this topic?</a:t>
            </a:r>
          </a:p>
        </p:txBody>
      </p:sp>
      <p:sp>
        <p:nvSpPr>
          <p:cNvPr id="3" name="Content Placeholder 2">
            <a:extLst>
              <a:ext uri="{FF2B5EF4-FFF2-40B4-BE49-F238E27FC236}">
                <a16:creationId xmlns:a16="http://schemas.microsoft.com/office/drawing/2014/main" id="{6FD937BF-DA3F-4AC5-9980-3A873B052756}"/>
              </a:ext>
            </a:extLst>
          </p:cNvPr>
          <p:cNvSpPr>
            <a:spLocks noGrp="1"/>
          </p:cNvSpPr>
          <p:nvPr>
            <p:ph idx="1"/>
          </p:nvPr>
        </p:nvSpPr>
        <p:spPr>
          <a:xfrm>
            <a:off x="1024128" y="2286000"/>
            <a:ext cx="10975614" cy="4023360"/>
          </a:xfrm>
        </p:spPr>
        <p:txBody>
          <a:bodyPr>
            <a:normAutofit/>
          </a:bodyPr>
          <a:lstStyle/>
          <a:p>
            <a:pPr marL="457200" indent="-457200">
              <a:buFont typeface="+mj-lt"/>
              <a:buAutoNum type="arabicPeriod"/>
            </a:pPr>
            <a:r>
              <a:rPr lang="en-GB" sz="3600" b="1" dirty="0"/>
              <a:t>Allusion</a:t>
            </a:r>
          </a:p>
          <a:p>
            <a:pPr marL="457200" indent="-457200">
              <a:buFont typeface="+mj-lt"/>
              <a:buAutoNum type="arabicPeriod"/>
            </a:pPr>
            <a:r>
              <a:rPr lang="en-GB" sz="3600" b="1" dirty="0"/>
              <a:t>Orator</a:t>
            </a:r>
          </a:p>
          <a:p>
            <a:pPr marL="457200" indent="-457200">
              <a:buFont typeface="+mj-lt"/>
              <a:buAutoNum type="arabicPeriod"/>
            </a:pPr>
            <a:r>
              <a:rPr lang="en-GB" sz="3600" b="1" dirty="0"/>
              <a:t>Satire</a:t>
            </a:r>
          </a:p>
          <a:p>
            <a:pPr marL="457200" indent="-457200">
              <a:buFont typeface="+mj-lt"/>
              <a:buAutoNum type="arabicPeriod"/>
            </a:pPr>
            <a:r>
              <a:rPr lang="en-GB" sz="3600" b="1" dirty="0"/>
              <a:t>Tiresome</a:t>
            </a:r>
          </a:p>
          <a:p>
            <a:pPr marL="457200" indent="-457200">
              <a:buFont typeface="+mj-lt"/>
              <a:buAutoNum type="arabicPeriod"/>
            </a:pPr>
            <a:r>
              <a:rPr lang="en-GB" sz="3600" b="1" dirty="0"/>
              <a:t>Picturesque</a:t>
            </a:r>
          </a:p>
          <a:p>
            <a:pPr marL="457200" indent="-457200">
              <a:buFont typeface="+mj-lt"/>
              <a:buAutoNum type="arabicPeriod"/>
            </a:pPr>
            <a:r>
              <a:rPr lang="en-GB" sz="3600" b="1" dirty="0"/>
              <a:t>Democracy</a:t>
            </a:r>
          </a:p>
        </p:txBody>
      </p:sp>
      <p:sp>
        <p:nvSpPr>
          <p:cNvPr id="4" name="Rectangle 3">
            <a:extLst>
              <a:ext uri="{FF2B5EF4-FFF2-40B4-BE49-F238E27FC236}">
                <a16:creationId xmlns:a16="http://schemas.microsoft.com/office/drawing/2014/main" id="{062A4C15-C195-437B-A838-7847D9900DB6}"/>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5" name="TextBox 4">
            <a:extLst>
              <a:ext uri="{FF2B5EF4-FFF2-40B4-BE49-F238E27FC236}">
                <a16:creationId xmlns:a16="http://schemas.microsoft.com/office/drawing/2014/main" id="{CE2D4BFF-93E0-47C9-B9DE-3E331FF81AC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Unlocking Vocabulary</a:t>
            </a:r>
          </a:p>
        </p:txBody>
      </p:sp>
    </p:spTree>
    <p:extLst>
      <p:ext uri="{BB962C8B-B14F-4D97-AF65-F5344CB8AC3E}">
        <p14:creationId xmlns:p14="http://schemas.microsoft.com/office/powerpoint/2010/main" val="91758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CF36-3A90-4C2D-B668-7D90C5D97B2A}"/>
              </a:ext>
            </a:extLst>
          </p:cNvPr>
          <p:cNvSpPr>
            <a:spLocks noGrp="1"/>
          </p:cNvSpPr>
          <p:nvPr>
            <p:ph type="title"/>
          </p:nvPr>
        </p:nvSpPr>
        <p:spPr>
          <a:xfrm>
            <a:off x="1024128" y="317930"/>
            <a:ext cx="10849004" cy="1499616"/>
          </a:xfrm>
        </p:spPr>
        <p:txBody>
          <a:bodyPr>
            <a:normAutofit/>
          </a:bodyPr>
          <a:lstStyle/>
          <a:p>
            <a:r>
              <a:rPr lang="en-GB" sz="7300" dirty="0"/>
              <a:t>LTM REFRESH: </a:t>
            </a:r>
            <a:r>
              <a:rPr lang="en-GB" dirty="0"/>
              <a:t>Check your answers</a:t>
            </a:r>
          </a:p>
        </p:txBody>
      </p:sp>
      <p:sp>
        <p:nvSpPr>
          <p:cNvPr id="3" name="Content Placeholder 2">
            <a:extLst>
              <a:ext uri="{FF2B5EF4-FFF2-40B4-BE49-F238E27FC236}">
                <a16:creationId xmlns:a16="http://schemas.microsoft.com/office/drawing/2014/main" id="{6FD937BF-DA3F-4AC5-9980-3A873B052756}"/>
              </a:ext>
            </a:extLst>
          </p:cNvPr>
          <p:cNvSpPr>
            <a:spLocks noGrp="1"/>
          </p:cNvSpPr>
          <p:nvPr>
            <p:ph idx="1"/>
          </p:nvPr>
        </p:nvSpPr>
        <p:spPr>
          <a:xfrm>
            <a:off x="1024128" y="1603717"/>
            <a:ext cx="10975614" cy="4906811"/>
          </a:xfrm>
        </p:spPr>
        <p:txBody>
          <a:bodyPr>
            <a:normAutofit fontScale="77500" lnSpcReduction="20000"/>
          </a:bodyPr>
          <a:lstStyle/>
          <a:p>
            <a:pPr marL="457200" indent="-457200">
              <a:buFont typeface="+mj-lt"/>
              <a:buAutoNum type="arabicPeriod"/>
            </a:pPr>
            <a:r>
              <a:rPr lang="en-GB" sz="4100" b="1" dirty="0"/>
              <a:t>Allusion: </a:t>
            </a:r>
            <a:r>
              <a:rPr lang="en-GB" sz="4100" dirty="0"/>
              <a:t>A figure of speech that makes a reference to a place, person, or event.</a:t>
            </a:r>
            <a:endParaRPr lang="en-GB" sz="4100" b="1" dirty="0"/>
          </a:p>
          <a:p>
            <a:pPr marL="457200" indent="-457200">
              <a:buFont typeface="+mj-lt"/>
              <a:buAutoNum type="arabicPeriod"/>
            </a:pPr>
            <a:r>
              <a:rPr lang="en-GB" sz="4100" b="1" dirty="0"/>
              <a:t>Orator: </a:t>
            </a:r>
            <a:r>
              <a:rPr lang="en-GB" sz="4100" dirty="0"/>
              <a:t>A public speaker, especially one who is eloquent or skilled.</a:t>
            </a:r>
            <a:endParaRPr lang="en-GB" sz="4100" b="1" dirty="0"/>
          </a:p>
          <a:p>
            <a:pPr marL="457200" indent="-457200">
              <a:buFont typeface="+mj-lt"/>
              <a:buAutoNum type="arabicPeriod"/>
            </a:pPr>
            <a:r>
              <a:rPr lang="en-GB" sz="4100" b="1" dirty="0"/>
              <a:t>Satire: </a:t>
            </a:r>
            <a:r>
              <a:rPr lang="en-GB" sz="4100" dirty="0"/>
              <a:t>A humorous way of criticizing people or ideas to show that they have faults or are wrong.</a:t>
            </a:r>
            <a:endParaRPr lang="en-GB" sz="4100" b="1" dirty="0"/>
          </a:p>
          <a:p>
            <a:pPr marL="457200" indent="-457200">
              <a:buFont typeface="+mj-lt"/>
              <a:buAutoNum type="arabicPeriod"/>
            </a:pPr>
            <a:r>
              <a:rPr lang="en-GB" sz="4100" b="1" dirty="0"/>
              <a:t>Tiresome: </a:t>
            </a:r>
            <a:r>
              <a:rPr lang="en-GB" sz="4100" dirty="0"/>
              <a:t>Causing one to feel bored or annoyed.</a:t>
            </a:r>
            <a:endParaRPr lang="en-GB" sz="4100" b="1" dirty="0"/>
          </a:p>
          <a:p>
            <a:pPr marL="457200" indent="-457200">
              <a:buFont typeface="+mj-lt"/>
              <a:buAutoNum type="arabicPeriod"/>
            </a:pPr>
            <a:r>
              <a:rPr lang="en-GB" sz="4100" b="1" dirty="0"/>
              <a:t>Picturesque: </a:t>
            </a:r>
            <a:r>
              <a:rPr lang="en-GB" sz="4100" dirty="0"/>
              <a:t>Visually attractive, especially in a quaint or charming way.</a:t>
            </a:r>
            <a:endParaRPr lang="en-GB" sz="4100" b="1" dirty="0"/>
          </a:p>
          <a:p>
            <a:pPr marL="457200" indent="-457200">
              <a:buFont typeface="+mj-lt"/>
              <a:buAutoNum type="arabicPeriod"/>
            </a:pPr>
            <a:r>
              <a:rPr lang="en-GB" sz="4100" b="1" dirty="0"/>
              <a:t>Democracy: </a:t>
            </a:r>
            <a:r>
              <a:rPr lang="en-GB" sz="4100" dirty="0"/>
              <a:t>A country in which power is held by elected representatives.</a:t>
            </a:r>
          </a:p>
          <a:p>
            <a:pPr marL="457200" indent="-457200">
              <a:buFont typeface="+mj-lt"/>
              <a:buAutoNum type="arabicPeriod"/>
            </a:pPr>
            <a:endParaRPr lang="en-GB" sz="3600" b="1" dirty="0"/>
          </a:p>
        </p:txBody>
      </p:sp>
      <p:sp>
        <p:nvSpPr>
          <p:cNvPr id="4" name="Rectangle 3">
            <a:extLst>
              <a:ext uri="{FF2B5EF4-FFF2-40B4-BE49-F238E27FC236}">
                <a16:creationId xmlns:a16="http://schemas.microsoft.com/office/drawing/2014/main" id="{062A4C15-C195-437B-A838-7847D9900DB6}"/>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5" name="TextBox 4">
            <a:extLst>
              <a:ext uri="{FF2B5EF4-FFF2-40B4-BE49-F238E27FC236}">
                <a16:creationId xmlns:a16="http://schemas.microsoft.com/office/drawing/2014/main" id="{CE2D4BFF-93E0-47C9-B9DE-3E331FF81AC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Answers</a:t>
            </a:r>
          </a:p>
        </p:txBody>
      </p:sp>
    </p:spTree>
    <p:extLst>
      <p:ext uri="{BB962C8B-B14F-4D97-AF65-F5344CB8AC3E}">
        <p14:creationId xmlns:p14="http://schemas.microsoft.com/office/powerpoint/2010/main" val="409687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9666-038D-4C6A-A9AA-18833A1899BC}"/>
              </a:ext>
            </a:extLst>
          </p:cNvPr>
          <p:cNvSpPr>
            <a:spLocks noGrp="1"/>
          </p:cNvSpPr>
          <p:nvPr>
            <p:ph type="title"/>
          </p:nvPr>
        </p:nvSpPr>
        <p:spPr>
          <a:xfrm>
            <a:off x="715616" y="-64008"/>
            <a:ext cx="11476384" cy="1499616"/>
          </a:xfrm>
        </p:spPr>
        <p:txBody>
          <a:bodyPr/>
          <a:lstStyle/>
          <a:p>
            <a:r>
              <a:rPr lang="en-GB" b="1" dirty="0"/>
              <a:t>Paired Discussion: </a:t>
            </a:r>
            <a:r>
              <a:rPr lang="en-GB" dirty="0"/>
              <a:t>What do you think these recent novels are about?</a:t>
            </a:r>
          </a:p>
        </p:txBody>
      </p:sp>
      <p:sp>
        <p:nvSpPr>
          <p:cNvPr id="3" name="Content Placeholder 2">
            <a:extLst>
              <a:ext uri="{FF2B5EF4-FFF2-40B4-BE49-F238E27FC236}">
                <a16:creationId xmlns:a16="http://schemas.microsoft.com/office/drawing/2014/main" id="{F31F088F-6180-497B-A23E-11109BBD6F6C}"/>
              </a:ext>
            </a:extLst>
          </p:cNvPr>
          <p:cNvSpPr>
            <a:spLocks noGrp="1"/>
          </p:cNvSpPr>
          <p:nvPr>
            <p:ph idx="1"/>
          </p:nvPr>
        </p:nvSpPr>
        <p:spPr/>
        <p:txBody>
          <a:bodyPr/>
          <a:lstStyle/>
          <a:p>
            <a:endParaRPr lang="en-GB" dirty="0"/>
          </a:p>
        </p:txBody>
      </p:sp>
      <p:sp>
        <p:nvSpPr>
          <p:cNvPr id="4" name="Rectangle 3">
            <a:extLst>
              <a:ext uri="{FF2B5EF4-FFF2-40B4-BE49-F238E27FC236}">
                <a16:creationId xmlns:a16="http://schemas.microsoft.com/office/drawing/2014/main" id="{FB6A6618-0F9E-49A1-8E31-361E6C246F04}"/>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5" name="TextBox 4">
            <a:extLst>
              <a:ext uri="{FF2B5EF4-FFF2-40B4-BE49-F238E27FC236}">
                <a16:creationId xmlns:a16="http://schemas.microsoft.com/office/drawing/2014/main" id="{980AEABE-C30E-4807-8703-DD1A3C18B3A2}"/>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Discussion Activity</a:t>
            </a:r>
          </a:p>
        </p:txBody>
      </p:sp>
      <p:pic>
        <p:nvPicPr>
          <p:cNvPr id="6146" name="Picture 2" descr="The Last: The breathtaking thriller that will keep you up all ...">
            <a:extLst>
              <a:ext uri="{FF2B5EF4-FFF2-40B4-BE49-F238E27FC236}">
                <a16:creationId xmlns:a16="http://schemas.microsoft.com/office/drawing/2014/main" id="{4ED3DCF3-F75B-4004-92BD-2C15F200C9F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58129" y="1330730"/>
            <a:ext cx="3348111" cy="52284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Psychology of Time Travel by Kate Mascarenhas">
            <a:extLst>
              <a:ext uri="{FF2B5EF4-FFF2-40B4-BE49-F238E27FC236}">
                <a16:creationId xmlns:a16="http://schemas.microsoft.com/office/drawing/2014/main" id="{DC3D14AE-2827-4484-BDD1-A61F65DD1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34" y="1355064"/>
            <a:ext cx="3544140" cy="51797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Last Day: The Sunday Times bestseller and one of their best ...">
            <a:extLst>
              <a:ext uri="{FF2B5EF4-FFF2-40B4-BE49-F238E27FC236}">
                <a16:creationId xmlns:a16="http://schemas.microsoft.com/office/drawing/2014/main" id="{49314EB6-5F57-4F8A-A597-24B5FDD2AE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295252" y="1330729"/>
            <a:ext cx="3544140" cy="51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7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9666-038D-4C6A-A9AA-18833A1899BC}"/>
              </a:ext>
            </a:extLst>
          </p:cNvPr>
          <p:cNvSpPr>
            <a:spLocks noGrp="1"/>
          </p:cNvSpPr>
          <p:nvPr>
            <p:ph type="title"/>
          </p:nvPr>
        </p:nvSpPr>
        <p:spPr>
          <a:xfrm>
            <a:off x="715616" y="-64008"/>
            <a:ext cx="11476384" cy="1499616"/>
          </a:xfrm>
        </p:spPr>
        <p:txBody>
          <a:bodyPr>
            <a:noAutofit/>
          </a:bodyPr>
          <a:lstStyle/>
          <a:p>
            <a:r>
              <a:rPr lang="en-GB" sz="4000" b="1" dirty="0"/>
              <a:t>Which time period we have already studied links most closely to these contemporary novels?</a:t>
            </a:r>
            <a:endParaRPr lang="en-GB" sz="4000" dirty="0"/>
          </a:p>
        </p:txBody>
      </p:sp>
      <p:sp>
        <p:nvSpPr>
          <p:cNvPr id="4" name="Rectangle 3">
            <a:extLst>
              <a:ext uri="{FF2B5EF4-FFF2-40B4-BE49-F238E27FC236}">
                <a16:creationId xmlns:a16="http://schemas.microsoft.com/office/drawing/2014/main" id="{FB6A6618-0F9E-49A1-8E31-361E6C246F04}"/>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5" name="TextBox 4">
            <a:extLst>
              <a:ext uri="{FF2B5EF4-FFF2-40B4-BE49-F238E27FC236}">
                <a16:creationId xmlns:a16="http://schemas.microsoft.com/office/drawing/2014/main" id="{980AEABE-C30E-4807-8703-DD1A3C18B3A2}"/>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Discussion Activity</a:t>
            </a:r>
          </a:p>
        </p:txBody>
      </p:sp>
      <p:pic>
        <p:nvPicPr>
          <p:cNvPr id="6146" name="Picture 2" descr="The Last: The breathtaking thriller that will keep you up all ...">
            <a:extLst>
              <a:ext uri="{FF2B5EF4-FFF2-40B4-BE49-F238E27FC236}">
                <a16:creationId xmlns:a16="http://schemas.microsoft.com/office/drawing/2014/main" id="{4ED3DCF3-F75B-4004-92BD-2C15F200C9F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58130" y="1290896"/>
            <a:ext cx="1678742" cy="25853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Psychology of Time Travel by Kate Mascarenhas">
            <a:extLst>
              <a:ext uri="{FF2B5EF4-FFF2-40B4-BE49-F238E27FC236}">
                <a16:creationId xmlns:a16="http://schemas.microsoft.com/office/drawing/2014/main" id="{DC3D14AE-2827-4484-BDD1-A61F65DD1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27" y="4027103"/>
            <a:ext cx="1678742" cy="24534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Last Day: The Sunday Times bestseller and one of their best ...">
            <a:extLst>
              <a:ext uri="{FF2B5EF4-FFF2-40B4-BE49-F238E27FC236}">
                <a16:creationId xmlns:a16="http://schemas.microsoft.com/office/drawing/2014/main" id="{49314EB6-5F57-4F8A-A597-24B5FDD2AE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94530" y="1519568"/>
            <a:ext cx="1678742" cy="245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477E454-26D7-4017-BCA7-6DE580C01C1C}"/>
              </a:ext>
            </a:extLst>
          </p:cNvPr>
          <p:cNvSpPr/>
          <p:nvPr/>
        </p:nvSpPr>
        <p:spPr>
          <a:xfrm>
            <a:off x="9060312" y="3401966"/>
            <a:ext cx="3019146" cy="3077766"/>
          </a:xfrm>
          <a:prstGeom prst="rect">
            <a:avLst/>
          </a:prstGeom>
          <a:ln w="19050">
            <a:solidFill>
              <a:srgbClr val="FFC000"/>
            </a:solidFill>
          </a:ln>
        </p:spPr>
        <p:txBody>
          <a:bodyPr wrap="square">
            <a:spAutoFit/>
          </a:bodyPr>
          <a:lstStyle/>
          <a:p>
            <a:r>
              <a:rPr lang="en-GB" dirty="0">
                <a:solidFill>
                  <a:srgbClr val="181818"/>
                </a:solidFill>
                <a:latin typeface="Merriweather"/>
              </a:rPr>
              <a:t> </a:t>
            </a:r>
            <a:r>
              <a:rPr lang="en-GB" sz="1600" dirty="0">
                <a:solidFill>
                  <a:srgbClr val="181818"/>
                </a:solidFill>
                <a:latin typeface="Merriweather"/>
              </a:rPr>
              <a:t>The gravity from a passing asteroid slows down the Earth's rotation until it finally comes to a complete stop. As you can imagine, this is a catastrophe. One half of the world is plunged into eternal darkness and the other half is constantly baking under the sun's intense heat. Only a small part of Earth's land is habitable.</a:t>
            </a:r>
            <a:endParaRPr lang="en-GB" sz="1600" dirty="0"/>
          </a:p>
        </p:txBody>
      </p:sp>
      <p:sp>
        <p:nvSpPr>
          <p:cNvPr id="7" name="Rectangle 6">
            <a:extLst>
              <a:ext uri="{FF2B5EF4-FFF2-40B4-BE49-F238E27FC236}">
                <a16:creationId xmlns:a16="http://schemas.microsoft.com/office/drawing/2014/main" id="{C7E010D4-E352-412C-969F-AB2687F64F55}"/>
              </a:ext>
            </a:extLst>
          </p:cNvPr>
          <p:cNvSpPr/>
          <p:nvPr/>
        </p:nvSpPr>
        <p:spPr>
          <a:xfrm>
            <a:off x="2679386" y="1297990"/>
            <a:ext cx="4131214" cy="2339102"/>
          </a:xfrm>
          <a:prstGeom prst="rect">
            <a:avLst/>
          </a:prstGeom>
          <a:ln w="19050">
            <a:solidFill>
              <a:srgbClr val="FF0000"/>
            </a:solidFill>
          </a:ln>
        </p:spPr>
        <p:txBody>
          <a:bodyPr wrap="square">
            <a:spAutoFit/>
          </a:bodyPr>
          <a:lstStyle/>
          <a:p>
            <a:r>
              <a:rPr lang="en-GB" dirty="0">
                <a:solidFill>
                  <a:srgbClr val="181818"/>
                </a:solidFill>
                <a:latin typeface="Merriweather"/>
              </a:rPr>
              <a:t> </a:t>
            </a:r>
            <a:r>
              <a:rPr lang="en-GB" sz="1600" dirty="0">
                <a:solidFill>
                  <a:srgbClr val="181818"/>
                </a:solidFill>
                <a:latin typeface="Merriweather"/>
              </a:rPr>
              <a:t>Set in a Swiss forest in an isolated hotel, Jon, a historian attending a conference, is caught up when the world goes BOOM! Nuclear war has broken out, most of the world's major cities are lost, communication is scratchy and transport non-existent. Jon takes it on himself to record what has happened, from his point of view, and we are reading his journal.</a:t>
            </a:r>
            <a:endParaRPr lang="en-GB" sz="1600" dirty="0"/>
          </a:p>
        </p:txBody>
      </p:sp>
      <p:sp>
        <p:nvSpPr>
          <p:cNvPr id="8" name="Rectangle 7">
            <a:extLst>
              <a:ext uri="{FF2B5EF4-FFF2-40B4-BE49-F238E27FC236}">
                <a16:creationId xmlns:a16="http://schemas.microsoft.com/office/drawing/2014/main" id="{5E469645-1330-43B6-B83B-CE0E9D691BCF}"/>
              </a:ext>
            </a:extLst>
          </p:cNvPr>
          <p:cNvSpPr/>
          <p:nvPr/>
        </p:nvSpPr>
        <p:spPr>
          <a:xfrm>
            <a:off x="2602523" y="4152315"/>
            <a:ext cx="6096000" cy="2031325"/>
          </a:xfrm>
          <a:prstGeom prst="rect">
            <a:avLst/>
          </a:prstGeom>
          <a:ln w="19050">
            <a:solidFill>
              <a:schemeClr val="tx1"/>
            </a:solidFill>
          </a:ln>
        </p:spPr>
        <p:txBody>
          <a:bodyPr>
            <a:spAutoFit/>
          </a:bodyPr>
          <a:lstStyle/>
          <a:p>
            <a:r>
              <a:rPr lang="en-GB" dirty="0">
                <a:solidFill>
                  <a:srgbClr val="181818"/>
                </a:solidFill>
                <a:latin typeface="Merriweather"/>
              </a:rPr>
              <a:t>When four female scientists create the world's first-time machine in 1967, they had no idea how they would alter the world (or themselves). These women were known as pioneers, each with her own specialty to assist each other in the development of the time machine. Fifty years later, time travel is a big business with thousands of people working in the industry.</a:t>
            </a:r>
            <a:endParaRPr lang="en-GB" dirty="0"/>
          </a:p>
        </p:txBody>
      </p:sp>
      <p:sp>
        <p:nvSpPr>
          <p:cNvPr id="9" name="Rectangle 8">
            <a:extLst>
              <a:ext uri="{FF2B5EF4-FFF2-40B4-BE49-F238E27FC236}">
                <a16:creationId xmlns:a16="http://schemas.microsoft.com/office/drawing/2014/main" id="{51E45F9E-BB21-4D4D-8149-FFE1CDE469C3}"/>
              </a:ext>
            </a:extLst>
          </p:cNvPr>
          <p:cNvSpPr/>
          <p:nvPr/>
        </p:nvSpPr>
        <p:spPr>
          <a:xfrm>
            <a:off x="9242474" y="1297990"/>
            <a:ext cx="2672861" cy="175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similarities does today’s society have with Post-WW2?</a:t>
            </a:r>
          </a:p>
        </p:txBody>
      </p:sp>
    </p:spTree>
    <p:extLst>
      <p:ext uri="{BB962C8B-B14F-4D97-AF65-F5344CB8AC3E}">
        <p14:creationId xmlns:p14="http://schemas.microsoft.com/office/powerpoint/2010/main" val="29718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FA8B-3230-4939-9ECE-79A255F6F80C}"/>
              </a:ext>
            </a:extLst>
          </p:cNvPr>
          <p:cNvSpPr>
            <a:spLocks noGrp="1"/>
          </p:cNvSpPr>
          <p:nvPr>
            <p:ph type="title"/>
          </p:nvPr>
        </p:nvSpPr>
        <p:spPr>
          <a:xfrm>
            <a:off x="1390709" y="993178"/>
            <a:ext cx="9720072" cy="4296273"/>
          </a:xfrm>
        </p:spPr>
        <p:txBody>
          <a:bodyPr>
            <a:normAutofit/>
          </a:bodyPr>
          <a:lstStyle/>
          <a:p>
            <a:pPr algn="ctr"/>
            <a:r>
              <a:rPr lang="en-GB" sz="6600" dirty="0"/>
              <a:t>What contemporary issues could influence literature today and in the near future?</a:t>
            </a:r>
          </a:p>
        </p:txBody>
      </p:sp>
      <p:sp>
        <p:nvSpPr>
          <p:cNvPr id="4" name="Rectangle 3">
            <a:extLst>
              <a:ext uri="{FF2B5EF4-FFF2-40B4-BE49-F238E27FC236}">
                <a16:creationId xmlns:a16="http://schemas.microsoft.com/office/drawing/2014/main" id="{16223389-75FD-4A53-B9D2-28CF4930E895}"/>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5" name="TextBox 4">
            <a:extLst>
              <a:ext uri="{FF2B5EF4-FFF2-40B4-BE49-F238E27FC236}">
                <a16:creationId xmlns:a16="http://schemas.microsoft.com/office/drawing/2014/main" id="{905EAD61-030C-4D78-B15A-D7EF9F6850F8}"/>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51334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3D0E-3F64-4821-A32A-8AFC245C8978}"/>
              </a:ext>
            </a:extLst>
          </p:cNvPr>
          <p:cNvSpPr>
            <a:spLocks noGrp="1"/>
          </p:cNvSpPr>
          <p:nvPr>
            <p:ph type="title"/>
          </p:nvPr>
        </p:nvSpPr>
        <p:spPr>
          <a:xfrm>
            <a:off x="869383" y="-201168"/>
            <a:ext cx="9720072" cy="1499616"/>
          </a:xfrm>
        </p:spPr>
        <p:txBody>
          <a:bodyPr>
            <a:normAutofit/>
          </a:bodyPr>
          <a:lstStyle/>
          <a:p>
            <a:r>
              <a:rPr lang="en-GB" sz="6000" dirty="0"/>
              <a:t>Contemporary issues in literature</a:t>
            </a:r>
          </a:p>
        </p:txBody>
      </p:sp>
      <p:sp>
        <p:nvSpPr>
          <p:cNvPr id="3" name="Content Placeholder 2">
            <a:extLst>
              <a:ext uri="{FF2B5EF4-FFF2-40B4-BE49-F238E27FC236}">
                <a16:creationId xmlns:a16="http://schemas.microsoft.com/office/drawing/2014/main" id="{3F1DC579-07FA-424B-B07C-866533706FFA}"/>
              </a:ext>
            </a:extLst>
          </p:cNvPr>
          <p:cNvSpPr>
            <a:spLocks noGrp="1"/>
          </p:cNvSpPr>
          <p:nvPr>
            <p:ph idx="1"/>
          </p:nvPr>
        </p:nvSpPr>
        <p:spPr>
          <a:xfrm>
            <a:off x="869383" y="1033976"/>
            <a:ext cx="11167872" cy="4023360"/>
          </a:xfrm>
        </p:spPr>
        <p:txBody>
          <a:bodyPr>
            <a:normAutofit/>
          </a:bodyPr>
          <a:lstStyle/>
          <a:p>
            <a:pPr marL="0" indent="0">
              <a:buNone/>
            </a:pPr>
            <a:r>
              <a:rPr lang="en-GB" sz="3200" dirty="0"/>
              <a:t>Select one of the issues/themes we have discussed.</a:t>
            </a:r>
          </a:p>
          <a:p>
            <a:pPr marL="0" indent="0">
              <a:buNone/>
            </a:pPr>
            <a:r>
              <a:rPr lang="en-GB" sz="3200" dirty="0"/>
              <a:t>Create a plan for a narrative which would explore the issue/theme.</a:t>
            </a:r>
          </a:p>
        </p:txBody>
      </p:sp>
      <p:sp>
        <p:nvSpPr>
          <p:cNvPr id="4" name="TextBox 3">
            <a:extLst>
              <a:ext uri="{FF2B5EF4-FFF2-40B4-BE49-F238E27FC236}">
                <a16:creationId xmlns:a16="http://schemas.microsoft.com/office/drawing/2014/main" id="{DFCE8A60-65E9-42AB-8C76-D2DB9CBF4427}"/>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Mastery </a:t>
            </a:r>
          </a:p>
        </p:txBody>
      </p:sp>
      <p:sp>
        <p:nvSpPr>
          <p:cNvPr id="5" name="Rectangle 4">
            <a:extLst>
              <a:ext uri="{FF2B5EF4-FFF2-40B4-BE49-F238E27FC236}">
                <a16:creationId xmlns:a16="http://schemas.microsoft.com/office/drawing/2014/main" id="{E02459E0-284A-4818-828F-93B9B1D71721}"/>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pic>
        <p:nvPicPr>
          <p:cNvPr id="9218" name="Picture 2" descr="Freytag's Pyramid, Types of Conflict + Lit. Terms flashcards on ...">
            <a:extLst>
              <a:ext uri="{FF2B5EF4-FFF2-40B4-BE49-F238E27FC236}">
                <a16:creationId xmlns:a16="http://schemas.microsoft.com/office/drawing/2014/main" id="{D742B2DC-7A10-4D03-9CD9-89DD73C33A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2" t="21128" r="15886" b="10359"/>
          <a:stretch/>
        </p:blipFill>
        <p:spPr bwMode="auto">
          <a:xfrm>
            <a:off x="2140328" y="2474944"/>
            <a:ext cx="7178182" cy="40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4E78-4D19-4949-A60A-5601DEE7D1F1}"/>
              </a:ext>
            </a:extLst>
          </p:cNvPr>
          <p:cNvSpPr>
            <a:spLocks noGrp="1"/>
          </p:cNvSpPr>
          <p:nvPr>
            <p:ph type="title"/>
          </p:nvPr>
        </p:nvSpPr>
        <p:spPr>
          <a:xfrm>
            <a:off x="869384" y="-64008"/>
            <a:ext cx="9720072" cy="1499616"/>
          </a:xfrm>
        </p:spPr>
        <p:txBody>
          <a:bodyPr>
            <a:normAutofit/>
          </a:bodyPr>
          <a:lstStyle/>
          <a:p>
            <a:r>
              <a:rPr lang="en-GB" sz="6000" dirty="0"/>
              <a:t>Creating Your Narrative World</a:t>
            </a:r>
          </a:p>
        </p:txBody>
      </p:sp>
      <p:sp>
        <p:nvSpPr>
          <p:cNvPr id="3" name="Content Placeholder 2">
            <a:extLst>
              <a:ext uri="{FF2B5EF4-FFF2-40B4-BE49-F238E27FC236}">
                <a16:creationId xmlns:a16="http://schemas.microsoft.com/office/drawing/2014/main" id="{D2F7DFA9-D5D4-4E9F-9F63-5202D0DCD631}"/>
              </a:ext>
            </a:extLst>
          </p:cNvPr>
          <p:cNvSpPr>
            <a:spLocks noGrp="1"/>
          </p:cNvSpPr>
          <p:nvPr>
            <p:ph idx="1"/>
          </p:nvPr>
        </p:nvSpPr>
        <p:spPr>
          <a:xfrm>
            <a:off x="869384" y="1252025"/>
            <a:ext cx="11130358" cy="5057335"/>
          </a:xfrm>
        </p:spPr>
        <p:txBody>
          <a:bodyPr>
            <a:normAutofit/>
          </a:bodyPr>
          <a:lstStyle/>
          <a:p>
            <a:r>
              <a:rPr lang="en-GB" sz="2400" dirty="0"/>
              <a:t>Look at the examples of opening pages from ‘Nineteen Eighty-Four’ and ‘The Last Day’. </a:t>
            </a:r>
          </a:p>
          <a:p>
            <a:pPr algn="ctr"/>
            <a:r>
              <a:rPr lang="en-GB" sz="2800" b="1" dirty="0"/>
              <a:t>How do they provide the reader with information about their settings?</a:t>
            </a:r>
          </a:p>
        </p:txBody>
      </p:sp>
      <p:sp>
        <p:nvSpPr>
          <p:cNvPr id="4" name="TextBox 3">
            <a:extLst>
              <a:ext uri="{FF2B5EF4-FFF2-40B4-BE49-F238E27FC236}">
                <a16:creationId xmlns:a16="http://schemas.microsoft.com/office/drawing/2014/main" id="{B1CCB56C-3E27-47FF-9EB3-6328371790E5}"/>
              </a:ext>
            </a:extLst>
          </p:cNvPr>
          <p:cNvSpPr txBox="1"/>
          <p:nvPr/>
        </p:nvSpPr>
        <p:spPr>
          <a:xfrm rot="16200000">
            <a:off x="-3075057" y="3075057"/>
            <a:ext cx="6858000" cy="707886"/>
          </a:xfrm>
          <a:prstGeom prst="rect">
            <a:avLst/>
          </a:prstGeom>
          <a:solidFill>
            <a:schemeClr val="accent1">
              <a:lumMod val="75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4000" b="1" dirty="0">
                <a:solidFill>
                  <a:schemeClr val="bg1"/>
                </a:solidFill>
                <a:latin typeface="Century Gothic" panose="020B0502020202020204" pitchFamily="34" charset="0"/>
              </a:rPr>
              <a:t>Reading Activity </a:t>
            </a:r>
          </a:p>
        </p:txBody>
      </p:sp>
      <p:sp>
        <p:nvSpPr>
          <p:cNvPr id="5" name="Rectangle 4">
            <a:extLst>
              <a:ext uri="{FF2B5EF4-FFF2-40B4-BE49-F238E27FC236}">
                <a16:creationId xmlns:a16="http://schemas.microsoft.com/office/drawing/2014/main" id="{300A4196-04E3-4452-AFA5-A61CEB63C0AC}"/>
              </a:ext>
            </a:extLst>
          </p:cNvPr>
          <p:cNvSpPr/>
          <p:nvPr/>
        </p:nvSpPr>
        <p:spPr>
          <a:xfrm>
            <a:off x="715616" y="6510528"/>
            <a:ext cx="5380384" cy="369332"/>
          </a:xfrm>
          <a:prstGeom prst="rect">
            <a:avLst/>
          </a:prstGeom>
        </p:spPr>
        <p:txBody>
          <a:bodyPr wrap="none">
            <a:spAutoFit/>
          </a:bodyPr>
          <a:lstStyle/>
          <a:p>
            <a:r>
              <a:rPr lang="en-GB" dirty="0"/>
              <a:t>LO: To consider how literature may develop in the future.</a:t>
            </a:r>
          </a:p>
        </p:txBody>
      </p:sp>
      <p:sp>
        <p:nvSpPr>
          <p:cNvPr id="6" name="Rectangle 5">
            <a:extLst>
              <a:ext uri="{FF2B5EF4-FFF2-40B4-BE49-F238E27FC236}">
                <a16:creationId xmlns:a16="http://schemas.microsoft.com/office/drawing/2014/main" id="{9B4C1B13-323A-4BA8-9005-FDA1132388EF}"/>
              </a:ext>
            </a:extLst>
          </p:cNvPr>
          <p:cNvSpPr/>
          <p:nvPr/>
        </p:nvSpPr>
        <p:spPr>
          <a:xfrm>
            <a:off x="869384" y="2322137"/>
            <a:ext cx="11322616" cy="4188391"/>
          </a:xfrm>
          <a:prstGeom prst="rect">
            <a:avLst/>
          </a:prstGeom>
        </p:spPr>
        <p:txBody>
          <a:bodyPr wrap="square">
            <a:spAutoFit/>
          </a:bodyPr>
          <a:lstStyle/>
          <a:p>
            <a:pPr>
              <a:lnSpc>
                <a:spcPct val="107000"/>
              </a:lnSpc>
              <a:spcAft>
                <a:spcPts val="0"/>
              </a:spcAft>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It was a bright cold day in April, and the clocks were striking thirteen. Winston Smith, his chin nuzzled into his breast in an effort to escape the vile wind, slipped quickly through the glass doors of Victory Mansions, though not quickly enough to prevent a swirl of gritty dust from entering along with him.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70"/>
              </a:spcBef>
              <a:spcAft>
                <a:spcPts val="0"/>
              </a:spcAft>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hallway smelt of boiled cabbage and old rag mats. At one end of it a coloured poster, too large for indoor display, had been tacked to the wall. It depicted simply an enormous face, more than a metre wide: the face of a man of about forty-five, with a heavy black moustache and ruggedly handsome features. Winston made for the stairs. It was no use trying the lift. Even at the best of times it was seldom working, and at present the electric current was cut off during daylight hours. It was part of the economy drive in preparation for </a:t>
            </a:r>
            <a:r>
              <a:rPr lang="en-GB"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HateWeek</a:t>
            </a: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 The flat was seven flights up, and Winston, who was thirty-nine and had a varicose ulcer above his right ankle, went slowly, resting several times on the way. On each landing, opposite the lift shaft, the poster with the enormous face gazed from the wall. It was one of those pictures which are so contrived that the eyes follow you about when you move. BIG BROTHER IS WATCHING YOU, the caption beneath it ran.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70"/>
              </a:spcBef>
              <a:spcAft>
                <a:spcPts val="0"/>
              </a:spcAft>
            </a:pPr>
            <a:r>
              <a:rPr lang="en-GB"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7847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454551"/>
      </a:dk2>
      <a:lt2>
        <a:srgbClr val="D8D9DC"/>
      </a:lt2>
      <a:accent1>
        <a:srgbClr val="E32D91"/>
      </a:accent1>
      <a:accent2>
        <a:srgbClr val="C830CC"/>
      </a:accent2>
      <a:accent3>
        <a:srgbClr val="B4176D"/>
      </a:accent3>
      <a:accent4>
        <a:srgbClr val="EE81BD"/>
      </a:accent4>
      <a:accent5>
        <a:srgbClr val="8971E1"/>
      </a:accent5>
      <a:accent6>
        <a:srgbClr val="D54773"/>
      </a:accent6>
      <a:hlink>
        <a:srgbClr val="4775E7"/>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978</Words>
  <Application>Microsoft Office PowerPoint</Application>
  <PresentationFormat>Widescreen</PresentationFormat>
  <Paragraphs>64</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Century Gothic</vt:lpstr>
      <vt:lpstr>Merriweather</vt:lpstr>
      <vt:lpstr>Times New Roman</vt:lpstr>
      <vt:lpstr>Tw Cen MT</vt:lpstr>
      <vt:lpstr>Tw Cen MT Condensed</vt:lpstr>
      <vt:lpstr>Wingdings 3</vt:lpstr>
      <vt:lpstr>Integral</vt:lpstr>
      <vt:lpstr>Lesson 16: Contemporary &amp; Future Literature</vt:lpstr>
      <vt:lpstr>Starter:</vt:lpstr>
      <vt:lpstr>LTM REFRESH: Can you create your own definitions for some of the vocabulary we have used in this topic?</vt:lpstr>
      <vt:lpstr>LTM REFRESH: Check your answers</vt:lpstr>
      <vt:lpstr>Paired Discussion: What do you think these recent novels are about?</vt:lpstr>
      <vt:lpstr>Which time period we have already studied links most closely to these contemporary novels?</vt:lpstr>
      <vt:lpstr>What contemporary issues could influence literature today and in the near future?</vt:lpstr>
      <vt:lpstr>Contemporary issues in literature</vt:lpstr>
      <vt:lpstr>Creating Your Narrative World</vt:lpstr>
      <vt:lpstr>Create the exposition for your narrative.  Remember to create a clear sense of your world.</vt:lpstr>
      <vt:lpstr>In your exposition, Highlight anything which provides information to the reader about how your imagined world is different to 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14: representations of race</dc:title>
  <dc:creator>Lauran Hampshire - Dell</dc:creator>
  <cp:lastModifiedBy>A Allen</cp:lastModifiedBy>
  <cp:revision>39</cp:revision>
  <dcterms:created xsi:type="dcterms:W3CDTF">2017-07-26T13:56:05Z</dcterms:created>
  <dcterms:modified xsi:type="dcterms:W3CDTF">2020-11-20T15:03:01Z</dcterms:modified>
</cp:coreProperties>
</file>