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4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0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71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324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402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7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57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3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68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84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0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00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4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30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04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A529-ED3E-4E5C-A5A8-25C9F73ABE60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07C13B-C479-4ABE-A86B-8FD97A3E7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7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F04D17-A1EB-4647-83B0-E55D0BCD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97" y="0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u="sng" dirty="0"/>
              <a:t>Comparison of Lord Capulet</a:t>
            </a:r>
          </a:p>
        </p:txBody>
      </p:sp>
      <p:sp>
        <p:nvSpPr>
          <p:cNvPr id="11" name="Isosceles Triangle 11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22043A-FCE7-430E-9054-45593EE3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970671"/>
            <a:ext cx="8903228" cy="5070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u="sng" dirty="0"/>
              <a:t>Starter Activity: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accent5"/>
                </a:solidFill>
              </a:rPr>
              <a:t>MRI of WIN for your Tybalt Essay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Extension: Quote activity for Lord Capulet. </a:t>
            </a:r>
          </a:p>
        </p:txBody>
      </p:sp>
      <p:sp>
        <p:nvSpPr>
          <p:cNvPr id="13" name="Isosceles Triangle 13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3BC730-E8D0-4BDC-B6DA-931B9971CBE4}"/>
              </a:ext>
            </a:extLst>
          </p:cNvPr>
          <p:cNvSpPr txBox="1"/>
          <p:nvPr/>
        </p:nvSpPr>
        <p:spPr>
          <a:xfrm>
            <a:off x="10447785" y="0"/>
            <a:ext cx="1989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LO: To develop comparison techniques.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BF01C-8628-450B-8DBF-7A006D5BFB90}"/>
              </a:ext>
            </a:extLst>
          </p:cNvPr>
          <p:cNvSpPr txBox="1"/>
          <p:nvPr/>
        </p:nvSpPr>
        <p:spPr>
          <a:xfrm>
            <a:off x="169507" y="5053266"/>
            <a:ext cx="22343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Key Vocabulary</a:t>
            </a:r>
          </a:p>
          <a:p>
            <a:r>
              <a:rPr lang="en-GB" sz="1600" dirty="0"/>
              <a:t>Comparison</a:t>
            </a:r>
          </a:p>
          <a:p>
            <a:r>
              <a:rPr lang="en-GB" sz="1600" dirty="0"/>
              <a:t>Juxtaposes </a:t>
            </a:r>
          </a:p>
          <a:p>
            <a:r>
              <a:rPr lang="en-GB" sz="1600" dirty="0"/>
              <a:t>Contradicts</a:t>
            </a:r>
          </a:p>
          <a:p>
            <a:r>
              <a:rPr lang="en-GB" sz="1600" dirty="0"/>
              <a:t>Character Progression</a:t>
            </a:r>
          </a:p>
          <a:p>
            <a:r>
              <a:rPr lang="en-GB" sz="1600" dirty="0"/>
              <a:t>Language Analysis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AB855-9141-4909-B932-178570F5FF44}"/>
              </a:ext>
            </a:extLst>
          </p:cNvPr>
          <p:cNvSpPr txBox="1"/>
          <p:nvPr/>
        </p:nvSpPr>
        <p:spPr>
          <a:xfrm>
            <a:off x="6479531" y="5190530"/>
            <a:ext cx="5309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Class Target: To focus on language analysis.</a:t>
            </a:r>
          </a:p>
        </p:txBody>
      </p:sp>
    </p:spTree>
    <p:extLst>
      <p:ext uri="{BB962C8B-B14F-4D97-AF65-F5344CB8AC3E}">
        <p14:creationId xmlns:p14="http://schemas.microsoft.com/office/powerpoint/2010/main" val="259800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F04D17-A1EB-4647-83B0-E55D0BCD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07" y="-70148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u="sng" dirty="0"/>
              <a:t>Comparison of Lord Capulet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22043A-FCE7-430E-9054-45593EE3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7" y="923330"/>
            <a:ext cx="8903228" cy="5070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Compare Capulet’s use of language in Act 1 Scene 2 &amp; Act 3 Scene 4/5.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3BC730-E8D0-4BDC-B6DA-931B9971CBE4}"/>
              </a:ext>
            </a:extLst>
          </p:cNvPr>
          <p:cNvSpPr txBox="1"/>
          <p:nvPr/>
        </p:nvSpPr>
        <p:spPr>
          <a:xfrm>
            <a:off x="10447785" y="0"/>
            <a:ext cx="1989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develop comparison techniques.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BF01C-8628-450B-8DBF-7A006D5BFB90}"/>
              </a:ext>
            </a:extLst>
          </p:cNvPr>
          <p:cNvSpPr txBox="1"/>
          <p:nvPr/>
        </p:nvSpPr>
        <p:spPr>
          <a:xfrm>
            <a:off x="9957604" y="5193802"/>
            <a:ext cx="22343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Key Vocabulary</a:t>
            </a:r>
          </a:p>
          <a:p>
            <a:r>
              <a:rPr lang="en-GB" sz="1600" dirty="0"/>
              <a:t>Comparison</a:t>
            </a:r>
          </a:p>
          <a:p>
            <a:r>
              <a:rPr lang="en-GB" sz="1600" dirty="0"/>
              <a:t>Juxtaposes </a:t>
            </a:r>
          </a:p>
          <a:p>
            <a:r>
              <a:rPr lang="en-GB" sz="1600" dirty="0"/>
              <a:t>Contradicts</a:t>
            </a:r>
          </a:p>
          <a:p>
            <a:r>
              <a:rPr lang="en-GB" sz="1600" dirty="0"/>
              <a:t>Character Progression</a:t>
            </a:r>
          </a:p>
          <a:p>
            <a:r>
              <a:rPr lang="en-GB" sz="1600" dirty="0"/>
              <a:t>Language Analysis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CF5A9F-E37D-465C-A157-276654597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29667"/>
              </p:ext>
            </p:extLst>
          </p:nvPr>
        </p:nvGraphicFramePr>
        <p:xfrm>
          <a:off x="258985" y="2438364"/>
          <a:ext cx="9440769" cy="3247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6002">
                  <a:extLst>
                    <a:ext uri="{9D8B030D-6E8A-4147-A177-3AD203B41FA5}">
                      <a16:colId xmlns:a16="http://schemas.microsoft.com/office/drawing/2014/main" val="3979932012"/>
                    </a:ext>
                  </a:extLst>
                </a:gridCol>
                <a:gridCol w="2500709">
                  <a:extLst>
                    <a:ext uri="{9D8B030D-6E8A-4147-A177-3AD203B41FA5}">
                      <a16:colId xmlns:a16="http://schemas.microsoft.com/office/drawing/2014/main" val="2799495099"/>
                    </a:ext>
                  </a:extLst>
                </a:gridCol>
                <a:gridCol w="3494058">
                  <a:extLst>
                    <a:ext uri="{9D8B030D-6E8A-4147-A177-3AD203B41FA5}">
                      <a16:colId xmlns:a16="http://schemas.microsoft.com/office/drawing/2014/main" val="1048992749"/>
                    </a:ext>
                  </a:extLst>
                </a:gridCol>
              </a:tblGrid>
              <a:tr h="3127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3600" dirty="0">
                          <a:effectLst/>
                        </a:rPr>
                        <a:t>my will to her consent is but a part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03" marR="51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effectLst/>
                        </a:rPr>
                        <a:t>Juliet’s choice in the marriage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</a:txBody>
                  <a:tcPr marL="51003" marR="51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 will be </a:t>
                      </a:r>
                      <a:r>
                        <a:rPr lang="en-GB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rul’d</a:t>
                      </a: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all respects by me</a:t>
                      </a:r>
                    </a:p>
                  </a:txBody>
                  <a:tcPr marL="51003" marR="51003" marT="0" marB="0"/>
                </a:tc>
                <a:extLst>
                  <a:ext uri="{0D108BD9-81ED-4DB2-BD59-A6C34878D82A}">
                    <a16:rowId xmlns:a16="http://schemas.microsoft.com/office/drawing/2014/main" val="293635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1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F04D17-A1EB-4647-83B0-E55D0BCD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07" y="-70148"/>
            <a:ext cx="8964548" cy="1320800"/>
          </a:xfrm>
        </p:spPr>
        <p:txBody>
          <a:bodyPr>
            <a:noAutofit/>
          </a:bodyPr>
          <a:lstStyle/>
          <a:p>
            <a:r>
              <a:rPr lang="en-GB" sz="3200" u="sng" dirty="0"/>
              <a:t>How do Capulet’s language choices show his progression in the play?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22043A-FCE7-430E-9054-45593EE3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66" y="1250652"/>
            <a:ext cx="8903228" cy="50706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>
                <a:solidFill>
                  <a:srgbClr val="FF0000"/>
                </a:solidFill>
              </a:rPr>
              <a:t>In Act 1 Scene 2, Capulet seems to be willing to allow Juliet some say in who she marries, </a:t>
            </a:r>
            <a:r>
              <a:rPr lang="en-GB" sz="2400" dirty="0">
                <a:solidFill>
                  <a:srgbClr val="7030A0"/>
                </a:solidFill>
              </a:rPr>
              <a:t>commenting “my will to her consent is but a part”. </a:t>
            </a:r>
            <a:r>
              <a:rPr lang="en-GB" sz="2400" dirty="0">
                <a:solidFill>
                  <a:srgbClr val="FF6600"/>
                </a:solidFill>
              </a:rPr>
              <a:t>The verb </a:t>
            </a:r>
            <a:r>
              <a:rPr lang="en-GB" sz="2400" dirty="0">
                <a:solidFill>
                  <a:srgbClr val="00B050"/>
                </a:solidFill>
              </a:rPr>
              <a:t>“consent” creates the impression that the wedding will only go ahead if Juliet agrees to the match, </a:t>
            </a:r>
            <a:r>
              <a:rPr lang="en-GB" sz="2400" dirty="0">
                <a:solidFill>
                  <a:schemeClr val="tx1"/>
                </a:solidFill>
              </a:rPr>
              <a:t>leaving the audience with the impression that Capulet is a compassionate father. </a:t>
            </a:r>
            <a:r>
              <a:rPr lang="en-GB" sz="2400" dirty="0">
                <a:solidFill>
                  <a:srgbClr val="FF0000"/>
                </a:solidFill>
              </a:rPr>
              <a:t>However, by Act 3 Scene 4 he has obviously reconsidered this idea </a:t>
            </a:r>
            <a:r>
              <a:rPr lang="en-GB" sz="2400" dirty="0">
                <a:solidFill>
                  <a:srgbClr val="7030A0"/>
                </a:solidFill>
              </a:rPr>
              <a:t>when he says, “She will be </a:t>
            </a:r>
            <a:r>
              <a:rPr lang="en-GB" sz="2400" dirty="0" err="1">
                <a:solidFill>
                  <a:srgbClr val="7030A0"/>
                </a:solidFill>
              </a:rPr>
              <a:t>rul’d</a:t>
            </a:r>
            <a:r>
              <a:rPr lang="en-GB" sz="2400" dirty="0">
                <a:solidFill>
                  <a:srgbClr val="7030A0"/>
                </a:solidFill>
              </a:rPr>
              <a:t> in all respects by me.”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3BC730-E8D0-4BDC-B6DA-931B9971CBE4}"/>
              </a:ext>
            </a:extLst>
          </p:cNvPr>
          <p:cNvSpPr txBox="1"/>
          <p:nvPr/>
        </p:nvSpPr>
        <p:spPr>
          <a:xfrm>
            <a:off x="10447785" y="0"/>
            <a:ext cx="1989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develop comparison techniques.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BF01C-8628-450B-8DBF-7A006D5BFB90}"/>
              </a:ext>
            </a:extLst>
          </p:cNvPr>
          <p:cNvSpPr txBox="1"/>
          <p:nvPr/>
        </p:nvSpPr>
        <p:spPr>
          <a:xfrm>
            <a:off x="9957604" y="5193802"/>
            <a:ext cx="22343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Key Vocabulary</a:t>
            </a:r>
          </a:p>
          <a:p>
            <a:r>
              <a:rPr lang="en-GB" sz="1600" dirty="0"/>
              <a:t>Comparison</a:t>
            </a:r>
          </a:p>
          <a:p>
            <a:r>
              <a:rPr lang="en-GB" sz="1600" dirty="0"/>
              <a:t>Juxtaposes </a:t>
            </a:r>
          </a:p>
          <a:p>
            <a:r>
              <a:rPr lang="en-GB" sz="1600" dirty="0"/>
              <a:t>Contradicts</a:t>
            </a:r>
          </a:p>
          <a:p>
            <a:r>
              <a:rPr lang="en-GB" sz="1600" dirty="0"/>
              <a:t>Character Progression</a:t>
            </a:r>
          </a:p>
          <a:p>
            <a:r>
              <a:rPr lang="en-GB" sz="1600" dirty="0"/>
              <a:t>Language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24AD1-BB1F-4901-9198-ADB64CADDDE8}"/>
              </a:ext>
            </a:extLst>
          </p:cNvPr>
          <p:cNvSpPr txBox="1"/>
          <p:nvPr/>
        </p:nvSpPr>
        <p:spPr>
          <a:xfrm>
            <a:off x="469366" y="6151510"/>
            <a:ext cx="879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Point 	</a:t>
            </a:r>
            <a:r>
              <a:rPr lang="en-GB" dirty="0"/>
              <a:t>	</a:t>
            </a:r>
            <a:r>
              <a:rPr lang="en-GB" dirty="0">
                <a:solidFill>
                  <a:srgbClr val="7030A0"/>
                </a:solidFill>
              </a:rPr>
              <a:t>Evidence</a:t>
            </a:r>
            <a:r>
              <a:rPr lang="en-GB" dirty="0"/>
              <a:t>		</a:t>
            </a:r>
            <a:r>
              <a:rPr lang="en-GB" dirty="0">
                <a:solidFill>
                  <a:srgbClr val="FF6600"/>
                </a:solidFill>
              </a:rPr>
              <a:t>Terminology</a:t>
            </a:r>
            <a:r>
              <a:rPr lang="en-GB" dirty="0"/>
              <a:t>			</a:t>
            </a:r>
            <a:r>
              <a:rPr lang="en-GB" dirty="0">
                <a:solidFill>
                  <a:srgbClr val="00B050"/>
                </a:solidFill>
              </a:rPr>
              <a:t>Effect </a:t>
            </a:r>
            <a:r>
              <a:rPr lang="en-GB" dirty="0"/>
              <a:t>			Reader</a:t>
            </a:r>
          </a:p>
        </p:txBody>
      </p:sp>
    </p:spTree>
    <p:extLst>
      <p:ext uri="{BB962C8B-B14F-4D97-AF65-F5344CB8AC3E}">
        <p14:creationId xmlns:p14="http://schemas.microsoft.com/office/powerpoint/2010/main" val="353177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F04D17-A1EB-4647-83B0-E55D0BCD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97" y="0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u="sng" dirty="0"/>
              <a:t>Reviewing Your Target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22043A-FCE7-430E-9054-45593EE3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970671"/>
            <a:ext cx="8903228" cy="5070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</a:rPr>
              <a:t>Class Target: To focus on language analysis.</a:t>
            </a: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Highlight where you have achieved your target in your answer.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Then write a comment underneath to say how you have improved from your response to Tybalt question.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3BC730-E8D0-4BDC-B6DA-931B9971CBE4}"/>
              </a:ext>
            </a:extLst>
          </p:cNvPr>
          <p:cNvSpPr txBox="1"/>
          <p:nvPr/>
        </p:nvSpPr>
        <p:spPr>
          <a:xfrm>
            <a:off x="10447785" y="0"/>
            <a:ext cx="1989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LO: To develop comparison techniques.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BF01C-8628-450B-8DBF-7A006D5BFB90}"/>
              </a:ext>
            </a:extLst>
          </p:cNvPr>
          <p:cNvSpPr txBox="1"/>
          <p:nvPr/>
        </p:nvSpPr>
        <p:spPr>
          <a:xfrm>
            <a:off x="169507" y="5053266"/>
            <a:ext cx="22343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Key Vocabulary</a:t>
            </a:r>
          </a:p>
          <a:p>
            <a:r>
              <a:rPr lang="en-GB" sz="1600" dirty="0"/>
              <a:t>Comparison</a:t>
            </a:r>
          </a:p>
          <a:p>
            <a:r>
              <a:rPr lang="en-GB" sz="1600" dirty="0"/>
              <a:t>Juxtaposes </a:t>
            </a:r>
          </a:p>
          <a:p>
            <a:r>
              <a:rPr lang="en-GB" sz="1600" dirty="0"/>
              <a:t>Contradicts</a:t>
            </a:r>
          </a:p>
          <a:p>
            <a:r>
              <a:rPr lang="en-GB" sz="1600" dirty="0"/>
              <a:t>Character Progression</a:t>
            </a:r>
          </a:p>
          <a:p>
            <a:r>
              <a:rPr lang="en-GB" sz="1600" dirty="0"/>
              <a:t>Language Analysis</a:t>
            </a:r>
          </a:p>
        </p:txBody>
      </p:sp>
    </p:spTree>
    <p:extLst>
      <p:ext uri="{BB962C8B-B14F-4D97-AF65-F5344CB8AC3E}">
        <p14:creationId xmlns:p14="http://schemas.microsoft.com/office/powerpoint/2010/main" val="3544190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309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Comparison of Lord Capulet</vt:lpstr>
      <vt:lpstr>Comparison of Lord Capulet</vt:lpstr>
      <vt:lpstr>How do Capulet’s language choices show his progression in the play?</vt:lpstr>
      <vt:lpstr>Reviewing Your Target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Lord Capulet</dc:title>
  <dc:creator>Amanda Allen</dc:creator>
  <cp:lastModifiedBy>Amanda Allen</cp:lastModifiedBy>
  <cp:revision>8</cp:revision>
  <dcterms:created xsi:type="dcterms:W3CDTF">2019-12-05T14:25:53Z</dcterms:created>
  <dcterms:modified xsi:type="dcterms:W3CDTF">2020-10-18T09:51:28Z</dcterms:modified>
</cp:coreProperties>
</file>