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26" r:id="rId2"/>
    <p:sldId id="328" r:id="rId3"/>
    <p:sldId id="327" r:id="rId4"/>
    <p:sldId id="329" r:id="rId5"/>
    <p:sldId id="330" r:id="rId6"/>
    <p:sldId id="390" r:id="rId7"/>
    <p:sldId id="331" r:id="rId8"/>
    <p:sldId id="332" r:id="rId9"/>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346" cy="497679"/>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sz="quarter" idx="1"/>
          </p:nvPr>
        </p:nvSpPr>
        <p:spPr>
          <a:xfrm>
            <a:off x="3849744" y="1"/>
            <a:ext cx="2946345" cy="497679"/>
          </a:xfrm>
          <a:prstGeom prst="rect">
            <a:avLst/>
          </a:prstGeom>
        </p:spPr>
        <p:txBody>
          <a:bodyPr vert="horz" lIns="91285" tIns="45642" rIns="91285" bIns="45642" rtlCol="0"/>
          <a:lstStyle>
            <a:lvl1pPr algn="r">
              <a:defRPr sz="1200"/>
            </a:lvl1pPr>
          </a:lstStyle>
          <a:p>
            <a:fld id="{F8DB32F0-9112-4ED6-86A4-7061B777C131}" type="datetimeFigureOut">
              <a:rPr lang="en-GB" smtClean="0"/>
              <a:t>02/12/2020</a:t>
            </a:fld>
            <a:endParaRPr lang="en-GB"/>
          </a:p>
        </p:txBody>
      </p:sp>
      <p:sp>
        <p:nvSpPr>
          <p:cNvPr id="4" name="Footer Placeholder 3"/>
          <p:cNvSpPr>
            <a:spLocks noGrp="1"/>
          </p:cNvSpPr>
          <p:nvPr>
            <p:ph type="ftr" sz="quarter" idx="2"/>
          </p:nvPr>
        </p:nvSpPr>
        <p:spPr>
          <a:xfrm>
            <a:off x="1" y="9428959"/>
            <a:ext cx="2946346" cy="497679"/>
          </a:xfrm>
          <a:prstGeom prst="rect">
            <a:avLst/>
          </a:prstGeom>
        </p:spPr>
        <p:txBody>
          <a:bodyPr vert="horz" lIns="91285" tIns="45642" rIns="91285" bIns="45642" rtlCol="0" anchor="b"/>
          <a:lstStyle>
            <a:lvl1pPr algn="l">
              <a:defRPr sz="1200"/>
            </a:lvl1pPr>
          </a:lstStyle>
          <a:p>
            <a:endParaRPr lang="en-GB"/>
          </a:p>
        </p:txBody>
      </p:sp>
      <p:sp>
        <p:nvSpPr>
          <p:cNvPr id="5" name="Slide Number Placeholder 4"/>
          <p:cNvSpPr>
            <a:spLocks noGrp="1"/>
          </p:cNvSpPr>
          <p:nvPr>
            <p:ph type="sldNum" sz="quarter" idx="3"/>
          </p:nvPr>
        </p:nvSpPr>
        <p:spPr>
          <a:xfrm>
            <a:off x="3849744" y="9428959"/>
            <a:ext cx="2946345" cy="497679"/>
          </a:xfrm>
          <a:prstGeom prst="rect">
            <a:avLst/>
          </a:prstGeom>
        </p:spPr>
        <p:txBody>
          <a:bodyPr vert="horz" lIns="91285" tIns="45642" rIns="91285" bIns="45642" rtlCol="0" anchor="b"/>
          <a:lstStyle>
            <a:lvl1pPr algn="r">
              <a:defRPr sz="1200"/>
            </a:lvl1pPr>
          </a:lstStyle>
          <a:p>
            <a:fld id="{1E55943D-3A2F-4E5A-8F0F-45ED813286B7}" type="slidenum">
              <a:rPr lang="en-GB" smtClean="0"/>
              <a:t>‹#›</a:t>
            </a:fld>
            <a:endParaRPr lang="en-GB"/>
          </a:p>
        </p:txBody>
      </p:sp>
    </p:spTree>
    <p:extLst>
      <p:ext uri="{BB962C8B-B14F-4D97-AF65-F5344CB8AC3E}">
        <p14:creationId xmlns:p14="http://schemas.microsoft.com/office/powerpoint/2010/main" val="3628913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5659" cy="496332"/>
          </a:xfrm>
          <a:prstGeom prst="rect">
            <a:avLst/>
          </a:prstGeom>
        </p:spPr>
        <p:txBody>
          <a:bodyPr vert="horz" lIns="91285" tIns="45642" rIns="91285" bIns="45642"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285" tIns="45642" rIns="91285" bIns="45642" rtlCol="0"/>
          <a:lstStyle>
            <a:lvl1pPr algn="r">
              <a:defRPr sz="1200"/>
            </a:lvl1pPr>
          </a:lstStyle>
          <a:p>
            <a:fld id="{5B53E1B3-B03F-49BF-83D5-4A8943C45204}" type="datetimeFigureOut">
              <a:rPr lang="en-GB" smtClean="0"/>
              <a:t>02/12/2020</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endParaRPr lang="en-GB"/>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1285" tIns="45642" rIns="91285" bIns="4564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428584"/>
            <a:ext cx="2945659" cy="496332"/>
          </a:xfrm>
          <a:prstGeom prst="rect">
            <a:avLst/>
          </a:prstGeom>
        </p:spPr>
        <p:txBody>
          <a:bodyPr vert="horz" lIns="91285" tIns="45642" rIns="91285" bIns="45642"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6332"/>
          </a:xfrm>
          <a:prstGeom prst="rect">
            <a:avLst/>
          </a:prstGeom>
        </p:spPr>
        <p:txBody>
          <a:bodyPr vert="horz" lIns="91285" tIns="45642" rIns="91285" bIns="45642" rtlCol="0" anchor="b"/>
          <a:lstStyle>
            <a:lvl1pPr algn="r">
              <a:defRPr sz="1200"/>
            </a:lvl1pPr>
          </a:lstStyle>
          <a:p>
            <a:fld id="{26276462-ACB5-4E26-A4F0-8B8C6D024ACF}" type="slidenum">
              <a:rPr lang="en-GB" smtClean="0"/>
              <a:t>‹#›</a:t>
            </a:fld>
            <a:endParaRPr lang="en-GB"/>
          </a:p>
        </p:txBody>
      </p:sp>
    </p:spTree>
    <p:extLst>
      <p:ext uri="{BB962C8B-B14F-4D97-AF65-F5344CB8AC3E}">
        <p14:creationId xmlns:p14="http://schemas.microsoft.com/office/powerpoint/2010/main" val="42752545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cs typeface="Arial" charset="0"/>
              </a:defRPr>
            </a:lvl1pPr>
            <a:lvl2pPr marL="741687" indent="-285264" eaLnBrk="0" hangingPunct="0">
              <a:defRPr sz="1000">
                <a:solidFill>
                  <a:schemeClr val="tx1"/>
                </a:solidFill>
                <a:latin typeface="Arial" charset="0"/>
                <a:cs typeface="Arial" charset="0"/>
              </a:defRPr>
            </a:lvl2pPr>
            <a:lvl3pPr marL="1141057" indent="-228211" eaLnBrk="0" hangingPunct="0">
              <a:defRPr sz="1000">
                <a:solidFill>
                  <a:schemeClr val="tx1"/>
                </a:solidFill>
                <a:latin typeface="Arial" charset="0"/>
                <a:cs typeface="Arial" charset="0"/>
              </a:defRPr>
            </a:lvl3pPr>
            <a:lvl4pPr marL="1597480" indent="-228211" eaLnBrk="0" hangingPunct="0">
              <a:defRPr sz="1000">
                <a:solidFill>
                  <a:schemeClr val="tx1"/>
                </a:solidFill>
                <a:latin typeface="Arial" charset="0"/>
                <a:cs typeface="Arial" charset="0"/>
              </a:defRPr>
            </a:lvl4pPr>
            <a:lvl5pPr marL="2053902" indent="-228211" eaLnBrk="0" hangingPunct="0">
              <a:defRPr sz="1000">
                <a:solidFill>
                  <a:schemeClr val="tx1"/>
                </a:solidFill>
                <a:latin typeface="Arial" charset="0"/>
                <a:cs typeface="Arial" charset="0"/>
              </a:defRPr>
            </a:lvl5pPr>
            <a:lvl6pPr marL="2510325" indent="-228211" eaLnBrk="0" fontAlgn="base" hangingPunct="0">
              <a:spcBef>
                <a:spcPct val="0"/>
              </a:spcBef>
              <a:spcAft>
                <a:spcPct val="0"/>
              </a:spcAft>
              <a:defRPr sz="1000">
                <a:solidFill>
                  <a:schemeClr val="tx1"/>
                </a:solidFill>
                <a:latin typeface="Arial" charset="0"/>
                <a:cs typeface="Arial" charset="0"/>
              </a:defRPr>
            </a:lvl6pPr>
            <a:lvl7pPr marL="2966748" indent="-228211" eaLnBrk="0" fontAlgn="base" hangingPunct="0">
              <a:spcBef>
                <a:spcPct val="0"/>
              </a:spcBef>
              <a:spcAft>
                <a:spcPct val="0"/>
              </a:spcAft>
              <a:defRPr sz="1000">
                <a:solidFill>
                  <a:schemeClr val="tx1"/>
                </a:solidFill>
                <a:latin typeface="Arial" charset="0"/>
                <a:cs typeface="Arial" charset="0"/>
              </a:defRPr>
            </a:lvl7pPr>
            <a:lvl8pPr marL="3423171" indent="-228211" eaLnBrk="0" fontAlgn="base" hangingPunct="0">
              <a:spcBef>
                <a:spcPct val="0"/>
              </a:spcBef>
              <a:spcAft>
                <a:spcPct val="0"/>
              </a:spcAft>
              <a:defRPr sz="1000">
                <a:solidFill>
                  <a:schemeClr val="tx1"/>
                </a:solidFill>
                <a:latin typeface="Arial" charset="0"/>
                <a:cs typeface="Arial" charset="0"/>
              </a:defRPr>
            </a:lvl8pPr>
            <a:lvl9pPr marL="3879593" indent="-228211" eaLnBrk="0" fontAlgn="base" hangingPunct="0">
              <a:spcBef>
                <a:spcPct val="0"/>
              </a:spcBef>
              <a:spcAft>
                <a:spcPct val="0"/>
              </a:spcAft>
              <a:defRPr sz="1000">
                <a:solidFill>
                  <a:schemeClr val="tx1"/>
                </a:solidFill>
                <a:latin typeface="Arial" charset="0"/>
                <a:cs typeface="Arial" charset="0"/>
              </a:defRPr>
            </a:lvl9pPr>
          </a:lstStyle>
          <a:p>
            <a:pPr eaLnBrk="1" hangingPunct="1"/>
            <a:fld id="{70B14153-D548-48B1-97BF-36785E6F77DF}" type="slidenum">
              <a:rPr lang="en-GB" altLang="en-US" sz="1200"/>
              <a:pPr eaLnBrk="1" hangingPunct="1"/>
              <a:t>4</a:t>
            </a:fld>
            <a:endParaRPr lang="en-GB" altLang="en-US" sz="1200"/>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xfrm>
            <a:off x="906358" y="4715352"/>
            <a:ext cx="4984961" cy="44665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Arial" charset="0"/>
                <a:cs typeface="Arial" charset="0"/>
              </a:defRPr>
            </a:lvl1pPr>
            <a:lvl2pPr marL="741687" indent="-285264" eaLnBrk="0" hangingPunct="0">
              <a:defRPr sz="1000">
                <a:solidFill>
                  <a:schemeClr val="tx1"/>
                </a:solidFill>
                <a:latin typeface="Arial" charset="0"/>
                <a:cs typeface="Arial" charset="0"/>
              </a:defRPr>
            </a:lvl2pPr>
            <a:lvl3pPr marL="1141057" indent="-228211" eaLnBrk="0" hangingPunct="0">
              <a:defRPr sz="1000">
                <a:solidFill>
                  <a:schemeClr val="tx1"/>
                </a:solidFill>
                <a:latin typeface="Arial" charset="0"/>
                <a:cs typeface="Arial" charset="0"/>
              </a:defRPr>
            </a:lvl3pPr>
            <a:lvl4pPr marL="1597480" indent="-228211" eaLnBrk="0" hangingPunct="0">
              <a:defRPr sz="1000">
                <a:solidFill>
                  <a:schemeClr val="tx1"/>
                </a:solidFill>
                <a:latin typeface="Arial" charset="0"/>
                <a:cs typeface="Arial" charset="0"/>
              </a:defRPr>
            </a:lvl4pPr>
            <a:lvl5pPr marL="2053902" indent="-228211" eaLnBrk="0" hangingPunct="0">
              <a:defRPr sz="1000">
                <a:solidFill>
                  <a:schemeClr val="tx1"/>
                </a:solidFill>
                <a:latin typeface="Arial" charset="0"/>
                <a:cs typeface="Arial" charset="0"/>
              </a:defRPr>
            </a:lvl5pPr>
            <a:lvl6pPr marL="2510325" indent="-228211" eaLnBrk="0" fontAlgn="base" hangingPunct="0">
              <a:spcBef>
                <a:spcPct val="0"/>
              </a:spcBef>
              <a:spcAft>
                <a:spcPct val="0"/>
              </a:spcAft>
              <a:defRPr sz="1000">
                <a:solidFill>
                  <a:schemeClr val="tx1"/>
                </a:solidFill>
                <a:latin typeface="Arial" charset="0"/>
                <a:cs typeface="Arial" charset="0"/>
              </a:defRPr>
            </a:lvl6pPr>
            <a:lvl7pPr marL="2966748" indent="-228211" eaLnBrk="0" fontAlgn="base" hangingPunct="0">
              <a:spcBef>
                <a:spcPct val="0"/>
              </a:spcBef>
              <a:spcAft>
                <a:spcPct val="0"/>
              </a:spcAft>
              <a:defRPr sz="1000">
                <a:solidFill>
                  <a:schemeClr val="tx1"/>
                </a:solidFill>
                <a:latin typeface="Arial" charset="0"/>
                <a:cs typeface="Arial" charset="0"/>
              </a:defRPr>
            </a:lvl7pPr>
            <a:lvl8pPr marL="3423171" indent="-228211" eaLnBrk="0" fontAlgn="base" hangingPunct="0">
              <a:spcBef>
                <a:spcPct val="0"/>
              </a:spcBef>
              <a:spcAft>
                <a:spcPct val="0"/>
              </a:spcAft>
              <a:defRPr sz="1000">
                <a:solidFill>
                  <a:schemeClr val="tx1"/>
                </a:solidFill>
                <a:latin typeface="Arial" charset="0"/>
                <a:cs typeface="Arial" charset="0"/>
              </a:defRPr>
            </a:lvl8pPr>
            <a:lvl9pPr marL="3879593" indent="-228211" eaLnBrk="0" fontAlgn="base" hangingPunct="0">
              <a:spcBef>
                <a:spcPct val="0"/>
              </a:spcBef>
              <a:spcAft>
                <a:spcPct val="0"/>
              </a:spcAft>
              <a:defRPr sz="1000">
                <a:solidFill>
                  <a:schemeClr val="tx1"/>
                </a:solidFill>
                <a:latin typeface="Arial" charset="0"/>
                <a:cs typeface="Arial" charset="0"/>
              </a:defRPr>
            </a:lvl9pPr>
          </a:lstStyle>
          <a:p>
            <a:pPr eaLnBrk="1" hangingPunct="1"/>
            <a:fld id="{BEEF4BB2-34EE-4074-9F7B-66CEC1CB58D6}" type="slidenum">
              <a:rPr lang="en-GB" altLang="en-US" sz="1200"/>
              <a:pPr eaLnBrk="1" hangingPunct="1"/>
              <a:t>5</a:t>
            </a:fld>
            <a:endParaRPr lang="en-GB" altLang="en-US" sz="1200"/>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xfrm>
            <a:off x="906358" y="4715352"/>
            <a:ext cx="4984961" cy="446659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13950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153282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482047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37124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8301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36172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3738252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1954030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292792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3041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7E14B9C-3DE9-41FF-AB0A-B47E55739196}" type="datetimeFigureOut">
              <a:rPr lang="en-GB" smtClean="0"/>
              <a:t>02/12/2020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5B60E6-78CE-42D0-B3DE-49302C16381B}" type="slidenum">
              <a:rPr lang="en-GB" smtClean="0"/>
              <a:t>‹#›</a:t>
            </a:fld>
            <a:endParaRPr lang="en-GB" dirty="0"/>
          </a:p>
        </p:txBody>
      </p:sp>
    </p:spTree>
    <p:extLst>
      <p:ext uri="{BB962C8B-B14F-4D97-AF65-F5344CB8AC3E}">
        <p14:creationId xmlns:p14="http://schemas.microsoft.com/office/powerpoint/2010/main" val="927802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14B9C-3DE9-41FF-AB0A-B47E55739196}" type="datetimeFigureOut">
              <a:rPr lang="en-GB" smtClean="0"/>
              <a:t>02/12/2020</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B60E6-78CE-42D0-B3DE-49302C16381B}" type="slidenum">
              <a:rPr lang="en-GB" smtClean="0"/>
              <a:t>‹#›</a:t>
            </a:fld>
            <a:endParaRPr lang="en-GB" dirty="0"/>
          </a:p>
        </p:txBody>
      </p:sp>
    </p:spTree>
    <p:extLst>
      <p:ext uri="{BB962C8B-B14F-4D97-AF65-F5344CB8AC3E}">
        <p14:creationId xmlns:p14="http://schemas.microsoft.com/office/powerpoint/2010/main" val="1524141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3e99lfmmDN0"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3389"/>
            <a:ext cx="9144000" cy="6891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685800" y="16737"/>
            <a:ext cx="7772400" cy="1470025"/>
          </a:xfrm>
        </p:spPr>
        <p:style>
          <a:lnRef idx="1">
            <a:schemeClr val="accent3"/>
          </a:lnRef>
          <a:fillRef idx="2">
            <a:schemeClr val="accent3"/>
          </a:fillRef>
          <a:effectRef idx="1">
            <a:schemeClr val="accent3"/>
          </a:effectRef>
          <a:fontRef idx="minor">
            <a:schemeClr val="dk1"/>
          </a:fontRef>
        </p:style>
        <p:txBody>
          <a:bodyPr/>
          <a:lstStyle/>
          <a:p>
            <a:r>
              <a:rPr lang="en-GB" b="1" u="sng" dirty="0"/>
              <a:t> Chapter 8 &amp; 9 - Heroes</a:t>
            </a:r>
            <a:br>
              <a:rPr lang="en-GB" dirty="0"/>
            </a:br>
            <a:r>
              <a:rPr lang="en-GB" dirty="0"/>
              <a:t>by Robert Cormier</a:t>
            </a:r>
          </a:p>
        </p:txBody>
      </p:sp>
      <p:sp>
        <p:nvSpPr>
          <p:cNvPr id="4" name="Subtitle 2"/>
          <p:cNvSpPr>
            <a:spLocks noGrp="1"/>
          </p:cNvSpPr>
          <p:nvPr>
            <p:ph type="subTitle" idx="1"/>
          </p:nvPr>
        </p:nvSpPr>
        <p:spPr>
          <a:xfrm>
            <a:off x="467544" y="2564904"/>
            <a:ext cx="8424936" cy="1296144"/>
          </a:xfrm>
        </p:spPr>
        <p:style>
          <a:lnRef idx="1">
            <a:schemeClr val="accent3"/>
          </a:lnRef>
          <a:fillRef idx="2">
            <a:schemeClr val="accent3"/>
          </a:fillRef>
          <a:effectRef idx="1">
            <a:schemeClr val="accent3"/>
          </a:effectRef>
          <a:fontRef idx="minor">
            <a:schemeClr val="dk1"/>
          </a:fontRef>
        </p:style>
        <p:txBody>
          <a:bodyPr>
            <a:noAutofit/>
          </a:bodyPr>
          <a:lstStyle/>
          <a:p>
            <a:pPr algn="l"/>
            <a:r>
              <a:rPr lang="en-GB" sz="2800" dirty="0">
                <a:solidFill>
                  <a:schemeClr val="tx1"/>
                </a:solidFill>
              </a:rPr>
              <a:t>LO: </a:t>
            </a:r>
            <a:r>
              <a:rPr lang="en-GB" altLang="en-US" sz="2800" dirty="0">
                <a:solidFill>
                  <a:schemeClr val="tx1"/>
                </a:solidFill>
                <a:latin typeface="+mj-lt"/>
              </a:rPr>
              <a:t>To understand the different portrayals of heroes.</a:t>
            </a:r>
          </a:p>
          <a:p>
            <a:pPr algn="l"/>
            <a:r>
              <a:rPr lang="en-GB" altLang="en-US" sz="2800" dirty="0">
                <a:solidFill>
                  <a:schemeClr val="tx1"/>
                </a:solidFill>
                <a:latin typeface="+mj-lt"/>
              </a:rPr>
              <a:t>ST: I can develop my knowledge of Cormier’s message.</a:t>
            </a:r>
            <a:endParaRPr lang="en-GB" sz="2800" dirty="0"/>
          </a:p>
        </p:txBody>
      </p:sp>
    </p:spTree>
    <p:extLst>
      <p:ext uri="{BB962C8B-B14F-4D97-AF65-F5344CB8AC3E}">
        <p14:creationId xmlns:p14="http://schemas.microsoft.com/office/powerpoint/2010/main" val="375583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Starter: Why is 7</a:t>
            </a:r>
            <a:r>
              <a:rPr lang="en-GB" baseline="30000" dirty="0"/>
              <a:t>th</a:t>
            </a:r>
            <a:r>
              <a:rPr lang="en-GB" dirty="0"/>
              <a:t> December 1941 significant?</a:t>
            </a:r>
          </a:p>
        </p:txBody>
      </p:sp>
      <p:sp>
        <p:nvSpPr>
          <p:cNvPr id="3" name="Content Placeholder 2"/>
          <p:cNvSpPr>
            <a:spLocks noGrp="1"/>
          </p:cNvSpPr>
          <p:nvPr>
            <p:ph idx="1"/>
          </p:nvPr>
        </p:nvSpPr>
        <p:spPr/>
        <p:txBody>
          <a:bodyPr/>
          <a:lstStyle/>
          <a:p>
            <a:r>
              <a:rPr lang="en-GB" dirty="0">
                <a:hlinkClick r:id="rId2"/>
              </a:rPr>
              <a:t>https://www.youtube.com/watch?v=3e99lfmmDN0</a:t>
            </a:r>
            <a:endParaRPr lang="en-GB" dirty="0"/>
          </a:p>
        </p:txBody>
      </p:sp>
      <p:pic>
        <p:nvPicPr>
          <p:cNvPr id="2253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4025133"/>
            <a:ext cx="3295993" cy="21655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43808" y="2547937"/>
            <a:ext cx="2600325"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07904" y="4509120"/>
            <a:ext cx="3438208" cy="2108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3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4128" y="2276872"/>
            <a:ext cx="3283619" cy="2629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2186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585" y="4293096"/>
            <a:ext cx="1885950" cy="2419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r>
              <a:rPr lang="en-GB" dirty="0"/>
              <a:t>Task: Let’s read Chapter 8</a:t>
            </a:r>
            <a:br>
              <a:rPr lang="en-GB" dirty="0"/>
            </a:br>
            <a:r>
              <a:rPr lang="en-GB" dirty="0"/>
              <a:t>page 64</a:t>
            </a:r>
          </a:p>
        </p:txBody>
      </p:sp>
      <p:sp>
        <p:nvSpPr>
          <p:cNvPr id="3" name="Content Placeholder 2"/>
          <p:cNvSpPr>
            <a:spLocks noGrp="1"/>
          </p:cNvSpPr>
          <p:nvPr>
            <p:ph idx="1"/>
          </p:nvPr>
        </p:nvSpPr>
        <p:spPr/>
        <p:txBody>
          <a:bodyPr/>
          <a:lstStyle/>
          <a:p>
            <a:pPr marL="0" indent="0">
              <a:buNone/>
            </a:pPr>
            <a:r>
              <a:rPr lang="en-GB" altLang="en-US" b="1" u="sng" dirty="0"/>
              <a:t>The aftermath of war</a:t>
            </a:r>
          </a:p>
          <a:p>
            <a:r>
              <a:rPr lang="en-GB" altLang="en-US" dirty="0"/>
              <a:t>We see Arthur very differently in chapter 8.  Discuss: Why does Cormier present him this way?</a:t>
            </a:r>
          </a:p>
          <a:p>
            <a:r>
              <a:rPr lang="en-GB" altLang="en-US" dirty="0">
                <a:solidFill>
                  <a:schemeClr val="accent2"/>
                </a:solidFill>
              </a:rPr>
              <a:t>Discuss: How does the quote “We weren’t heroes. We were only there…” make you feel?</a:t>
            </a:r>
          </a:p>
          <a:p>
            <a:r>
              <a:rPr lang="en-GB" altLang="en-US" dirty="0">
                <a:solidFill>
                  <a:srgbClr val="C00000"/>
                </a:solidFill>
              </a:rPr>
              <a:t>Discuss: Do you think Cormier is right in portraying war like this? Why?</a:t>
            </a:r>
          </a:p>
          <a:p>
            <a:endParaRPr lang="en-GB" dirty="0"/>
          </a:p>
        </p:txBody>
      </p:sp>
    </p:spTree>
    <p:extLst>
      <p:ext uri="{BB962C8B-B14F-4D97-AF65-F5344CB8AC3E}">
        <p14:creationId xmlns:p14="http://schemas.microsoft.com/office/powerpoint/2010/main" val="3422098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a:spLocks noGrp="1" noChangeArrowheads="1"/>
          </p:cNvSpPr>
          <p:nvPr>
            <p:ph type="title"/>
          </p:nvPr>
        </p:nvSpPr>
        <p:spPr>
          <a:xfrm>
            <a:off x="381000" y="228600"/>
            <a:ext cx="8534400" cy="685800"/>
          </a:xfrm>
          <a:noFill/>
        </p:spPr>
        <p:txBody>
          <a:bodyPr>
            <a:normAutofit fontScale="90000"/>
          </a:bodyPr>
          <a:lstStyle/>
          <a:p>
            <a:pPr>
              <a:spcBef>
                <a:spcPct val="50000"/>
              </a:spcBef>
            </a:pPr>
            <a:r>
              <a:rPr lang="en-GB" altLang="en-US" sz="5400" b="1" dirty="0"/>
              <a:t>Appearance and Reality</a:t>
            </a:r>
          </a:p>
        </p:txBody>
      </p:sp>
      <p:sp>
        <p:nvSpPr>
          <p:cNvPr id="78851" name="Text Box 3"/>
          <p:cNvSpPr txBox="1">
            <a:spLocks noChangeArrowheads="1"/>
          </p:cNvSpPr>
          <p:nvPr/>
        </p:nvSpPr>
        <p:spPr bwMode="auto">
          <a:xfrm>
            <a:off x="250825" y="1273175"/>
            <a:ext cx="6842125" cy="4524315"/>
          </a:xfrm>
          <a:prstGeom prst="rect">
            <a:avLst/>
          </a:prstGeom>
          <a:ln/>
        </p:spPr>
        <p:style>
          <a:lnRef idx="1">
            <a:schemeClr val="accent3"/>
          </a:lnRef>
          <a:fillRef idx="2">
            <a:schemeClr val="accent3"/>
          </a:fillRef>
          <a:effectRef idx="1">
            <a:schemeClr val="accent3"/>
          </a:effectRef>
          <a:fontRef idx="minor">
            <a:schemeClr val="dk1"/>
          </a:fontRef>
        </p:style>
        <p:txBody>
          <a:bodyPr>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a:spcBef>
                <a:spcPct val="50000"/>
              </a:spcBef>
            </a:pPr>
            <a:r>
              <a:rPr lang="en-GB" altLang="en-US" sz="3600" b="1" dirty="0">
                <a:latin typeface="+mn-lt"/>
              </a:rPr>
              <a:t>Masks</a:t>
            </a:r>
          </a:p>
          <a:p>
            <a:pPr>
              <a:spcBef>
                <a:spcPct val="50000"/>
              </a:spcBef>
            </a:pPr>
            <a:r>
              <a:rPr lang="en-GB" altLang="en-US" sz="2400" dirty="0">
                <a:latin typeface="+mn-lt"/>
              </a:rPr>
              <a:t>In the novel Francis wears a mask.  Why does he wear the mask?</a:t>
            </a:r>
          </a:p>
          <a:p>
            <a:pPr>
              <a:spcBef>
                <a:spcPct val="50000"/>
              </a:spcBef>
            </a:pPr>
            <a:r>
              <a:rPr lang="en-GB" altLang="en-US" sz="2400" dirty="0">
                <a:latin typeface="+mn-lt"/>
              </a:rPr>
              <a:t>As well as hiding his disfigurement and his identity the mask also presents him as a detached figure.</a:t>
            </a:r>
          </a:p>
          <a:p>
            <a:pPr>
              <a:spcBef>
                <a:spcPct val="50000"/>
              </a:spcBef>
            </a:pPr>
            <a:r>
              <a:rPr lang="en-GB" altLang="en-US" sz="2400" dirty="0">
                <a:latin typeface="+mn-lt"/>
              </a:rPr>
              <a:t>In chapter eight we meet a drunken Arthur Rivier.  It could be said that Arthur also wears a mask. When he is sober he displays a positive exterior but when he is drunk this evaporates and a bitter, depressed and distressed character is revealed.</a:t>
            </a:r>
            <a:endParaRPr lang="en-GB" altLang="en-US" sz="2400" dirty="0">
              <a:solidFill>
                <a:schemeClr val="accent2"/>
              </a:solidFill>
              <a:latin typeface="+mn-lt"/>
            </a:endParaRPr>
          </a:p>
        </p:txBody>
      </p:sp>
      <p:pic>
        <p:nvPicPr>
          <p:cNvPr id="78852" name="Picture 6" descr="MC90032328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24750" y="4076700"/>
            <a:ext cx="1468438"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3" name="Picture 7" descr="MC90032328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8" y="1268413"/>
            <a:ext cx="15271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2050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8851">
                                            <p:txEl>
                                              <p:pRg st="2" end="2"/>
                                            </p:txEl>
                                          </p:spTgt>
                                        </p:tgtEl>
                                        <p:attrNameLst>
                                          <p:attrName>style.visibility</p:attrName>
                                        </p:attrNameLst>
                                      </p:cBhvr>
                                      <p:to>
                                        <p:strVal val="visible"/>
                                      </p:to>
                                    </p:set>
                                    <p:animEffect transition="in" filter="fade">
                                      <p:cBhvr>
                                        <p:cTn id="7" dur="1000"/>
                                        <p:tgtEl>
                                          <p:spTgt spid="78851">
                                            <p:txEl>
                                              <p:pRg st="2" end="2"/>
                                            </p:txEl>
                                          </p:spTgt>
                                        </p:tgtEl>
                                      </p:cBhvr>
                                    </p:animEffect>
                                    <p:anim calcmode="lin" valueType="num">
                                      <p:cBhvr>
                                        <p:cTn id="8" dur="1000" fill="hold"/>
                                        <p:tgtEl>
                                          <p:spTgt spid="78851">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8851">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8851">
                                            <p:txEl>
                                              <p:pRg st="3" end="3"/>
                                            </p:txEl>
                                          </p:spTgt>
                                        </p:tgtEl>
                                        <p:attrNameLst>
                                          <p:attrName>style.visibility</p:attrName>
                                        </p:attrNameLst>
                                      </p:cBhvr>
                                      <p:to>
                                        <p:strVal val="visible"/>
                                      </p:to>
                                    </p:set>
                                    <p:animEffect transition="in" filter="fade">
                                      <p:cBhvr>
                                        <p:cTn id="12" dur="1000"/>
                                        <p:tgtEl>
                                          <p:spTgt spid="78851">
                                            <p:txEl>
                                              <p:pRg st="3" end="3"/>
                                            </p:txEl>
                                          </p:spTgt>
                                        </p:tgtEl>
                                      </p:cBhvr>
                                    </p:animEffect>
                                    <p:anim calcmode="lin" valueType="num">
                                      <p:cBhvr>
                                        <p:cTn id="13" dur="1000" fill="hold"/>
                                        <p:tgtEl>
                                          <p:spTgt spid="78851">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885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ext Box 2"/>
          <p:cNvSpPr>
            <a:spLocks noGrp="1" noChangeArrowheads="1"/>
          </p:cNvSpPr>
          <p:nvPr>
            <p:ph type="title"/>
          </p:nvPr>
        </p:nvSpPr>
        <p:spPr>
          <a:xfrm>
            <a:off x="381000" y="228600"/>
            <a:ext cx="8534400" cy="685800"/>
          </a:xfrm>
          <a:noFill/>
        </p:spPr>
        <p:txBody>
          <a:bodyPr>
            <a:normAutofit fontScale="90000"/>
          </a:bodyPr>
          <a:lstStyle/>
          <a:p>
            <a:pPr>
              <a:spcBef>
                <a:spcPct val="50000"/>
              </a:spcBef>
            </a:pPr>
            <a:r>
              <a:rPr lang="en-GB" altLang="en-US" sz="5400" b="1" dirty="0"/>
              <a:t>Heroism as a Mask?</a:t>
            </a:r>
          </a:p>
        </p:txBody>
      </p:sp>
      <p:sp>
        <p:nvSpPr>
          <p:cNvPr id="79875" name="Text Box 3"/>
          <p:cNvSpPr txBox="1">
            <a:spLocks noChangeArrowheads="1"/>
          </p:cNvSpPr>
          <p:nvPr/>
        </p:nvSpPr>
        <p:spPr bwMode="auto">
          <a:xfrm>
            <a:off x="1907704" y="910778"/>
            <a:ext cx="7236296" cy="5816977"/>
          </a:xfrm>
          <a:prstGeom prst="rect">
            <a:avLst/>
          </a:prstGeom>
          <a:ln/>
        </p:spPr>
        <p:style>
          <a:lnRef idx="1">
            <a:schemeClr val="accent3"/>
          </a:lnRef>
          <a:fillRef idx="2">
            <a:schemeClr val="accent3"/>
          </a:fillRef>
          <a:effectRef idx="1">
            <a:schemeClr val="accent3"/>
          </a:effectRef>
          <a:fontRef idx="minor">
            <a:schemeClr val="dk1"/>
          </a:fontRef>
        </p:style>
        <p:txBody>
          <a:bodyPr wrap="squar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pPr>
              <a:spcBef>
                <a:spcPct val="50000"/>
              </a:spcBef>
            </a:pPr>
            <a:r>
              <a:rPr lang="en-GB" altLang="en-US" sz="3600" b="1" dirty="0">
                <a:latin typeface="+mn-lt"/>
              </a:rPr>
              <a:t>Masks and Heroes</a:t>
            </a:r>
          </a:p>
          <a:p>
            <a:pPr>
              <a:spcBef>
                <a:spcPct val="50000"/>
              </a:spcBef>
            </a:pPr>
            <a:r>
              <a:rPr lang="en-GB" altLang="en-US" sz="2400" dirty="0">
                <a:latin typeface="+mn-lt"/>
              </a:rPr>
              <a:t>In Chapter Eight Arthur questions the concept of heroes.  He knows that they weren’t heroes but ordinary men, frightened and distressed. Arthur calls it ‘the scared war’ and tells us that war was not ‘glamorous like the write ups in the papers or newsreels’.  During the war ordinary people like Francis and Arthur saw and did terrible things.  It is not surprising that nobody wants to talk about the truth of what happened.   Here the theme of heroism is explored again.  </a:t>
            </a:r>
          </a:p>
          <a:p>
            <a:pPr>
              <a:spcBef>
                <a:spcPct val="50000"/>
              </a:spcBef>
            </a:pPr>
            <a:r>
              <a:rPr lang="en-GB" altLang="en-US" sz="2400" dirty="0">
                <a:latin typeface="+mn-lt"/>
              </a:rPr>
              <a:t>Can it be argued that heroism is presented as a mask which hides unspeakable truths and brutal realities? </a:t>
            </a:r>
            <a:r>
              <a:rPr lang="en-GB" altLang="en-US" sz="2400" b="1" i="1" dirty="0">
                <a:latin typeface="+mn-lt"/>
              </a:rPr>
              <a:t>Write a personal response to this question in the form of an article for an online magazine.</a:t>
            </a:r>
          </a:p>
        </p:txBody>
      </p:sp>
      <p:pic>
        <p:nvPicPr>
          <p:cNvPr id="79876" name="Picture 4" descr="MC900323282[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4149725"/>
            <a:ext cx="1468438"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9877" name="Picture 5" descr="MC90032328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7950" y="1196975"/>
            <a:ext cx="1527175"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2484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animEffect transition="in" filter="fade">
                                      <p:cBhvr>
                                        <p:cTn id="7" dur="1000"/>
                                        <p:tgtEl>
                                          <p:spTgt spid="79875">
                                            <p:txEl>
                                              <p:pRg st="2" end="2"/>
                                            </p:txEl>
                                          </p:spTgt>
                                        </p:tgtEl>
                                      </p:cBhvr>
                                    </p:animEffect>
                                    <p:anim calcmode="lin" valueType="num">
                                      <p:cBhvr>
                                        <p:cTn id="8" dur="1000" fill="hold"/>
                                        <p:tgtEl>
                                          <p:spTgt spid="79875">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987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qualities do you associate with a role model?</a:t>
            </a:r>
          </a:p>
        </p:txBody>
      </p:sp>
      <p:sp>
        <p:nvSpPr>
          <p:cNvPr id="3" name="Content Placeholder 2"/>
          <p:cNvSpPr>
            <a:spLocks noGrp="1"/>
          </p:cNvSpPr>
          <p:nvPr>
            <p:ph idx="1"/>
          </p:nvPr>
        </p:nvSpPr>
        <p:spPr>
          <a:xfrm>
            <a:off x="457200" y="1600200"/>
            <a:ext cx="8229600" cy="4525963"/>
          </a:xfrm>
        </p:spPr>
        <p:txBody>
          <a:bodyPr>
            <a:normAutofit fontScale="92500" lnSpcReduction="20000"/>
          </a:bodyPr>
          <a:lstStyle/>
          <a:p>
            <a:r>
              <a:rPr lang="en-GB" dirty="0">
                <a:solidFill>
                  <a:srgbClr val="FF0000"/>
                </a:solidFill>
              </a:rPr>
              <a:t>Passion and Ability to Inspire </a:t>
            </a:r>
            <a:r>
              <a:rPr lang="en-GB" dirty="0"/>
              <a:t>[have the capacity to infect others with their passion]</a:t>
            </a:r>
          </a:p>
          <a:p>
            <a:r>
              <a:rPr lang="en-GB" dirty="0">
                <a:solidFill>
                  <a:srgbClr val="FF0000"/>
                </a:solidFill>
              </a:rPr>
              <a:t>Clear Set of Values </a:t>
            </a:r>
            <a:r>
              <a:rPr lang="en-GB" dirty="0"/>
              <a:t>[people who act in ways that support their beliefs]</a:t>
            </a:r>
          </a:p>
          <a:p>
            <a:r>
              <a:rPr lang="en-GB" dirty="0">
                <a:solidFill>
                  <a:srgbClr val="FF0000"/>
                </a:solidFill>
              </a:rPr>
              <a:t>Commitment to Community </a:t>
            </a:r>
            <a:r>
              <a:rPr lang="en-GB" dirty="0"/>
              <a:t>[freely giving of their time and talents to benefit people]</a:t>
            </a:r>
          </a:p>
          <a:p>
            <a:r>
              <a:rPr lang="en-GB" dirty="0">
                <a:solidFill>
                  <a:srgbClr val="FF0000"/>
                </a:solidFill>
              </a:rPr>
              <a:t>Selflessness and Acceptance of Others </a:t>
            </a:r>
            <a:r>
              <a:rPr lang="en-GB" dirty="0"/>
              <a:t>[acceptance of others who were different from them]</a:t>
            </a:r>
          </a:p>
          <a:p>
            <a:r>
              <a:rPr lang="en-GB" dirty="0">
                <a:solidFill>
                  <a:srgbClr val="FF0000"/>
                </a:solidFill>
              </a:rPr>
              <a:t>Ability to Overcome Obstacles </a:t>
            </a:r>
            <a:r>
              <a:rPr lang="en-GB" dirty="0"/>
              <a:t>[the skills and abilities of initiative ]</a:t>
            </a:r>
          </a:p>
        </p:txBody>
      </p:sp>
    </p:spTree>
    <p:extLst>
      <p:ext uri="{BB962C8B-B14F-4D97-AF65-F5344CB8AC3E}">
        <p14:creationId xmlns:p14="http://schemas.microsoft.com/office/powerpoint/2010/main" val="161430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Let’s read Chapter 9</a:t>
            </a:r>
            <a:br>
              <a:rPr lang="en-GB" dirty="0"/>
            </a:br>
            <a:r>
              <a:rPr lang="en-GB" dirty="0"/>
              <a:t>page 67</a:t>
            </a:r>
          </a:p>
        </p:txBody>
      </p:sp>
      <p:pic>
        <p:nvPicPr>
          <p:cNvPr id="256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3454" y="1628800"/>
            <a:ext cx="4498975"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52313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0686"/>
            <a:ext cx="8712968" cy="6028634"/>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GB" sz="3600" dirty="0"/>
              <a:t>Task: Write a diary entry</a:t>
            </a:r>
            <a:r>
              <a:rPr lang="en-GB" altLang="en-US" sz="3600" dirty="0"/>
              <a:t> imagining that you are Francis as a child, describing the events of chapter nine.  </a:t>
            </a:r>
            <a:br>
              <a:rPr lang="en-GB" altLang="en-US" sz="3600" dirty="0"/>
            </a:br>
            <a:br>
              <a:rPr lang="en-GB" altLang="en-US" sz="3600" dirty="0"/>
            </a:br>
            <a:r>
              <a:rPr lang="en-GB" altLang="en-US" sz="3600" dirty="0"/>
              <a:t>You should include:</a:t>
            </a:r>
            <a:br>
              <a:rPr lang="en-GB" altLang="en-US" sz="3600" dirty="0"/>
            </a:br>
            <a:br>
              <a:rPr lang="en-GB" altLang="en-US" sz="3600" dirty="0"/>
            </a:br>
            <a:r>
              <a:rPr lang="en-GB" altLang="en-US" sz="3600" dirty="0"/>
              <a:t>*</a:t>
            </a:r>
            <a:r>
              <a:rPr lang="en-US" altLang="en-US" sz="3600" dirty="0"/>
              <a:t>The outbreak of war</a:t>
            </a:r>
            <a:br>
              <a:rPr lang="en-US" altLang="en-US" sz="3600" dirty="0"/>
            </a:br>
            <a:r>
              <a:rPr lang="en-US" altLang="en-US" sz="3600" dirty="0"/>
              <a:t>*Your relationship with Nicole</a:t>
            </a:r>
            <a:br>
              <a:rPr lang="en-US" altLang="en-US" sz="3600" dirty="0"/>
            </a:br>
            <a:r>
              <a:rPr lang="en-US" altLang="en-US" sz="3600" dirty="0"/>
              <a:t>*Your feelings about Larry LaSalle’s award for   bravery</a:t>
            </a:r>
            <a:br>
              <a:rPr lang="en-US" altLang="en-US" sz="3600" dirty="0"/>
            </a:br>
            <a:r>
              <a:rPr lang="en-US" altLang="en-US" sz="3600" dirty="0"/>
              <a:t>*Your plans for the future</a:t>
            </a:r>
            <a:br>
              <a:rPr lang="en-US" altLang="en-US" dirty="0"/>
            </a:br>
            <a:endParaRPr lang="en-GB" dirty="0"/>
          </a:p>
        </p:txBody>
      </p:sp>
    </p:spTree>
    <p:extLst>
      <p:ext uri="{BB962C8B-B14F-4D97-AF65-F5344CB8AC3E}">
        <p14:creationId xmlns:p14="http://schemas.microsoft.com/office/powerpoint/2010/main" val="456732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9689</TotalTime>
  <Words>495</Words>
  <Application>Microsoft Office PowerPoint</Application>
  <PresentationFormat>On-screen Show (4:3)</PresentationFormat>
  <Paragraphs>29</Paragraphs>
  <Slides>8</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 Chapter 8 &amp; 9 - Heroes by Robert Cormier</vt:lpstr>
      <vt:lpstr>Starter: Why is 7th December 1941 significant?</vt:lpstr>
      <vt:lpstr>Task: Let’s read Chapter 8 page 64</vt:lpstr>
      <vt:lpstr>Appearance and Reality</vt:lpstr>
      <vt:lpstr>Heroism as a Mask?</vt:lpstr>
      <vt:lpstr>What qualities do you associate with a role model?</vt:lpstr>
      <vt:lpstr>Let’s read Chapter 9 page 67</vt:lpstr>
      <vt:lpstr>Task: Write a diary entry imagining that you are Francis as a child, describing the events of chapter nine.    You should include:  *The outbreak of war *Your relationship with Nicole *Your feelings about Larry LaSalle’s award for   bravery *Your plans for the future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Heroes by Robert Cormier</dc:title>
  <dc:creator>Deborah Weatherhead</dc:creator>
  <cp:lastModifiedBy>T Burton</cp:lastModifiedBy>
  <cp:revision>157</cp:revision>
  <cp:lastPrinted>2020-01-13T13:32:33Z</cp:lastPrinted>
  <dcterms:created xsi:type="dcterms:W3CDTF">2017-03-28T08:00:42Z</dcterms:created>
  <dcterms:modified xsi:type="dcterms:W3CDTF">2020-12-02T12:17:42Z</dcterms:modified>
</cp:coreProperties>
</file>