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256" r:id="rId3"/>
    <p:sldId id="399" r:id="rId4"/>
    <p:sldId id="397" r:id="rId5"/>
    <p:sldId id="315" r:id="rId6"/>
    <p:sldId id="317" r:id="rId7"/>
    <p:sldId id="322" r:id="rId8"/>
    <p:sldId id="396" r:id="rId9"/>
    <p:sldId id="323" r:id="rId10"/>
    <p:sldId id="398" r:id="rId11"/>
    <p:sldId id="400" r:id="rId12"/>
    <p:sldId id="380" r:id="rId13"/>
    <p:sldId id="401" r:id="rId14"/>
    <p:sldId id="402" r:id="rId15"/>
    <p:sldId id="4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60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28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535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BCAB1-70DB-4DCA-B93C-10C549409C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99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74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9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17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15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47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88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52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07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14B9C-3DE9-41FF-AB0A-B47E55739196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60E6-78CE-42D0-B3DE-49302C163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92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014" y="148187"/>
            <a:ext cx="11455399" cy="1470025"/>
          </a:xfrm>
        </p:spPr>
        <p:txBody>
          <a:bodyPr/>
          <a:lstStyle/>
          <a:p>
            <a:r>
              <a:rPr lang="en-GB" b="1" u="sng" dirty="0"/>
              <a:t> Chapter 6 – Heroes p 26</a:t>
            </a:r>
            <a:br>
              <a:rPr lang="en-GB" dirty="0"/>
            </a:br>
            <a:r>
              <a:rPr lang="en-GB" dirty="0"/>
              <a:t>by Robert Cormier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15900" y="1442412"/>
            <a:ext cx="11455400" cy="47658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4000" b="1" u="sng" dirty="0"/>
              <a:t>You need:</a:t>
            </a:r>
          </a:p>
          <a:p>
            <a:pPr algn="l"/>
            <a:r>
              <a:rPr lang="en-GB" sz="4000" dirty="0"/>
              <a:t>Download of the text: Heroes by R Cormier from the Home study website, p 26</a:t>
            </a:r>
          </a:p>
          <a:p>
            <a:pPr algn="l"/>
            <a:r>
              <a:rPr lang="en-GB" sz="4000" dirty="0"/>
              <a:t>Paper/exercise book or device to type on to a Word document.</a:t>
            </a:r>
          </a:p>
          <a:p>
            <a:pPr algn="l"/>
            <a:r>
              <a:rPr lang="en-GB" sz="4000" dirty="0"/>
              <a:t>Pen, pencil, ruler.</a:t>
            </a:r>
          </a:p>
          <a:p>
            <a:pPr algn="l"/>
            <a:r>
              <a:rPr lang="en-GB" sz="4000" dirty="0"/>
              <a:t>If you need more time to do a task – press escape, then come back to it when ready.</a:t>
            </a:r>
          </a:p>
          <a:p>
            <a:pPr algn="l"/>
            <a:endParaRPr lang="en-GB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2AF687-5B75-4AAE-8EE4-0D4BECB56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0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78"/>
    </mc:Choice>
    <mc:Fallback>
      <p:transition spd="slow" advTm="5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Task: What do we learn about LaSalle? What do these quotes tell us about him?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2770" y="3309395"/>
            <a:ext cx="2808312" cy="14909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“Congratulations, Francis,’ he said , raising his bottle in a toast. ‘You’re a natural.”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8C5722-E0F2-48A6-A1D0-6AB3B1F5C4A6}"/>
              </a:ext>
            </a:extLst>
          </p:cNvPr>
          <p:cNvCxnSpPr>
            <a:cxnSpLocks/>
          </p:cNvCxnSpPr>
          <p:nvPr/>
        </p:nvCxnSpPr>
        <p:spPr>
          <a:xfrm>
            <a:off x="4237463" y="2308302"/>
            <a:ext cx="953906" cy="1337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B40B96-C221-42F1-8531-8F5514967219}"/>
              </a:ext>
            </a:extLst>
          </p:cNvPr>
          <p:cNvCxnSpPr>
            <a:cxnSpLocks/>
          </p:cNvCxnSpPr>
          <p:nvPr/>
        </p:nvCxnSpPr>
        <p:spPr>
          <a:xfrm flipV="1">
            <a:off x="5475249" y="4415883"/>
            <a:ext cx="167268" cy="153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F5C062-2376-4E00-B34E-ED636F8507ED}"/>
              </a:ext>
            </a:extLst>
          </p:cNvPr>
          <p:cNvCxnSpPr>
            <a:cxnSpLocks/>
          </p:cNvCxnSpPr>
          <p:nvPr/>
        </p:nvCxnSpPr>
        <p:spPr>
          <a:xfrm flipH="1">
            <a:off x="6345044" y="4006112"/>
            <a:ext cx="1282390" cy="97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436B32-2789-443C-A2B4-8FB42503E7F3}"/>
              </a:ext>
            </a:extLst>
          </p:cNvPr>
          <p:cNvCxnSpPr>
            <a:cxnSpLocks/>
          </p:cNvCxnSpPr>
          <p:nvPr/>
        </p:nvCxnSpPr>
        <p:spPr>
          <a:xfrm flipV="1">
            <a:off x="3283307" y="4337824"/>
            <a:ext cx="1431109" cy="501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B27F530-522D-4A6F-80AC-D8261BD9BAEF}"/>
              </a:ext>
            </a:extLst>
          </p:cNvPr>
          <p:cNvSpPr txBox="1"/>
          <p:nvPr/>
        </p:nvSpPr>
        <p:spPr>
          <a:xfrm>
            <a:off x="5475249" y="6144322"/>
            <a:ext cx="178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Flattering Francis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79B8A2-2F06-47B9-A449-FC21BF28B377}"/>
              </a:ext>
            </a:extLst>
          </p:cNvPr>
          <p:cNvCxnSpPr>
            <a:cxnSpLocks/>
          </p:cNvCxnSpPr>
          <p:nvPr/>
        </p:nvCxnSpPr>
        <p:spPr>
          <a:xfrm flipH="1" flipV="1">
            <a:off x="6646127" y="4415883"/>
            <a:ext cx="1639229" cy="250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E3A9F67-F18E-456B-98B6-88B655DEA8E8}"/>
              </a:ext>
            </a:extLst>
          </p:cNvPr>
          <p:cNvSpPr txBox="1"/>
          <p:nvPr/>
        </p:nvSpPr>
        <p:spPr>
          <a:xfrm>
            <a:off x="8441473" y="4751597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Suggesting he is gifted, not taught by anyone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63EF8F-67E6-4C6E-A8DB-3B46694919FE}"/>
              </a:ext>
            </a:extLst>
          </p:cNvPr>
          <p:cNvSpPr txBox="1"/>
          <p:nvPr/>
        </p:nvSpPr>
        <p:spPr>
          <a:xfrm>
            <a:off x="4237463" y="2308302"/>
            <a:ext cx="5745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Begins by bolstering Francis’ ego, acknowledging his victory.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D41545-9760-4D59-9177-59AA9A744CCA}"/>
              </a:ext>
            </a:extLst>
          </p:cNvPr>
          <p:cNvSpPr txBox="1"/>
          <p:nvPr/>
        </p:nvSpPr>
        <p:spPr>
          <a:xfrm>
            <a:off x="2625385" y="4839629"/>
            <a:ext cx="158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Recognition of a victor in a competition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CD0E00-25F9-4D4A-A203-42C5A882DE16}"/>
              </a:ext>
            </a:extLst>
          </p:cNvPr>
          <p:cNvSpPr/>
          <p:nvPr/>
        </p:nvSpPr>
        <p:spPr>
          <a:xfrm>
            <a:off x="7465742" y="3568298"/>
            <a:ext cx="4008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Almost jeering or mocking him,  sarcasm in this act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F6C2619F-0E6C-4330-AE50-7E8CD3448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0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67"/>
    </mc:Choice>
    <mc:Fallback>
      <p:transition spd="slow" advTm="12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37" y="274638"/>
            <a:ext cx="11664175" cy="1143000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Task: What do we learn about LaSalle? What do these quotes tell us about him? Separate your page into two halves, select 2 further quotes and analyse in a similar way. 5 mins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19536" y="1916832"/>
            <a:ext cx="4320480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“I think I have the perfect sport for you.”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4619836" y="3450198"/>
            <a:ext cx="2808312" cy="14909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“Congratulations, Francis,’ he said , raising his bottle in a toast. ‘You’re a natural.”</a:t>
            </a:r>
          </a:p>
        </p:txBody>
      </p:sp>
      <p:sp>
        <p:nvSpPr>
          <p:cNvPr id="6" name="Oval 5"/>
          <p:cNvSpPr/>
          <p:nvPr/>
        </p:nvSpPr>
        <p:spPr>
          <a:xfrm>
            <a:off x="6672064" y="1556792"/>
            <a:ext cx="3600400" cy="18722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“Just as he had lured awkward girls into ballet classes …so did he bring a sudden importance to table tennis.”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7824192" y="4941168"/>
            <a:ext cx="2592288" cy="17281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“We were half- way through the game, the score standing at 13-12, my serve, when I realised that he was letting me win,”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35560" y="5517232"/>
            <a:ext cx="3888432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“He had been toying with me all along.”</a:t>
            </a:r>
          </a:p>
        </p:txBody>
      </p:sp>
      <p:sp>
        <p:nvSpPr>
          <p:cNvPr id="9" name="Oval 8"/>
          <p:cNvSpPr/>
          <p:nvPr/>
        </p:nvSpPr>
        <p:spPr>
          <a:xfrm>
            <a:off x="1703512" y="2924944"/>
            <a:ext cx="2376264" cy="10233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“I stood spellbound by his words.”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AB53AF8-A094-40E9-AC0B-15589C390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9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4"/>
    </mc:Choice>
    <mc:Fallback>
      <p:transition spd="slow" advTm="1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Larry LaSalle – 15 mins- finish for Homework and send your final version to 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Hero or villain?</a:t>
            </a:r>
          </a:p>
        </p:txBody>
      </p:sp>
      <p:sp>
        <p:nvSpPr>
          <p:cNvPr id="4" name="Rectangle 3"/>
          <p:cNvSpPr/>
          <p:nvPr/>
        </p:nvSpPr>
        <p:spPr>
          <a:xfrm>
            <a:off x="1781571" y="2288374"/>
            <a:ext cx="8784976" cy="3600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black"/>
                </a:solidFill>
                <a:latin typeface="Calibri"/>
              </a:rPr>
              <a:t>Decide whether you believe LaSalle to be a hero or a villain. Using your quotes write an argument for and against the character of Larry LaSalle. Use quotations to reinforce your ideas. Use a range of discourse markers to sequence your writing.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614144-7B0B-499E-8BBB-A217F6444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4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88"/>
    </mc:Choice>
    <mc:Fallback>
      <p:transition spd="slow" advTm="6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Larry LaSalle 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/>
              <a:t>Hero or villain?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7395" y="2355282"/>
            <a:ext cx="8784976" cy="3600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black"/>
                </a:solidFill>
                <a:latin typeface="Calibri"/>
              </a:rPr>
              <a:t>Use a range of discourse markers to sequence your writing such as:</a:t>
            </a:r>
          </a:p>
          <a:p>
            <a:pPr algn="ctr"/>
            <a:r>
              <a:rPr lang="en-GB" sz="3600" dirty="0">
                <a:solidFill>
                  <a:schemeClr val="accent1"/>
                </a:solidFill>
                <a:latin typeface="Calibri"/>
              </a:rPr>
              <a:t>However </a:t>
            </a:r>
            <a:r>
              <a:rPr lang="en-GB" sz="36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GB" sz="3600" dirty="0">
                <a:solidFill>
                  <a:srgbClr val="00B050"/>
                </a:solidFill>
                <a:latin typeface="Calibri"/>
              </a:rPr>
              <a:t>On the other hand  </a:t>
            </a:r>
            <a:r>
              <a:rPr lang="en-GB" sz="3600" dirty="0">
                <a:solidFill>
                  <a:srgbClr val="7030A0"/>
                </a:solidFill>
                <a:latin typeface="Calibri"/>
              </a:rPr>
              <a:t>In addition</a:t>
            </a:r>
          </a:p>
          <a:p>
            <a:pPr algn="ctr"/>
            <a:r>
              <a:rPr lang="en-GB" sz="3600" dirty="0">
                <a:solidFill>
                  <a:schemeClr val="accent2"/>
                </a:solidFill>
                <a:latin typeface="Calibri"/>
              </a:rPr>
              <a:t>Additionally</a:t>
            </a:r>
            <a:r>
              <a:rPr lang="en-GB" sz="3600" dirty="0">
                <a:solidFill>
                  <a:prstClr val="black"/>
                </a:solidFill>
                <a:latin typeface="Calibri"/>
              </a:rPr>
              <a:t>    Another aspect    </a:t>
            </a:r>
            <a:r>
              <a:rPr lang="en-GB" sz="3600" dirty="0">
                <a:solidFill>
                  <a:srgbClr val="00B0F0"/>
                </a:solidFill>
                <a:latin typeface="Calibri"/>
              </a:rPr>
              <a:t>Whereas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79CB83-6444-4DCF-A95C-9D9028D7E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7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91"/>
    </mc:Choice>
    <mc:Fallback>
      <p:transition spd="slow" advTm="31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Larry La Salle, Hero or Villain?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7BACC-843D-4EC8-B2BB-A93C0481C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u="sng" dirty="0"/>
              <a:t>Sentence starters;</a:t>
            </a:r>
          </a:p>
          <a:p>
            <a:endParaRPr lang="en-GB" dirty="0"/>
          </a:p>
          <a:p>
            <a:r>
              <a:rPr lang="en-GB" dirty="0"/>
              <a:t>I believe Larry La Salle to be a __________ because…….</a:t>
            </a:r>
          </a:p>
          <a:p>
            <a:r>
              <a:rPr lang="en-GB" dirty="0"/>
              <a:t>When Larry says ______________ this shows him to be…</a:t>
            </a:r>
          </a:p>
          <a:p>
            <a:r>
              <a:rPr lang="en-GB" dirty="0"/>
              <a:t>When Larry ‘raises his glass’ this indicates…….</a:t>
            </a:r>
          </a:p>
          <a:p>
            <a:r>
              <a:rPr lang="en-GB" dirty="0"/>
              <a:t>However, he also………</a:t>
            </a:r>
          </a:p>
          <a:p>
            <a:r>
              <a:rPr lang="en-GB" dirty="0"/>
              <a:t>In addition………</a:t>
            </a:r>
          </a:p>
          <a:p>
            <a:r>
              <a:rPr lang="en-GB" dirty="0"/>
              <a:t>Never the less, he shows himself to be……….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891F07-F545-42F4-BA97-31140DA22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3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880"/>
    </mc:Choice>
    <mc:Fallback>
      <p:transition spd="slow" advTm="35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Larry La Salle, Hero or Villain?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7BACC-843D-4EC8-B2BB-A93C0481C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Check your work for:</a:t>
            </a:r>
          </a:p>
          <a:p>
            <a:endParaRPr lang="en-GB" dirty="0"/>
          </a:p>
          <a:p>
            <a:r>
              <a:rPr lang="en-GB" dirty="0"/>
              <a:t>V S </a:t>
            </a:r>
            <a:r>
              <a:rPr lang="en-GB" dirty="0" err="1"/>
              <a:t>S</a:t>
            </a:r>
            <a:r>
              <a:rPr lang="en-GB" dirty="0"/>
              <a:t> </a:t>
            </a:r>
            <a:r>
              <a:rPr lang="en-GB" dirty="0" err="1"/>
              <a:t>S</a:t>
            </a:r>
            <a:r>
              <a:rPr lang="en-GB" dirty="0"/>
              <a:t> P G</a:t>
            </a:r>
          </a:p>
          <a:p>
            <a:r>
              <a:rPr lang="en-GB" dirty="0"/>
              <a:t>Read it back to yourself.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End of lesson.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8BEE29-62B5-46C3-BDFA-8AAD1A429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0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98"/>
    </mc:Choice>
    <mc:Fallback>
      <p:transition spd="slow" advTm="6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eroes novel">
            <a:extLst>
              <a:ext uri="{FF2B5EF4-FFF2-40B4-BE49-F238E27FC236}">
                <a16:creationId xmlns:a16="http://schemas.microsoft.com/office/drawing/2014/main" id="{35DA1383-5212-4787-9302-60050B7AC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r="1" b="1851"/>
          <a:stretch/>
        </p:blipFill>
        <p:spPr bwMode="auto">
          <a:xfrm>
            <a:off x="20" y="10"/>
            <a:ext cx="46836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E2CCD27-B90D-4572-BDE9-D6F0FA14C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21" r="12896"/>
          <a:stretch/>
        </p:blipFill>
        <p:spPr>
          <a:xfrm>
            <a:off x="4657349" y="-1"/>
            <a:ext cx="7534651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5B27C-9737-46BE-B752-7C7744C880C5}"/>
              </a:ext>
            </a:extLst>
          </p:cNvPr>
          <p:cNvSpPr txBox="1"/>
          <p:nvPr/>
        </p:nvSpPr>
        <p:spPr>
          <a:xfrm>
            <a:off x="5406887" y="530087"/>
            <a:ext cx="6241774" cy="81868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cap="all" dirty="0">
                <a:latin typeface="Georgia Pro Cond Black" panose="020B0604020202020204" pitchFamily="18" charset="0"/>
              </a:rPr>
              <a:t>Heroes: </a:t>
            </a:r>
            <a:br>
              <a:rPr lang="en-US" sz="4000" cap="all" dirty="0">
                <a:latin typeface="Georgia Pro Cond Black" panose="020B0604020202020204" pitchFamily="18" charset="0"/>
              </a:rPr>
            </a:br>
            <a:r>
              <a:rPr lang="en-US" sz="4000" cap="all" dirty="0">
                <a:latin typeface="Georgia Pro Cond Black" panose="020B0604020202020204" pitchFamily="18" charset="0"/>
              </a:rPr>
              <a:t>5 Questions</a:t>
            </a:r>
          </a:p>
          <a:p>
            <a:pPr algn="ctr"/>
            <a:endParaRPr lang="en-US" sz="24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57200" indent="-457200" algn="ctr">
              <a:buAutoNum type="arabicPeriod"/>
            </a:pPr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What does Francis refer to as his</a:t>
            </a: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‘caves’? Explain why</a:t>
            </a:r>
            <a:r>
              <a:rPr lang="en-US" cap="all" dirty="0"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2. Why was </a:t>
            </a:r>
            <a:r>
              <a:rPr lang="en-US" sz="2000" cap="all" dirty="0" err="1">
                <a:latin typeface="Gadugi" panose="020B0502040204020203" pitchFamily="34" charset="0"/>
                <a:ea typeface="Gadugi" panose="020B0502040204020203" pitchFamily="34" charset="0"/>
              </a:rPr>
              <a:t>francis</a:t>
            </a:r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 awarded a silver star?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3. What is significant about 7</a:t>
            </a:r>
            <a:r>
              <a:rPr lang="en-US" sz="2000" cap="all" baseline="30000" dirty="0">
                <a:latin typeface="Gadugi" panose="020B0502040204020203" pitchFamily="34" charset="0"/>
                <a:ea typeface="Gadugi" panose="020B0502040204020203" pitchFamily="34" charset="0"/>
              </a:rPr>
              <a:t>th</a:t>
            </a:r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 December 1941?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4. What is the real name of </a:t>
            </a: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the wreck Centre?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5. Where does Francis first see Nicole?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742950" indent="-742950" algn="ctr">
              <a:buAutoNum type="arabicPeriod"/>
            </a:pPr>
            <a:endParaRPr lang="en-US" sz="3600" cap="all" dirty="0">
              <a:latin typeface="Georgia Pro Cond Black" panose="020B0604020202020204" pitchFamily="18" charset="0"/>
            </a:endParaRPr>
          </a:p>
          <a:p>
            <a:pPr marL="742950" indent="-742950" algn="ctr">
              <a:buAutoNum type="arabicPeriod"/>
            </a:pPr>
            <a:endParaRPr lang="en-GB" sz="3200" dirty="0">
              <a:latin typeface="Georgia Pro Cond Black" panose="020B0604020202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9D918-9B07-410F-BCB7-F50D8E5CC6E7}"/>
              </a:ext>
            </a:extLst>
          </p:cNvPr>
          <p:cNvSpPr/>
          <p:nvPr/>
        </p:nvSpPr>
        <p:spPr>
          <a:xfrm>
            <a:off x="5671930" y="662609"/>
            <a:ext cx="5791200" cy="5665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7A8E00B-44A1-4CD1-84AB-2B99B5741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2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330"/>
    </mc:Choice>
    <mc:Fallback>
      <p:transition spd="slow" advTm="33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eroes novel">
            <a:extLst>
              <a:ext uri="{FF2B5EF4-FFF2-40B4-BE49-F238E27FC236}">
                <a16:creationId xmlns:a16="http://schemas.microsoft.com/office/drawing/2014/main" id="{35DA1383-5212-4787-9302-60050B7AC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r="1" b="1851"/>
          <a:stretch/>
        </p:blipFill>
        <p:spPr bwMode="auto">
          <a:xfrm>
            <a:off x="20" y="10"/>
            <a:ext cx="46836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E2CCD27-B90D-4572-BDE9-D6F0FA14C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21" r="12896"/>
          <a:stretch/>
        </p:blipFill>
        <p:spPr>
          <a:xfrm>
            <a:off x="4657349" y="-1"/>
            <a:ext cx="7534651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5B27C-9737-46BE-B752-7C7744C880C5}"/>
              </a:ext>
            </a:extLst>
          </p:cNvPr>
          <p:cNvSpPr txBox="1"/>
          <p:nvPr/>
        </p:nvSpPr>
        <p:spPr>
          <a:xfrm>
            <a:off x="5406887" y="530087"/>
            <a:ext cx="6241774" cy="81868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cap="all" dirty="0">
                <a:latin typeface="Georgia Pro Cond Black" panose="020B0604020202020204" pitchFamily="18" charset="0"/>
              </a:rPr>
              <a:t>Heroes: </a:t>
            </a:r>
            <a:br>
              <a:rPr lang="en-US" sz="4000" cap="all" dirty="0">
                <a:latin typeface="Georgia Pro Cond Black" panose="020B0604020202020204" pitchFamily="18" charset="0"/>
              </a:rPr>
            </a:br>
            <a:r>
              <a:rPr lang="en-US" sz="4000" cap="all" dirty="0">
                <a:latin typeface="Georgia Pro Cond Black" panose="020B0604020202020204" pitchFamily="18" charset="0"/>
              </a:rPr>
              <a:t>5 Questions</a:t>
            </a:r>
          </a:p>
          <a:p>
            <a:pPr algn="ctr"/>
            <a:endParaRPr lang="en-US" sz="24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57200" indent="-457200" algn="ctr">
              <a:buAutoNum type="arabicPeriod"/>
            </a:pPr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What does Francis refer to as his</a:t>
            </a: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‘caves’? Explain why</a:t>
            </a:r>
            <a:r>
              <a:rPr lang="en-US" cap="all" dirty="0"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2. Why was </a:t>
            </a:r>
            <a:r>
              <a:rPr lang="en-US" sz="2000" cap="all" dirty="0" err="1">
                <a:latin typeface="Gadugi" panose="020B0502040204020203" pitchFamily="34" charset="0"/>
                <a:ea typeface="Gadugi" panose="020B0502040204020203" pitchFamily="34" charset="0"/>
              </a:rPr>
              <a:t>francis</a:t>
            </a:r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 awarded a silver star?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3. What is significant about 7</a:t>
            </a:r>
            <a:r>
              <a:rPr lang="en-US" sz="2000" cap="all" baseline="30000" dirty="0">
                <a:latin typeface="Gadugi" panose="020B0502040204020203" pitchFamily="34" charset="0"/>
                <a:ea typeface="Gadugi" panose="020B0502040204020203" pitchFamily="34" charset="0"/>
              </a:rPr>
              <a:t>th</a:t>
            </a:r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 December 1941?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4. What is the real name of </a:t>
            </a: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the wreck Centre?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2000" cap="all" dirty="0">
                <a:latin typeface="Gadugi" panose="020B0502040204020203" pitchFamily="34" charset="0"/>
                <a:ea typeface="Gadugi" panose="020B0502040204020203" pitchFamily="34" charset="0"/>
              </a:rPr>
              <a:t>5. Where does Francis first see Nicole?</a:t>
            </a: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sz="2000" cap="all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742950" indent="-742950" algn="ctr">
              <a:buAutoNum type="arabicPeriod"/>
            </a:pPr>
            <a:endParaRPr lang="en-US" sz="3600" cap="all" dirty="0">
              <a:latin typeface="Georgia Pro Cond Black" panose="020B0604020202020204" pitchFamily="18" charset="0"/>
            </a:endParaRPr>
          </a:p>
          <a:p>
            <a:pPr marL="742950" indent="-742950" algn="ctr">
              <a:buAutoNum type="arabicPeriod"/>
            </a:pPr>
            <a:endParaRPr lang="en-GB" sz="3200" dirty="0">
              <a:latin typeface="Georgia Pro Cond Black" panose="020B0604020202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9D918-9B07-410F-BCB7-F50D8E5CC6E7}"/>
              </a:ext>
            </a:extLst>
          </p:cNvPr>
          <p:cNvSpPr/>
          <p:nvPr/>
        </p:nvSpPr>
        <p:spPr>
          <a:xfrm>
            <a:off x="5671930" y="662609"/>
            <a:ext cx="5791200" cy="5665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2FC85D-C886-4B99-B035-D1FC8FE40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4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67"/>
    </mc:Choice>
    <mc:Fallback>
      <p:transition spd="slow" advTm="5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5560" y="404665"/>
            <a:ext cx="7772400" cy="1470025"/>
          </a:xfrm>
        </p:spPr>
        <p:txBody>
          <a:bodyPr/>
          <a:lstStyle/>
          <a:p>
            <a:r>
              <a:rPr lang="en-GB" b="1" u="sng" dirty="0"/>
              <a:t> Chapter 6 - Heroes</a:t>
            </a:r>
            <a:br>
              <a:rPr lang="en-GB" dirty="0"/>
            </a:br>
            <a:r>
              <a:rPr lang="en-GB" dirty="0"/>
              <a:t>by Robert Cormier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991544" y="1988840"/>
            <a:ext cx="8424936" cy="34563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4000" dirty="0">
                <a:solidFill>
                  <a:schemeClr val="tx1"/>
                </a:solidFill>
              </a:rPr>
              <a:t>LO: </a:t>
            </a:r>
            <a:r>
              <a:rPr lang="en-GB" altLang="en-US" sz="4000" dirty="0">
                <a:solidFill>
                  <a:schemeClr val="tx1"/>
                </a:solidFill>
                <a:latin typeface="+mj-lt"/>
              </a:rPr>
              <a:t>To understand why Francis wants to keep his identity a secret.</a:t>
            </a:r>
          </a:p>
          <a:p>
            <a:pPr algn="l"/>
            <a:r>
              <a:rPr lang="en-GB" altLang="en-US" sz="4000" dirty="0">
                <a:solidFill>
                  <a:schemeClr val="tx1"/>
                </a:solidFill>
                <a:latin typeface="+mj-lt"/>
              </a:rPr>
              <a:t>ST: I can develop my understanding of Cormier’s use of </a:t>
            </a:r>
            <a:r>
              <a:rPr lang="en-GB" altLang="en-US" sz="4000" dirty="0" err="1">
                <a:solidFill>
                  <a:schemeClr val="tx1"/>
                </a:solidFill>
                <a:latin typeface="+mj-lt"/>
              </a:rPr>
              <a:t>analepsis</a:t>
            </a:r>
            <a:r>
              <a:rPr lang="en-GB" altLang="en-US" sz="4000" dirty="0">
                <a:solidFill>
                  <a:schemeClr val="tx1"/>
                </a:solidFill>
                <a:latin typeface="+mj-lt"/>
              </a:rPr>
              <a:t>. (flashbacks)</a:t>
            </a:r>
            <a:endParaRPr lang="en-GB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07FABC-BF3D-4782-A197-D358FF8A6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3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46"/>
    </mc:Choice>
    <mc:Fallback>
      <p:transition spd="slow" advTm="17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 chapter 6 p 26-30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6" y="1600201"/>
            <a:ext cx="44989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3D43B1-D0BF-4BE7-BDA7-249CBAFFC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10" y="4050255"/>
            <a:ext cx="3383573" cy="2533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CA5B78-C97E-491F-B699-4590B8DC50B6}"/>
              </a:ext>
            </a:extLst>
          </p:cNvPr>
          <p:cNvSpPr txBox="1"/>
          <p:nvPr/>
        </p:nvSpPr>
        <p:spPr>
          <a:xfrm>
            <a:off x="1226634" y="1839951"/>
            <a:ext cx="1631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4 minutes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8F3A404-5060-4DA4-A4EF-03AA90662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5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840"/>
    </mc:Choice>
    <mc:Fallback>
      <p:transition spd="slow" advTm="25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91264" cy="31543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4000" dirty="0"/>
              <a:t>Task: </a:t>
            </a:r>
            <a:r>
              <a:rPr lang="en-GB" altLang="en-US" sz="4000" dirty="0"/>
              <a:t>Why doesn’t Francis want his identity to be revealed in chapter six? Why does Arthur keep his ‘secret’? What is the purpose of ‘the Strangler’s’ scrapbook? </a:t>
            </a:r>
            <a:br>
              <a:rPr lang="en-GB" altLang="en-US" dirty="0">
                <a:solidFill>
                  <a:schemeClr val="accent2"/>
                </a:solidFill>
                <a:latin typeface="Trebuchet MS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4" y="3429000"/>
            <a:ext cx="8229600" cy="309634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/>
            <a:r>
              <a:rPr lang="en-GB" sz="6000" dirty="0"/>
              <a:t>In your own words write one or two paragraphs explaining the above questions.</a:t>
            </a:r>
          </a:p>
          <a:p>
            <a:pPr algn="ctr"/>
            <a:r>
              <a:rPr lang="en-GB" sz="6000" dirty="0"/>
              <a:t>5 mins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9C6361-BA42-4DA1-BA54-3F0680A22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3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58"/>
    </mc:Choice>
    <mc:Fallback>
      <p:transition spd="slow" advTm="3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Read chapter 7 p. 30 (7 mins)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382103"/>
            <a:ext cx="6768752" cy="50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C87C1C-06BC-4868-BA8B-CD46810FF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370"/>
    </mc:Choice>
    <mc:Fallback>
      <p:transition spd="slow" advTm="43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8856984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200" dirty="0"/>
              <a:t>Thinking task: Has your opinion of Larry LaSalle changed? Why? 5 mins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9192" y="1318284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is the relationship between LaSalle, Nicole and Francis? Record your ideas in a triangle as below.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4295800" y="2725674"/>
            <a:ext cx="3024336" cy="3559750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9896" y="235634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Larry LaSalle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4152" y="62429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Francis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7690" y="62790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Nicole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168008" y="2725674"/>
            <a:ext cx="1512168" cy="35172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935761" y="2725674"/>
            <a:ext cx="1583731" cy="35172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95800" y="6463718"/>
            <a:ext cx="288032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9D01FAC-B086-423D-AB09-9E57607DA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4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300"/>
    </mc:Choice>
    <mc:Fallback>
      <p:transition spd="slow" advTm="34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Task: What do we learn about LaSalle? What do these quotes tell us about him?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19536" y="1916832"/>
            <a:ext cx="4320480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“I think I have the perfect sport for you.”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4619836" y="3450198"/>
            <a:ext cx="2808312" cy="14909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“Congratulations, Francis,’ he said , raising his bottle in a toast. ‘You’re a natural.”</a:t>
            </a:r>
          </a:p>
        </p:txBody>
      </p:sp>
      <p:sp>
        <p:nvSpPr>
          <p:cNvPr id="6" name="Oval 5"/>
          <p:cNvSpPr/>
          <p:nvPr/>
        </p:nvSpPr>
        <p:spPr>
          <a:xfrm>
            <a:off x="6672064" y="1556792"/>
            <a:ext cx="3600400" cy="18722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“Just as he had lured awkward girls into ballet classes …so did he bring a sudden importance to table tennis.”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7824192" y="4941168"/>
            <a:ext cx="2592288" cy="17281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“We were half- way through the game, the score standing at 13-12, my serve, when I realised that he was letting me win,”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35560" y="5517232"/>
            <a:ext cx="3888432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“He had been toying with me all along.”</a:t>
            </a:r>
          </a:p>
        </p:txBody>
      </p:sp>
      <p:sp>
        <p:nvSpPr>
          <p:cNvPr id="9" name="Oval 8"/>
          <p:cNvSpPr/>
          <p:nvPr/>
        </p:nvSpPr>
        <p:spPr>
          <a:xfrm>
            <a:off x="1703512" y="2924944"/>
            <a:ext cx="2376264" cy="10233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“I stood spellbound by his words.”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6D1F3B0-17C0-4713-8D3B-60933FF8D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1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66"/>
    </mc:Choice>
    <mc:Fallback>
      <p:transition spd="slow" advTm="4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855</Words>
  <Application>Microsoft Office PowerPoint</Application>
  <PresentationFormat>Widescreen</PresentationFormat>
  <Paragraphs>102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Gadugi</vt:lpstr>
      <vt:lpstr>Georgia Pro Cond Black</vt:lpstr>
      <vt:lpstr>Trebuchet MS</vt:lpstr>
      <vt:lpstr>1_Office Theme</vt:lpstr>
      <vt:lpstr> Chapter 6 – Heroes p 26 by Robert Cormier</vt:lpstr>
      <vt:lpstr>PowerPoint Presentation</vt:lpstr>
      <vt:lpstr>PowerPoint Presentation</vt:lpstr>
      <vt:lpstr> Chapter 6 - Heroes by Robert Cormier</vt:lpstr>
      <vt:lpstr>Read chapter 6 p 26-30</vt:lpstr>
      <vt:lpstr>Task: Why doesn’t Francis want his identity to be revealed in chapter six? Why does Arthur keep his ‘secret’? What is the purpose of ‘the Strangler’s’ scrapbook?  </vt:lpstr>
      <vt:lpstr>Read chapter 7 p. 30 (7 mins)</vt:lpstr>
      <vt:lpstr>Thinking task: Has your opinion of Larry LaSalle changed? Why? 5 mins</vt:lpstr>
      <vt:lpstr>Task: What do we learn about LaSalle? What do these quotes tell us about him?</vt:lpstr>
      <vt:lpstr>Task: What do we learn about LaSalle? What do these quotes tell us about him?</vt:lpstr>
      <vt:lpstr>Task: What do we learn about LaSalle? What do these quotes tell us about him? Separate your page into two halves, select 2 further quotes and analyse in a similar way. 5 mins</vt:lpstr>
      <vt:lpstr>Larry LaSalle – 15 mins- finish for Homework and send your final version to me.</vt:lpstr>
      <vt:lpstr>Larry LaSalle -</vt:lpstr>
      <vt:lpstr>Larry La Salle, Hero or Villain? </vt:lpstr>
      <vt:lpstr>Larry La Salle, Hero or Villain?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6 - Heroes by Robert Cormier</dc:title>
  <dc:creator>D Weatherhead</dc:creator>
  <cp:lastModifiedBy>S Ryan</cp:lastModifiedBy>
  <cp:revision>26</cp:revision>
  <dcterms:created xsi:type="dcterms:W3CDTF">2020-11-10T10:35:50Z</dcterms:created>
  <dcterms:modified xsi:type="dcterms:W3CDTF">2021-01-07T11:43:39Z</dcterms:modified>
</cp:coreProperties>
</file>