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4" r:id="rId2"/>
    <p:sldId id="408" r:id="rId3"/>
    <p:sldId id="305" r:id="rId4"/>
    <p:sldId id="307" r:id="rId5"/>
    <p:sldId id="306" r:id="rId6"/>
    <p:sldId id="410" r:id="rId7"/>
    <p:sldId id="411" r:id="rId8"/>
    <p:sldId id="407" r:id="rId9"/>
    <p:sldId id="308" r:id="rId10"/>
    <p:sldId id="409"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56263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54733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492785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BBCAB1-70DB-4DCA-B93C-10C549409C79}" type="slidenum">
              <a:rPr lang="en-GB"/>
              <a:pPr>
                <a:defRPr/>
              </a:pPr>
              <a:t>‹#›</a:t>
            </a:fld>
            <a:endParaRPr lang="en-GB"/>
          </a:p>
        </p:txBody>
      </p:sp>
    </p:spTree>
    <p:extLst>
      <p:ext uri="{BB962C8B-B14F-4D97-AF65-F5344CB8AC3E}">
        <p14:creationId xmlns:p14="http://schemas.microsoft.com/office/powerpoint/2010/main" val="320646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29696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66697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44954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61127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82928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75590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401036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09/12/2020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79549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14B9C-3DE9-41FF-AB0A-B47E55739196}" type="datetimeFigureOut">
              <a:rPr lang="en-GB" smtClean="0"/>
              <a:t>09/12/2020</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B60E6-78CE-42D0-B3DE-49302C16381B}" type="slidenum">
              <a:rPr lang="en-GB" smtClean="0"/>
              <a:t>‹#›</a:t>
            </a:fld>
            <a:endParaRPr lang="en-GB" dirty="0"/>
          </a:p>
        </p:txBody>
      </p:sp>
    </p:spTree>
    <p:extLst>
      <p:ext uri="{BB962C8B-B14F-4D97-AF65-F5344CB8AC3E}">
        <p14:creationId xmlns:p14="http://schemas.microsoft.com/office/powerpoint/2010/main" val="3878761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404665"/>
            <a:ext cx="7772400" cy="1470025"/>
          </a:xfrm>
        </p:spPr>
        <p:txBody>
          <a:bodyPr/>
          <a:lstStyle/>
          <a:p>
            <a:r>
              <a:rPr lang="en-GB" b="1" u="sng" dirty="0"/>
              <a:t> Chapter 5 - Heroes</a:t>
            </a:r>
            <a:br>
              <a:rPr lang="en-GB" dirty="0"/>
            </a:br>
            <a:r>
              <a:rPr lang="en-GB" dirty="0"/>
              <a:t>by Robert Cormier</a:t>
            </a:r>
          </a:p>
        </p:txBody>
      </p:sp>
      <p:sp>
        <p:nvSpPr>
          <p:cNvPr id="4" name="Subtitle 2"/>
          <p:cNvSpPr>
            <a:spLocks noGrp="1"/>
          </p:cNvSpPr>
          <p:nvPr>
            <p:ph type="subTitle" idx="1"/>
          </p:nvPr>
        </p:nvSpPr>
        <p:spPr>
          <a:xfrm>
            <a:off x="1991544" y="1988840"/>
            <a:ext cx="8424936" cy="345638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4000" dirty="0">
                <a:solidFill>
                  <a:schemeClr val="tx1"/>
                </a:solidFill>
              </a:rPr>
              <a:t>LO: </a:t>
            </a:r>
            <a:r>
              <a:rPr lang="en-GB" altLang="en-US" sz="4000" dirty="0">
                <a:solidFill>
                  <a:schemeClr val="tx1"/>
                </a:solidFill>
                <a:latin typeface="+mj-lt"/>
              </a:rPr>
              <a:t>To explore Cormier’s use of foreshadowing in chapter 5.</a:t>
            </a:r>
          </a:p>
          <a:p>
            <a:pPr algn="l"/>
            <a:r>
              <a:rPr lang="en-GB" altLang="en-US" sz="4000" dirty="0">
                <a:solidFill>
                  <a:schemeClr val="tx1"/>
                </a:solidFill>
                <a:latin typeface="+mj-lt"/>
              </a:rPr>
              <a:t>ST: I can develop my understanding of the author’s craft.</a:t>
            </a:r>
            <a:endParaRPr lang="en-GB" sz="4000" dirty="0"/>
          </a:p>
        </p:txBody>
      </p:sp>
    </p:spTree>
    <p:extLst>
      <p:ext uri="{BB962C8B-B14F-4D97-AF65-F5344CB8AC3E}">
        <p14:creationId xmlns:p14="http://schemas.microsoft.com/office/powerpoint/2010/main" val="2972872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Plenary: Imagine you are Francis and you could speak to Joey LeBlanc today. What would you say to him?</a:t>
            </a:r>
          </a:p>
        </p:txBody>
      </p:sp>
      <p:pic>
        <p:nvPicPr>
          <p:cNvPr id="4" name="Content Placeholder 3"/>
          <p:cNvPicPr>
            <a:picLocks noGrp="1" noChangeAspect="1"/>
          </p:cNvPicPr>
          <p:nvPr>
            <p:ph idx="1"/>
          </p:nvPr>
        </p:nvPicPr>
        <p:blipFill>
          <a:blip r:embed="rId2"/>
          <a:stretch>
            <a:fillRect/>
          </a:stretch>
        </p:blipFill>
        <p:spPr>
          <a:xfrm>
            <a:off x="7248128" y="2060848"/>
            <a:ext cx="2857500" cy="1600200"/>
          </a:xfrm>
          <a:prstGeom prst="rect">
            <a:avLst/>
          </a:prstGeom>
        </p:spPr>
      </p:pic>
      <p:pic>
        <p:nvPicPr>
          <p:cNvPr id="5" name="Picture 4"/>
          <p:cNvPicPr>
            <a:picLocks noChangeAspect="1"/>
          </p:cNvPicPr>
          <p:nvPr/>
        </p:nvPicPr>
        <p:blipFill>
          <a:blip r:embed="rId3"/>
          <a:stretch>
            <a:fillRect/>
          </a:stretch>
        </p:blipFill>
        <p:spPr>
          <a:xfrm>
            <a:off x="1542750" y="1988840"/>
            <a:ext cx="5302228" cy="3528392"/>
          </a:xfrm>
          <a:prstGeom prst="rect">
            <a:avLst/>
          </a:prstGeom>
        </p:spPr>
      </p:pic>
      <p:pic>
        <p:nvPicPr>
          <p:cNvPr id="6" name="Picture 5"/>
          <p:cNvPicPr>
            <a:picLocks noChangeAspect="1"/>
          </p:cNvPicPr>
          <p:nvPr/>
        </p:nvPicPr>
        <p:blipFill>
          <a:blip r:embed="rId4"/>
          <a:stretch>
            <a:fillRect/>
          </a:stretch>
        </p:blipFill>
        <p:spPr>
          <a:xfrm>
            <a:off x="7853414" y="4072210"/>
            <a:ext cx="3728986" cy="2088232"/>
          </a:xfrm>
          <a:prstGeom prst="rect">
            <a:avLst/>
          </a:prstGeom>
        </p:spPr>
      </p:pic>
      <p:sp>
        <p:nvSpPr>
          <p:cNvPr id="7" name="Rectangle 6"/>
          <p:cNvSpPr/>
          <p:nvPr/>
        </p:nvSpPr>
        <p:spPr>
          <a:xfrm>
            <a:off x="1542750" y="5560278"/>
            <a:ext cx="6400800" cy="1200329"/>
          </a:xfrm>
          <a:prstGeom prst="rect">
            <a:avLst/>
          </a:prstGeom>
        </p:spPr>
        <p:txBody>
          <a:bodyPr wrap="square">
            <a:spAutoFit/>
          </a:bodyPr>
          <a:lstStyle/>
          <a:p>
            <a:r>
              <a:rPr lang="en-GB" dirty="0">
                <a:solidFill>
                  <a:prstClr val="black"/>
                </a:solidFill>
                <a:latin typeface="Calibri"/>
              </a:rPr>
              <a:t>The Battle of Iwo Jima (19 February – 26 March 1945) was a major battle in which the United States Marine Corps and Navy landed on and eventually captured the island of Iwo Jima from the Imperial Japanese Army (IJA) during World War II.</a:t>
            </a:r>
          </a:p>
        </p:txBody>
      </p:sp>
    </p:spTree>
    <p:extLst>
      <p:ext uri="{BB962C8B-B14F-4D97-AF65-F5344CB8AC3E}">
        <p14:creationId xmlns:p14="http://schemas.microsoft.com/office/powerpoint/2010/main" val="79170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6363837" y="2731241"/>
            <a:ext cx="1318511" cy="2058342"/>
          </a:xfrm>
          <a:prstGeom prst="rect">
            <a:avLst/>
          </a:prstGeom>
        </p:spPr>
      </p:pic>
      <p:sp>
        <p:nvSpPr>
          <p:cNvPr id="2" name="Title 1"/>
          <p:cNvSpPr>
            <a:spLocks noGrp="1"/>
          </p:cNvSpPr>
          <p:nvPr>
            <p:ph type="title"/>
          </p:nvPr>
        </p:nvSpPr>
        <p:spPr/>
        <p:txBody>
          <a:bodyPr>
            <a:normAutofit fontScale="90000"/>
          </a:bodyPr>
          <a:lstStyle/>
          <a:p>
            <a:r>
              <a:rPr lang="en-GB" dirty="0"/>
              <a:t>Make a connection with an image below and what we have read so far.</a:t>
            </a:r>
          </a:p>
        </p:txBody>
      </p:sp>
      <p:pic>
        <p:nvPicPr>
          <p:cNvPr id="4" name="Content Placeholder 3"/>
          <p:cNvPicPr>
            <a:picLocks noGrp="1" noChangeAspect="1"/>
          </p:cNvPicPr>
          <p:nvPr>
            <p:ph idx="1"/>
          </p:nvPr>
        </p:nvPicPr>
        <p:blipFill>
          <a:blip r:embed="rId3"/>
          <a:stretch>
            <a:fillRect/>
          </a:stretch>
        </p:blipFill>
        <p:spPr>
          <a:xfrm>
            <a:off x="1947396" y="1484785"/>
            <a:ext cx="2143125" cy="2143125"/>
          </a:xfrm>
          <a:prstGeom prst="rect">
            <a:avLst/>
          </a:prstGeom>
        </p:spPr>
      </p:pic>
      <p:pic>
        <p:nvPicPr>
          <p:cNvPr id="5" name="Picture 4"/>
          <p:cNvPicPr>
            <a:picLocks noChangeAspect="1"/>
          </p:cNvPicPr>
          <p:nvPr/>
        </p:nvPicPr>
        <p:blipFill>
          <a:blip r:embed="rId4"/>
          <a:stretch>
            <a:fillRect/>
          </a:stretch>
        </p:blipFill>
        <p:spPr>
          <a:xfrm>
            <a:off x="7512034" y="3087930"/>
            <a:ext cx="2619375" cy="1743075"/>
          </a:xfrm>
          <a:prstGeom prst="rect">
            <a:avLst/>
          </a:prstGeom>
        </p:spPr>
      </p:pic>
      <p:pic>
        <p:nvPicPr>
          <p:cNvPr id="6" name="Picture 5"/>
          <p:cNvPicPr>
            <a:picLocks noChangeAspect="1"/>
          </p:cNvPicPr>
          <p:nvPr/>
        </p:nvPicPr>
        <p:blipFill>
          <a:blip r:embed="rId5"/>
          <a:stretch>
            <a:fillRect/>
          </a:stretch>
        </p:blipFill>
        <p:spPr>
          <a:xfrm>
            <a:off x="7375877" y="1628800"/>
            <a:ext cx="2847975" cy="1600200"/>
          </a:xfrm>
          <a:prstGeom prst="rect">
            <a:avLst/>
          </a:prstGeom>
        </p:spPr>
      </p:pic>
      <p:pic>
        <p:nvPicPr>
          <p:cNvPr id="7" name="Picture 6"/>
          <p:cNvPicPr>
            <a:picLocks noChangeAspect="1"/>
          </p:cNvPicPr>
          <p:nvPr/>
        </p:nvPicPr>
        <p:blipFill>
          <a:blip r:embed="rId6"/>
          <a:stretch>
            <a:fillRect/>
          </a:stretch>
        </p:blipFill>
        <p:spPr>
          <a:xfrm>
            <a:off x="4796090" y="1628800"/>
            <a:ext cx="1874216" cy="1442268"/>
          </a:xfrm>
          <a:prstGeom prst="rect">
            <a:avLst/>
          </a:prstGeom>
        </p:spPr>
      </p:pic>
      <p:pic>
        <p:nvPicPr>
          <p:cNvPr id="8" name="Picture 7"/>
          <p:cNvPicPr>
            <a:picLocks noChangeAspect="1"/>
          </p:cNvPicPr>
          <p:nvPr/>
        </p:nvPicPr>
        <p:blipFill>
          <a:blip r:embed="rId7"/>
          <a:stretch>
            <a:fillRect/>
          </a:stretch>
        </p:blipFill>
        <p:spPr>
          <a:xfrm>
            <a:off x="1775520" y="3695056"/>
            <a:ext cx="1714500" cy="2657475"/>
          </a:xfrm>
          <a:prstGeom prst="rect">
            <a:avLst/>
          </a:prstGeom>
        </p:spPr>
      </p:pic>
      <p:pic>
        <p:nvPicPr>
          <p:cNvPr id="9" name="Picture 8"/>
          <p:cNvPicPr>
            <a:picLocks noChangeAspect="1"/>
          </p:cNvPicPr>
          <p:nvPr/>
        </p:nvPicPr>
        <p:blipFill>
          <a:blip r:embed="rId8"/>
          <a:stretch>
            <a:fillRect/>
          </a:stretch>
        </p:blipFill>
        <p:spPr>
          <a:xfrm>
            <a:off x="3750428" y="3229000"/>
            <a:ext cx="1321847" cy="1943472"/>
          </a:xfrm>
          <a:prstGeom prst="rect">
            <a:avLst/>
          </a:prstGeom>
        </p:spPr>
      </p:pic>
      <p:pic>
        <p:nvPicPr>
          <p:cNvPr id="10" name="Picture 9"/>
          <p:cNvPicPr>
            <a:picLocks noChangeAspect="1"/>
          </p:cNvPicPr>
          <p:nvPr/>
        </p:nvPicPr>
        <p:blipFill>
          <a:blip r:embed="rId9"/>
          <a:stretch>
            <a:fillRect/>
          </a:stretch>
        </p:blipFill>
        <p:spPr>
          <a:xfrm>
            <a:off x="5088527" y="4509121"/>
            <a:ext cx="1346657" cy="2023665"/>
          </a:xfrm>
          <a:prstGeom prst="rect">
            <a:avLst/>
          </a:prstGeom>
        </p:spPr>
      </p:pic>
      <p:pic>
        <p:nvPicPr>
          <p:cNvPr id="12" name="Picture 11"/>
          <p:cNvPicPr>
            <a:picLocks noChangeAspect="1"/>
          </p:cNvPicPr>
          <p:nvPr/>
        </p:nvPicPr>
        <p:blipFill>
          <a:blip r:embed="rId10"/>
          <a:stretch>
            <a:fillRect/>
          </a:stretch>
        </p:blipFill>
        <p:spPr>
          <a:xfrm>
            <a:off x="6711125" y="4701759"/>
            <a:ext cx="1268931" cy="1906864"/>
          </a:xfrm>
          <a:prstGeom prst="rect">
            <a:avLst/>
          </a:prstGeom>
        </p:spPr>
      </p:pic>
      <p:pic>
        <p:nvPicPr>
          <p:cNvPr id="13" name="Picture 12"/>
          <p:cNvPicPr>
            <a:picLocks noChangeAspect="1"/>
          </p:cNvPicPr>
          <p:nvPr/>
        </p:nvPicPr>
        <p:blipFill>
          <a:blip r:embed="rId11"/>
          <a:stretch>
            <a:fillRect/>
          </a:stretch>
        </p:blipFill>
        <p:spPr>
          <a:xfrm>
            <a:off x="8328249" y="4725128"/>
            <a:ext cx="2143125" cy="2143125"/>
          </a:xfrm>
          <a:prstGeom prst="rect">
            <a:avLst/>
          </a:prstGeom>
        </p:spPr>
      </p:pic>
    </p:spTree>
    <p:extLst>
      <p:ext uri="{BB962C8B-B14F-4D97-AF65-F5344CB8AC3E}">
        <p14:creationId xmlns:p14="http://schemas.microsoft.com/office/powerpoint/2010/main" val="169600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Starter: What are the connotations of ‘wreck’?</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ctr">
              <a:buNone/>
            </a:pPr>
            <a:r>
              <a:rPr lang="en-GB" sz="9600" dirty="0"/>
              <a:t>‘Wreck’</a:t>
            </a:r>
          </a:p>
          <a:p>
            <a:pPr marL="0" indent="0" algn="ctr">
              <a:buNone/>
            </a:pPr>
            <a:r>
              <a:rPr lang="en-GB" sz="9600" dirty="0"/>
              <a:t>Let’s read chapter 5.</a:t>
            </a:r>
          </a:p>
        </p:txBody>
      </p:sp>
    </p:spTree>
    <p:extLst>
      <p:ext uri="{BB962C8B-B14F-4D97-AF65-F5344CB8AC3E}">
        <p14:creationId xmlns:p14="http://schemas.microsoft.com/office/powerpoint/2010/main" val="179984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91264" cy="3442394"/>
          </a:xfrm>
        </p:spPr>
        <p:txBody>
          <a:bodyPr>
            <a:normAutofit/>
          </a:bodyPr>
          <a:lstStyle/>
          <a:p>
            <a:r>
              <a:rPr lang="en-GB" dirty="0"/>
              <a:t>Task: </a:t>
            </a:r>
            <a:r>
              <a:rPr lang="en-GB" altLang="en-US" sz="4000" dirty="0">
                <a:latin typeface="+mn-lt"/>
              </a:rPr>
              <a:t>Summarise the ‘Wreck’ centre’s history in no more than 25 words.</a:t>
            </a:r>
            <a:r>
              <a:rPr lang="en-GB" altLang="en-US" sz="4000" dirty="0"/>
              <a:t> What does the violent history suggest about the place? </a:t>
            </a:r>
            <a:br>
              <a:rPr lang="en-GB" altLang="en-US" sz="4000" dirty="0">
                <a:solidFill>
                  <a:schemeClr val="accent2"/>
                </a:solidFill>
                <a:latin typeface="+mn-lt"/>
              </a:rPr>
            </a:br>
            <a:endParaRPr lang="en-GB" sz="4000" dirty="0">
              <a:latin typeface="+mn-lt"/>
            </a:endParaRPr>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95800" y="2996953"/>
            <a:ext cx="3249936" cy="3409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7299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784976" cy="1143000"/>
          </a:xfrm>
        </p:spPr>
        <p:txBody>
          <a:bodyPr>
            <a:noAutofit/>
          </a:bodyPr>
          <a:lstStyle/>
          <a:p>
            <a:r>
              <a:rPr lang="en-GB" sz="3600" dirty="0"/>
              <a:t>Task: Re-read the description of the wreck centre. What does the language suggest? How does it foreshadow events to come?</a:t>
            </a:r>
          </a:p>
        </p:txBody>
      </p:sp>
      <p:sp>
        <p:nvSpPr>
          <p:cNvPr id="3" name="Content Placeholder 2"/>
          <p:cNvSpPr>
            <a:spLocks noGrp="1"/>
          </p:cNvSpPr>
          <p:nvPr>
            <p:ph idx="1"/>
          </p:nvPr>
        </p:nvSpPr>
        <p:spPr>
          <a:xfrm>
            <a:off x="1981200" y="1600200"/>
            <a:ext cx="8229600" cy="4853136"/>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buNone/>
            </a:pPr>
            <a:r>
              <a:rPr lang="en-GB" i="1" dirty="0"/>
              <a:t>In the next few days the men worked frantically, scraping and painting, replacing doors and windows, tarring the roof. But the work was haphazard. Workers dropped hammers, spilled paint, stumbled over each other and occasionally pulled brown paper bags from their pockets and took quick gulps from hidden bottles… </a:t>
            </a:r>
          </a:p>
          <a:p>
            <a:pPr marL="0" indent="0">
              <a:buNone/>
            </a:pPr>
            <a:r>
              <a:rPr lang="en-GB" i="1" dirty="0"/>
              <a:t>When the workers finally completed the job , the building still looked unfinished. The white paint didn't completely cover the dark patches of mildew on the clapboards and the shutters sagged next to the windows.</a:t>
            </a:r>
          </a:p>
        </p:txBody>
      </p:sp>
      <p:sp>
        <p:nvSpPr>
          <p:cNvPr id="4" name="Rounded Rectangle 3"/>
          <p:cNvSpPr/>
          <p:nvPr/>
        </p:nvSpPr>
        <p:spPr>
          <a:xfrm>
            <a:off x="2531368" y="3585964"/>
            <a:ext cx="3024336" cy="21602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dirty="0">
                <a:solidFill>
                  <a:prstClr val="black"/>
                </a:solidFill>
                <a:latin typeface="Calibri"/>
              </a:rPr>
              <a:t>Underline or highlight the negative words. Add your own annotations/ ideas that tell me why.</a:t>
            </a:r>
          </a:p>
        </p:txBody>
      </p:sp>
    </p:spTree>
    <p:extLst>
      <p:ext uri="{BB962C8B-B14F-4D97-AF65-F5344CB8AC3E}">
        <p14:creationId xmlns:p14="http://schemas.microsoft.com/office/powerpoint/2010/main" val="100998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11607800" cy="817562"/>
          </a:xfrm>
        </p:spPr>
        <p:txBody>
          <a:bodyPr>
            <a:noAutofit/>
          </a:bodyPr>
          <a:lstStyle/>
          <a:p>
            <a:r>
              <a:rPr lang="en-GB" sz="2800" dirty="0"/>
              <a:t>Underline or highlight the negative words. Add your own annotations/ ideas that tell me why.</a:t>
            </a:r>
            <a:br>
              <a:rPr lang="en-GB" sz="2800" dirty="0"/>
            </a:br>
            <a:endParaRPr lang="en-GB" sz="2800" dirty="0"/>
          </a:p>
        </p:txBody>
      </p:sp>
      <p:sp>
        <p:nvSpPr>
          <p:cNvPr id="3" name="Content Placeholder 2"/>
          <p:cNvSpPr>
            <a:spLocks noGrp="1"/>
          </p:cNvSpPr>
          <p:nvPr>
            <p:ph idx="1"/>
          </p:nvPr>
        </p:nvSpPr>
        <p:spPr>
          <a:xfrm>
            <a:off x="203200" y="914400"/>
            <a:ext cx="11760200" cy="553893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GB" sz="3600" i="1" dirty="0"/>
              <a:t>In the next few days the men worked frantically, scraping and painting, replacing doors and windows, tarring the roof. But the work was haphazard. Workers dropped hammers, spilled paint, stumbled over each other and occasionally pulled brown paper bags from their pockets and took quick gulps from hidden bottles… </a:t>
            </a:r>
          </a:p>
          <a:p>
            <a:pPr marL="0" indent="0">
              <a:buNone/>
            </a:pPr>
            <a:r>
              <a:rPr lang="en-GB" sz="3600" i="1" dirty="0"/>
              <a:t>When the workers finally completed the job , the building still looked unfinished. The white paint didn't completely cover the dark patches of mildew on the clapboards and the shutters sagged next to the windows.</a:t>
            </a:r>
          </a:p>
        </p:txBody>
      </p:sp>
    </p:spTree>
    <p:extLst>
      <p:ext uri="{BB962C8B-B14F-4D97-AF65-F5344CB8AC3E}">
        <p14:creationId xmlns:p14="http://schemas.microsoft.com/office/powerpoint/2010/main" val="410573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11607800" cy="817562"/>
          </a:xfrm>
        </p:spPr>
        <p:txBody>
          <a:bodyPr>
            <a:noAutofit/>
          </a:bodyPr>
          <a:lstStyle/>
          <a:p>
            <a:r>
              <a:rPr lang="en-GB" sz="2800" dirty="0"/>
              <a:t>Underline or highlight the negative words. Add your own annotations/ ideas that tell me why.</a:t>
            </a:r>
            <a:br>
              <a:rPr lang="en-GB" sz="2800" dirty="0"/>
            </a:br>
            <a:endParaRPr lang="en-GB" sz="2800" dirty="0"/>
          </a:p>
        </p:txBody>
      </p:sp>
      <p:sp>
        <p:nvSpPr>
          <p:cNvPr id="3" name="Content Placeholder 2"/>
          <p:cNvSpPr>
            <a:spLocks noGrp="1"/>
          </p:cNvSpPr>
          <p:nvPr>
            <p:ph idx="1"/>
          </p:nvPr>
        </p:nvSpPr>
        <p:spPr>
          <a:xfrm>
            <a:off x="203200" y="914400"/>
            <a:ext cx="11760200" cy="553893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GB" sz="3600" i="1" dirty="0"/>
              <a:t>In the next few days the men worked frantically, scraping and painting, replacing doors and windows, tarring the roof. But the work was haphazard. Workers dropped hammers, spilled paint, stumbled over each other and occasionally pulled brown paper bags from their pockets and took quick gulps from hidden bottles… </a:t>
            </a:r>
          </a:p>
          <a:p>
            <a:pPr marL="0" indent="0">
              <a:buNone/>
            </a:pPr>
            <a:r>
              <a:rPr lang="en-GB" sz="3600" i="1" dirty="0"/>
              <a:t>When the workers finally completed the job , the building still looked unfinished. The white paint didn't completely cover the dark patches of mildew on the clapboards and the shutters sagged next to the windows.</a:t>
            </a:r>
          </a:p>
        </p:txBody>
      </p:sp>
    </p:spTree>
    <p:extLst>
      <p:ext uri="{BB962C8B-B14F-4D97-AF65-F5344CB8AC3E}">
        <p14:creationId xmlns:p14="http://schemas.microsoft.com/office/powerpoint/2010/main" val="165018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722314"/>
          </a:xfrm>
        </p:spPr>
        <p:txBody>
          <a:bodyPr>
            <a:normAutofit fontScale="90000"/>
          </a:bodyPr>
          <a:lstStyle/>
          <a:p>
            <a:r>
              <a:rPr lang="en-GB" dirty="0"/>
              <a:t>Using your annotations write a </a:t>
            </a:r>
            <a:r>
              <a:rPr lang="en-GB" dirty="0">
                <a:solidFill>
                  <a:srgbClr val="FF0000"/>
                </a:solidFill>
              </a:rPr>
              <a:t>P</a:t>
            </a:r>
            <a:r>
              <a:rPr lang="en-GB" dirty="0">
                <a:solidFill>
                  <a:srgbClr val="FFC000"/>
                </a:solidFill>
              </a:rPr>
              <a:t>E</a:t>
            </a:r>
            <a:r>
              <a:rPr lang="en-GB" dirty="0">
                <a:solidFill>
                  <a:srgbClr val="0070C0"/>
                </a:solidFill>
              </a:rPr>
              <a:t>T</a:t>
            </a:r>
            <a:r>
              <a:rPr lang="en-GB" dirty="0">
                <a:solidFill>
                  <a:srgbClr val="00B050"/>
                </a:solidFill>
              </a:rPr>
              <a:t>E</a:t>
            </a:r>
            <a:r>
              <a:rPr lang="en-GB" dirty="0">
                <a:solidFill>
                  <a:srgbClr val="7030A0"/>
                </a:solidFill>
              </a:rPr>
              <a:t>R</a:t>
            </a:r>
            <a:r>
              <a:rPr lang="en-GB" dirty="0"/>
              <a:t> paragraph : How does Cormier use foreshadowing in his description of the Wreck Centre?</a:t>
            </a:r>
          </a:p>
        </p:txBody>
      </p:sp>
      <p:sp>
        <p:nvSpPr>
          <p:cNvPr id="3" name="Content Placeholder 2"/>
          <p:cNvSpPr>
            <a:spLocks noGrp="1"/>
          </p:cNvSpPr>
          <p:nvPr>
            <p:ph idx="1"/>
          </p:nvPr>
        </p:nvSpPr>
        <p:spPr>
          <a:xfrm>
            <a:off x="1981200" y="3140968"/>
            <a:ext cx="8229600" cy="3456384"/>
          </a:xfrm>
        </p:spPr>
        <p:txBody>
          <a:bodyPr>
            <a:noAutofit/>
          </a:bodyPr>
          <a:lstStyle/>
          <a:p>
            <a:pPr marL="0" indent="0">
              <a:buNone/>
            </a:pPr>
            <a:r>
              <a:rPr lang="en-GB" sz="4400" dirty="0">
                <a:solidFill>
                  <a:srgbClr val="FF0000"/>
                </a:solidFill>
              </a:rPr>
              <a:t>Cormier describes the Wreck Centre’s repairs as </a:t>
            </a:r>
            <a:r>
              <a:rPr lang="en-GB" sz="4400" dirty="0"/>
              <a:t>… </a:t>
            </a:r>
            <a:r>
              <a:rPr lang="en-GB" sz="4400" dirty="0">
                <a:solidFill>
                  <a:srgbClr val="FFC000"/>
                </a:solidFill>
              </a:rPr>
              <a:t>For example the words </a:t>
            </a:r>
            <a:r>
              <a:rPr lang="en-GB" sz="4400" dirty="0"/>
              <a:t>…</a:t>
            </a:r>
            <a:r>
              <a:rPr lang="en-GB" sz="4400" dirty="0">
                <a:solidFill>
                  <a:srgbClr val="00B050"/>
                </a:solidFill>
              </a:rPr>
              <a:t>It hints at </a:t>
            </a:r>
            <a:r>
              <a:rPr lang="en-GB" sz="4400" dirty="0"/>
              <a:t>… </a:t>
            </a:r>
            <a:r>
              <a:rPr lang="en-GB" sz="4400" dirty="0">
                <a:solidFill>
                  <a:srgbClr val="0070C0"/>
                </a:solidFill>
              </a:rPr>
              <a:t>The clever use of  </a:t>
            </a:r>
            <a:r>
              <a:rPr lang="en-GB" sz="4400" dirty="0"/>
              <a:t>… </a:t>
            </a:r>
            <a:r>
              <a:rPr lang="en-GB" sz="4400" dirty="0">
                <a:solidFill>
                  <a:srgbClr val="7030A0"/>
                </a:solidFill>
              </a:rPr>
              <a:t>gives a reader a sense of  </a:t>
            </a:r>
            <a:r>
              <a:rPr lang="en-GB" sz="4400" dirty="0"/>
              <a:t>… </a:t>
            </a:r>
            <a:r>
              <a:rPr lang="en-GB" sz="4400" dirty="0">
                <a:solidFill>
                  <a:srgbClr val="0070C0"/>
                </a:solidFill>
              </a:rPr>
              <a:t>This foreshadows …</a:t>
            </a:r>
          </a:p>
        </p:txBody>
      </p:sp>
    </p:spTree>
    <p:extLst>
      <p:ext uri="{BB962C8B-B14F-4D97-AF65-F5344CB8AC3E}">
        <p14:creationId xmlns:p14="http://schemas.microsoft.com/office/powerpoint/2010/main" val="389047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19256" cy="2866330"/>
          </a:xfrm>
        </p:spPr>
        <p:txBody>
          <a:bodyPr>
            <a:normAutofit fontScale="90000"/>
          </a:bodyPr>
          <a:lstStyle/>
          <a:p>
            <a:r>
              <a:rPr lang="en-GB" dirty="0"/>
              <a:t>Task: How is Francis portrayed as a young boy in Chapter 5? What do we learn about his early life? Mind map your ideas and support each one with a quote from the chapter.</a:t>
            </a:r>
          </a:p>
        </p:txBody>
      </p:sp>
      <p:sp>
        <p:nvSpPr>
          <p:cNvPr id="4" name="Rounded Rectangle 3"/>
          <p:cNvSpPr/>
          <p:nvPr/>
        </p:nvSpPr>
        <p:spPr>
          <a:xfrm>
            <a:off x="4655840" y="3717032"/>
            <a:ext cx="3096344" cy="13681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200" dirty="0">
                <a:solidFill>
                  <a:prstClr val="black"/>
                </a:solidFill>
                <a:latin typeface="Calibri"/>
              </a:rPr>
              <a:t>Francis</a:t>
            </a:r>
          </a:p>
        </p:txBody>
      </p:sp>
    </p:spTree>
    <p:extLst>
      <p:ext uri="{BB962C8B-B14F-4D97-AF65-F5344CB8AC3E}">
        <p14:creationId xmlns:p14="http://schemas.microsoft.com/office/powerpoint/2010/main" val="24005138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618</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1_Office Theme</vt:lpstr>
      <vt:lpstr> Chapter 5 - Heroes by Robert Cormier</vt:lpstr>
      <vt:lpstr>Make a connection with an image below and what we have read so far.</vt:lpstr>
      <vt:lpstr>Starter: What are the connotations of ‘wreck’?</vt:lpstr>
      <vt:lpstr>Task: Summarise the ‘Wreck’ centre’s history in no more than 25 words. What does the violent history suggest about the place?  </vt:lpstr>
      <vt:lpstr>Task: Re-read the description of the wreck centre. What does the language suggest? How does it foreshadow events to come?</vt:lpstr>
      <vt:lpstr>Underline or highlight the negative words. Add your own annotations/ ideas that tell me why. </vt:lpstr>
      <vt:lpstr>Underline or highlight the negative words. Add your own annotations/ ideas that tell me why. </vt:lpstr>
      <vt:lpstr>Using your annotations write a PETER paragraph : How does Cormier use foreshadowing in his description of the Wreck Centre?</vt:lpstr>
      <vt:lpstr>Task: How is Francis portrayed as a young boy in Chapter 5? What do we learn about his early life? Mind map your ideas and support each one with a quote from the chapter.</vt:lpstr>
      <vt:lpstr>Plenary: Imagine you are Francis and you could speak to Joey LeBlanc today. What would you say to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5 - Heroes by Robert Cormier</dc:title>
  <dc:creator>D Weatherhead</dc:creator>
  <cp:lastModifiedBy>S Ryan</cp:lastModifiedBy>
  <cp:revision>2</cp:revision>
  <cp:lastPrinted>2020-12-09T15:05:05Z</cp:lastPrinted>
  <dcterms:created xsi:type="dcterms:W3CDTF">2020-11-10T10:12:33Z</dcterms:created>
  <dcterms:modified xsi:type="dcterms:W3CDTF">2020-12-09T15:06:01Z</dcterms:modified>
</cp:coreProperties>
</file>