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8" r:id="rId3"/>
    <p:sldId id="279" r:id="rId4"/>
    <p:sldId id="405" r:id="rId5"/>
    <p:sldId id="281" r:id="rId6"/>
    <p:sldId id="282" r:id="rId7"/>
    <p:sldId id="28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23/11/2020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562159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23/11/2020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65469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23/11/2020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2108166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6BBCAB1-70DB-4DCA-B93C-10C549409C79}" type="slidenum">
              <a:rPr lang="en-GB"/>
              <a:pPr>
                <a:defRPr/>
              </a:pPr>
              <a:t>‹#›</a:t>
            </a:fld>
            <a:endParaRPr lang="en-GB"/>
          </a:p>
        </p:txBody>
      </p:sp>
    </p:spTree>
    <p:extLst>
      <p:ext uri="{BB962C8B-B14F-4D97-AF65-F5344CB8AC3E}">
        <p14:creationId xmlns:p14="http://schemas.microsoft.com/office/powerpoint/2010/main" val="326433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23/11/2020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268264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E14B9C-3DE9-41FF-AB0A-B47E55739196}" type="datetimeFigureOut">
              <a:rPr lang="en-GB" smtClean="0"/>
              <a:t>23/11/2020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806358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E14B9C-3DE9-41FF-AB0A-B47E55739196}" type="datetimeFigureOut">
              <a:rPr lang="en-GB" smtClean="0"/>
              <a:t>23/11/2020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39513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E14B9C-3DE9-41FF-AB0A-B47E55739196}" type="datetimeFigureOut">
              <a:rPr lang="en-GB" smtClean="0"/>
              <a:t>23/11/2020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944317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E14B9C-3DE9-41FF-AB0A-B47E55739196}" type="datetimeFigureOut">
              <a:rPr lang="en-GB" smtClean="0"/>
              <a:t>23/11/2020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59478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14B9C-3DE9-41FF-AB0A-B47E55739196}" type="datetimeFigureOut">
              <a:rPr lang="en-GB" smtClean="0"/>
              <a:t>23/11/2020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13535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14B9C-3DE9-41FF-AB0A-B47E55739196}" type="datetimeFigureOut">
              <a:rPr lang="en-GB" smtClean="0"/>
              <a:t>23/11/2020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10372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14B9C-3DE9-41FF-AB0A-B47E55739196}" type="datetimeFigureOut">
              <a:rPr lang="en-GB" smtClean="0"/>
              <a:t>23/11/2020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861451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14B9C-3DE9-41FF-AB0A-B47E55739196}" type="datetimeFigureOut">
              <a:rPr lang="en-GB" smtClean="0"/>
              <a:t>23/11/2020</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B60E6-78CE-42D0-B3DE-49302C16381B}" type="slidenum">
              <a:rPr lang="en-GB" smtClean="0"/>
              <a:t>‹#›</a:t>
            </a:fld>
            <a:endParaRPr lang="en-GB" dirty="0"/>
          </a:p>
        </p:txBody>
      </p:sp>
    </p:spTree>
    <p:extLst>
      <p:ext uri="{BB962C8B-B14F-4D97-AF65-F5344CB8AC3E}">
        <p14:creationId xmlns:p14="http://schemas.microsoft.com/office/powerpoint/2010/main" val="2828264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5560" y="404665"/>
            <a:ext cx="7772400" cy="1470025"/>
          </a:xfrm>
        </p:spPr>
        <p:txBody>
          <a:bodyPr/>
          <a:lstStyle/>
          <a:p>
            <a:r>
              <a:rPr lang="en-GB" b="1" u="sng" dirty="0"/>
              <a:t>Chapter 2 - Heroes</a:t>
            </a:r>
            <a:br>
              <a:rPr lang="en-GB" dirty="0"/>
            </a:br>
            <a:r>
              <a:rPr lang="en-GB" dirty="0"/>
              <a:t>by Robert Cormier</a:t>
            </a:r>
          </a:p>
        </p:txBody>
      </p:sp>
      <p:sp>
        <p:nvSpPr>
          <p:cNvPr id="4" name="Subtitle 2"/>
          <p:cNvSpPr>
            <a:spLocks noGrp="1"/>
          </p:cNvSpPr>
          <p:nvPr>
            <p:ph type="subTitle" idx="1"/>
          </p:nvPr>
        </p:nvSpPr>
        <p:spPr>
          <a:xfrm>
            <a:off x="1991544" y="1988840"/>
            <a:ext cx="8424936" cy="4320480"/>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GB" sz="4000" dirty="0">
                <a:solidFill>
                  <a:schemeClr val="tx1"/>
                </a:solidFill>
              </a:rPr>
              <a:t>LO: </a:t>
            </a:r>
          </a:p>
          <a:p>
            <a:pPr marL="571500" indent="-571500" algn="l">
              <a:buFont typeface="Arial" panose="020B0604020202020204" pitchFamily="34" charset="0"/>
              <a:buChar char="•"/>
            </a:pPr>
            <a:r>
              <a:rPr lang="en-GB" sz="4000" dirty="0">
                <a:solidFill>
                  <a:schemeClr val="tx1"/>
                </a:solidFill>
              </a:rPr>
              <a:t> To analyse the character of Francis before and after the war.</a:t>
            </a:r>
          </a:p>
          <a:p>
            <a:pPr marL="571500" indent="-571500" algn="l">
              <a:buFont typeface="Arial" panose="020B0604020202020204" pitchFamily="34" charset="0"/>
              <a:buChar char="•"/>
            </a:pPr>
            <a:r>
              <a:rPr lang="en-GB" sz="4000" dirty="0">
                <a:solidFill>
                  <a:schemeClr val="tx1"/>
                </a:solidFill>
              </a:rPr>
              <a:t>Introduce the character of Nicole Renard.</a:t>
            </a:r>
          </a:p>
          <a:p>
            <a:pPr algn="l"/>
            <a:r>
              <a:rPr lang="en-GB" sz="4000" dirty="0">
                <a:solidFill>
                  <a:schemeClr val="tx1"/>
                </a:solidFill>
              </a:rPr>
              <a:t>ST: I can comment on characterisation.</a:t>
            </a:r>
            <a:endParaRPr lang="en-GB" sz="4000" dirty="0"/>
          </a:p>
        </p:txBody>
      </p:sp>
    </p:spTree>
    <p:extLst>
      <p:ext uri="{BB962C8B-B14F-4D97-AF65-F5344CB8AC3E}">
        <p14:creationId xmlns:p14="http://schemas.microsoft.com/office/powerpoint/2010/main" val="53320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116632"/>
            <a:ext cx="8568952" cy="1368152"/>
          </a:xfrm>
        </p:spPr>
        <p:style>
          <a:lnRef idx="1">
            <a:schemeClr val="accent3"/>
          </a:lnRef>
          <a:fillRef idx="2">
            <a:schemeClr val="accent3"/>
          </a:fillRef>
          <a:effectRef idx="1">
            <a:schemeClr val="accent3"/>
          </a:effectRef>
          <a:fontRef idx="minor">
            <a:schemeClr val="dk1"/>
          </a:fontRef>
        </p:style>
        <p:txBody>
          <a:bodyPr>
            <a:normAutofit fontScale="90000"/>
          </a:bodyPr>
          <a:lstStyle/>
          <a:p>
            <a:pPr>
              <a:defRPr/>
            </a:pPr>
            <a:br>
              <a:rPr lang="en-GB" sz="3100" dirty="0"/>
            </a:br>
            <a:br>
              <a:rPr lang="en-GB" sz="3100" dirty="0"/>
            </a:br>
            <a:br>
              <a:rPr lang="en-GB" sz="3100" dirty="0"/>
            </a:br>
            <a:r>
              <a:rPr lang="en-GB" sz="3100" dirty="0"/>
              <a:t>Starter: What have we learnt about Francis? Consider the </a:t>
            </a:r>
            <a:r>
              <a:rPr lang="en-GB" sz="3100" b="1" dirty="0"/>
              <a:t>description</a:t>
            </a:r>
            <a:r>
              <a:rPr lang="en-GB" sz="3100" dirty="0"/>
              <a:t> of the character, his </a:t>
            </a:r>
            <a:r>
              <a:rPr lang="en-GB" sz="3100" b="1" dirty="0"/>
              <a:t>actions</a:t>
            </a:r>
            <a:r>
              <a:rPr lang="en-GB" sz="3100" dirty="0"/>
              <a:t>, i</a:t>
            </a:r>
            <a:r>
              <a:rPr lang="en-GB" sz="3100" b="1" dirty="0"/>
              <a:t>nteractions</a:t>
            </a:r>
            <a:r>
              <a:rPr lang="en-GB" sz="3100" dirty="0"/>
              <a:t> and the </a:t>
            </a:r>
            <a:r>
              <a:rPr lang="en-GB" sz="3100" b="1" dirty="0"/>
              <a:t>dialogue</a:t>
            </a:r>
            <a:r>
              <a:rPr lang="en-GB" sz="3100" dirty="0"/>
              <a:t> the character uses.</a:t>
            </a:r>
            <a:br>
              <a:rPr lang="en-GB" dirty="0">
                <a:latin typeface="Trebuchet MS" pitchFamily="34" charset="0"/>
              </a:rPr>
            </a:br>
            <a:br>
              <a:rPr lang="en-GB" dirty="0">
                <a:latin typeface="Trebuchet MS" pitchFamily="34" charset="0"/>
              </a:rPr>
            </a:br>
            <a:endParaRPr lang="en-GB"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55840" y="2996953"/>
            <a:ext cx="3097668" cy="3034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a:stCxn id="5122" idx="0"/>
          </p:cNvCxnSpPr>
          <p:nvPr/>
        </p:nvCxnSpPr>
        <p:spPr>
          <a:xfrm flipH="1" flipV="1">
            <a:off x="5303912" y="2348880"/>
            <a:ext cx="900762"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4403150" y="3284984"/>
            <a:ext cx="900762"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7752184" y="5499230"/>
            <a:ext cx="1440160" cy="23402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752184" y="3761421"/>
            <a:ext cx="1008112" cy="45966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888088" y="2132856"/>
            <a:ext cx="432048"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465264" y="5589240"/>
            <a:ext cx="90076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805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Let’s read chapter 2.</a:t>
            </a:r>
          </a:p>
        </p:txBody>
      </p:sp>
      <p:sp>
        <p:nvSpPr>
          <p:cNvPr id="3" name="Content Placeholder 2"/>
          <p:cNvSpPr>
            <a:spLocks noGrp="1"/>
          </p:cNvSpPr>
          <p:nvPr>
            <p:ph idx="1"/>
          </p:nvPr>
        </p:nvSpPr>
        <p:spPr/>
        <p:txBody>
          <a:bodyPr/>
          <a:lstStyle/>
          <a:p>
            <a:r>
              <a:rPr lang="en-GB" altLang="en-US" dirty="0"/>
              <a:t>Will Nicole be an important character in the novel?  Why?</a:t>
            </a:r>
          </a:p>
          <a:p>
            <a:endParaRPr lang="en-GB"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8193" y="2875780"/>
            <a:ext cx="3616683" cy="2398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5520" y="3645024"/>
            <a:ext cx="2819400"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24876" y="3297200"/>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0722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146348"/>
            <a:ext cx="12052300" cy="539452"/>
          </a:xfrm>
        </p:spPr>
        <p:txBody>
          <a:bodyPr>
            <a:normAutofit fontScale="90000"/>
          </a:bodyPr>
          <a:lstStyle/>
          <a:p>
            <a:br>
              <a:rPr lang="en-GB" sz="2700" dirty="0"/>
            </a:br>
            <a:r>
              <a:rPr lang="en-GB" altLang="en-US" sz="2200" dirty="0"/>
              <a:t>What are your first impressions of Nicole?   What words and phrases are used to describe her?</a:t>
            </a:r>
            <a:br>
              <a:rPr lang="en-GB" altLang="en-US" sz="2200" dirty="0"/>
            </a:br>
            <a:endParaRPr lang="en-GB"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1294767"/>
              </p:ext>
            </p:extLst>
          </p:nvPr>
        </p:nvGraphicFramePr>
        <p:xfrm>
          <a:off x="0" y="685800"/>
          <a:ext cx="11950701" cy="6250292"/>
        </p:xfrm>
        <a:graphic>
          <a:graphicData uri="http://schemas.openxmlformats.org/drawingml/2006/table">
            <a:tbl>
              <a:tblPr firstRow="1" bandRow="1">
                <a:tableStyleId>{7DF18680-E054-41AD-8BC1-D1AEF772440D}</a:tableStyleId>
              </a:tblPr>
              <a:tblGrid>
                <a:gridCol w="3983567">
                  <a:extLst>
                    <a:ext uri="{9D8B030D-6E8A-4147-A177-3AD203B41FA5}">
                      <a16:colId xmlns:a16="http://schemas.microsoft.com/office/drawing/2014/main" val="20000"/>
                    </a:ext>
                  </a:extLst>
                </a:gridCol>
                <a:gridCol w="3983567">
                  <a:extLst>
                    <a:ext uri="{9D8B030D-6E8A-4147-A177-3AD203B41FA5}">
                      <a16:colId xmlns:a16="http://schemas.microsoft.com/office/drawing/2014/main" val="20001"/>
                    </a:ext>
                  </a:extLst>
                </a:gridCol>
                <a:gridCol w="3983567">
                  <a:extLst>
                    <a:ext uri="{9D8B030D-6E8A-4147-A177-3AD203B41FA5}">
                      <a16:colId xmlns:a16="http://schemas.microsoft.com/office/drawing/2014/main" val="20002"/>
                    </a:ext>
                  </a:extLst>
                </a:gridCol>
              </a:tblGrid>
              <a:tr h="1206055">
                <a:tc>
                  <a:txBody>
                    <a:bodyPr/>
                    <a:lstStyle/>
                    <a:p>
                      <a:r>
                        <a:rPr lang="en-GB" dirty="0"/>
                        <a:t>Nicole</a:t>
                      </a:r>
                      <a:r>
                        <a:rPr lang="en-GB" baseline="0" dirty="0"/>
                        <a:t> is …</a:t>
                      </a:r>
                      <a:endParaRPr lang="en-GB" dirty="0"/>
                    </a:p>
                  </a:txBody>
                  <a:tcPr/>
                </a:tc>
                <a:tc>
                  <a:txBody>
                    <a:bodyPr/>
                    <a:lstStyle/>
                    <a:p>
                      <a:r>
                        <a:rPr lang="en-GB" dirty="0"/>
                        <a:t>Quote to show this …</a:t>
                      </a:r>
                    </a:p>
                  </a:txBody>
                  <a:tcPr/>
                </a:tc>
                <a:tc>
                  <a:txBody>
                    <a:bodyPr/>
                    <a:lstStyle/>
                    <a:p>
                      <a:r>
                        <a:rPr lang="en-GB" dirty="0"/>
                        <a:t>What it tells us about her …</a:t>
                      </a:r>
                    </a:p>
                  </a:txBody>
                  <a:tcPr/>
                </a:tc>
                <a:extLst>
                  <a:ext uri="{0D108BD9-81ED-4DB2-BD59-A6C34878D82A}">
                    <a16:rowId xmlns:a16="http://schemas.microsoft.com/office/drawing/2014/main" val="10000"/>
                  </a:ext>
                </a:extLst>
              </a:tr>
              <a:tr h="1455452">
                <a:tc>
                  <a:txBody>
                    <a:bodyPr/>
                    <a:lstStyle/>
                    <a:p>
                      <a:r>
                        <a:rPr lang="en-GB" dirty="0"/>
                        <a:t>Attractive</a:t>
                      </a:r>
                    </a:p>
                  </a:txBody>
                  <a:tcPr/>
                </a:tc>
                <a:tc>
                  <a:txBody>
                    <a:bodyPr/>
                    <a:lstStyle/>
                    <a:p>
                      <a:r>
                        <a:rPr lang="en-GB" dirty="0"/>
                        <a:t>‘the most beautiful girl…’</a:t>
                      </a:r>
                    </a:p>
                  </a:txBody>
                  <a:tcPr/>
                </a:tc>
                <a:tc>
                  <a:txBody>
                    <a:bodyPr/>
                    <a:lstStyle/>
                    <a:p>
                      <a:r>
                        <a:rPr lang="en-GB" dirty="0"/>
                        <a:t>She</a:t>
                      </a:r>
                      <a:r>
                        <a:rPr lang="en-GB" baseline="0" dirty="0"/>
                        <a:t> stands out from the crowd, pretty and delicate. Francis thinks she is wonderful. Use of the superlative ‘most’ means she compares to no one else.</a:t>
                      </a:r>
                      <a:endParaRPr lang="en-GB" dirty="0"/>
                    </a:p>
                  </a:txBody>
                  <a:tcPr/>
                </a:tc>
                <a:extLst>
                  <a:ext uri="{0D108BD9-81ED-4DB2-BD59-A6C34878D82A}">
                    <a16:rowId xmlns:a16="http://schemas.microsoft.com/office/drawing/2014/main" val="10001"/>
                  </a:ext>
                </a:extLst>
              </a:tr>
              <a:tr h="1119578">
                <a:tc>
                  <a:txBody>
                    <a:bodyPr/>
                    <a:lstStyle/>
                    <a:p>
                      <a:endParaRPr lang="en-GB"/>
                    </a:p>
                  </a:txBody>
                  <a:tcPr/>
                </a:tc>
                <a:tc>
                  <a:txBody>
                    <a:bodyPr/>
                    <a:lstStyle/>
                    <a:p>
                      <a:endParaRPr lang="en-GB" dirty="0"/>
                    </a:p>
                    <a:p>
                      <a:endParaRPr lang="en-GB" dirty="0"/>
                    </a:p>
                    <a:p>
                      <a:endParaRPr lang="en-GB" dirty="0"/>
                    </a:p>
                  </a:txBody>
                  <a:tcPr/>
                </a:tc>
                <a:tc>
                  <a:txBody>
                    <a:bodyPr/>
                    <a:lstStyle/>
                    <a:p>
                      <a:endParaRPr lang="en-GB"/>
                    </a:p>
                  </a:txBody>
                  <a:tcPr/>
                </a:tc>
                <a:extLst>
                  <a:ext uri="{0D108BD9-81ED-4DB2-BD59-A6C34878D82A}">
                    <a16:rowId xmlns:a16="http://schemas.microsoft.com/office/drawing/2014/main" val="10002"/>
                  </a:ext>
                </a:extLst>
              </a:tr>
              <a:tr h="1263152">
                <a:tc>
                  <a:txBody>
                    <a:bodyPr/>
                    <a:lstStyle/>
                    <a:p>
                      <a:endParaRPr lang="en-GB"/>
                    </a:p>
                  </a:txBody>
                  <a:tcPr/>
                </a:tc>
                <a:tc>
                  <a:txBody>
                    <a:bodyPr/>
                    <a:lstStyle/>
                    <a:p>
                      <a:endParaRPr lang="en-GB" dirty="0"/>
                    </a:p>
                    <a:p>
                      <a:endParaRPr lang="en-GB" dirty="0"/>
                    </a:p>
                    <a:p>
                      <a:endParaRPr lang="en-GB" dirty="0"/>
                    </a:p>
                    <a:p>
                      <a:endParaRPr lang="en-GB" dirty="0"/>
                    </a:p>
                  </a:txBody>
                  <a:tcPr/>
                </a:tc>
                <a:tc>
                  <a:txBody>
                    <a:bodyPr/>
                    <a:lstStyle/>
                    <a:p>
                      <a:endParaRPr lang="en-GB"/>
                    </a:p>
                  </a:txBody>
                  <a:tcPr/>
                </a:tc>
                <a:extLst>
                  <a:ext uri="{0D108BD9-81ED-4DB2-BD59-A6C34878D82A}">
                    <a16:rowId xmlns:a16="http://schemas.microsoft.com/office/drawing/2014/main" val="10003"/>
                  </a:ext>
                </a:extLst>
              </a:tr>
              <a:tr h="1206055">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79683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524000" y="76201"/>
            <a:ext cx="9144000" cy="639763"/>
          </a:xfrm>
        </p:spPr>
        <p:style>
          <a:lnRef idx="1">
            <a:schemeClr val="accent5"/>
          </a:lnRef>
          <a:fillRef idx="2">
            <a:schemeClr val="accent5"/>
          </a:fillRef>
          <a:effectRef idx="1">
            <a:schemeClr val="accent5"/>
          </a:effectRef>
          <a:fontRef idx="minor">
            <a:schemeClr val="dk1"/>
          </a:fontRef>
        </p:style>
        <p:txBody>
          <a:bodyPr>
            <a:normAutofit fontScale="90000"/>
          </a:bodyPr>
          <a:lstStyle/>
          <a:p>
            <a:pPr eaLnBrk="1" hangingPunct="1">
              <a:defRPr/>
            </a:pPr>
            <a:r>
              <a:rPr lang="en-GB" sz="4000" b="1" dirty="0">
                <a:effectLst>
                  <a:outerShdw blurRad="38100" dist="38100" dir="2700000" algn="tl">
                    <a:srgbClr val="C0C0C0"/>
                  </a:outerShdw>
                </a:effectLst>
              </a:rPr>
              <a:t>Francis:</a:t>
            </a:r>
          </a:p>
        </p:txBody>
      </p:sp>
      <p:sp>
        <p:nvSpPr>
          <p:cNvPr id="33795" name="Rectangle 3"/>
          <p:cNvSpPr>
            <a:spLocks noGrp="1" noChangeArrowheads="1"/>
          </p:cNvSpPr>
          <p:nvPr>
            <p:ph type="body" sz="half" idx="1"/>
          </p:nvPr>
        </p:nvSpPr>
        <p:spPr>
          <a:xfrm>
            <a:off x="1524000" y="762001"/>
            <a:ext cx="9144000" cy="506413"/>
          </a:xfrm>
        </p:spPr>
        <p:style>
          <a:lnRef idx="2">
            <a:schemeClr val="accent5"/>
          </a:lnRef>
          <a:fillRef idx="1">
            <a:schemeClr val="lt1"/>
          </a:fillRef>
          <a:effectRef idx="0">
            <a:schemeClr val="accent5"/>
          </a:effectRef>
          <a:fontRef idx="minor">
            <a:schemeClr val="dk1"/>
          </a:fontRef>
        </p:style>
        <p:txBody>
          <a:bodyPr/>
          <a:lstStyle/>
          <a:p>
            <a:pPr marL="0" indent="0" algn="ctr">
              <a:lnSpc>
                <a:spcPct val="90000"/>
              </a:lnSpc>
              <a:buNone/>
            </a:pPr>
            <a:r>
              <a:rPr lang="en-GB" altLang="en-US" sz="2000" b="1" dirty="0"/>
              <a:t>How is the young Francis different to Francis the war veteran?</a:t>
            </a:r>
            <a:r>
              <a:rPr lang="en-GB" altLang="en-US" sz="2800" b="1" dirty="0"/>
              <a:t>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3964" y="2849982"/>
            <a:ext cx="2124075"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2279576" y="3140968"/>
            <a:ext cx="3168352" cy="144016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3600" dirty="0">
                <a:solidFill>
                  <a:prstClr val="black"/>
                </a:solidFill>
                <a:latin typeface="Calibri"/>
              </a:rPr>
              <a:t>Francis the veteran</a:t>
            </a:r>
          </a:p>
        </p:txBody>
      </p:sp>
      <p:sp>
        <p:nvSpPr>
          <p:cNvPr id="7" name="Oval 6"/>
          <p:cNvSpPr/>
          <p:nvPr/>
        </p:nvSpPr>
        <p:spPr>
          <a:xfrm>
            <a:off x="6816080" y="3206227"/>
            <a:ext cx="3168352" cy="144016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4000" dirty="0">
                <a:solidFill>
                  <a:prstClr val="black"/>
                </a:solidFill>
                <a:latin typeface="Calibri"/>
              </a:rPr>
              <a:t>Young Francis</a:t>
            </a:r>
          </a:p>
        </p:txBody>
      </p:sp>
    </p:spTree>
    <p:extLst>
      <p:ext uri="{BB962C8B-B14F-4D97-AF65-F5344CB8AC3E}">
        <p14:creationId xmlns:p14="http://schemas.microsoft.com/office/powerpoint/2010/main" val="251096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body" idx="1"/>
          </p:nvPr>
        </p:nvSpPr>
        <p:spPr>
          <a:xfrm>
            <a:off x="1703388" y="381000"/>
            <a:ext cx="8856662" cy="6288088"/>
          </a:xfrm>
        </p:spPr>
        <p:txBody>
          <a:bodyPr/>
          <a:lstStyle/>
          <a:p>
            <a:pPr marL="0" indent="0">
              <a:buNone/>
              <a:defRPr/>
            </a:pPr>
            <a:r>
              <a:rPr lang="en-GB" sz="4000" b="1" dirty="0">
                <a:effectLst>
                  <a:outerShdw blurRad="38100" dist="38100" dir="2700000" algn="tl">
                    <a:srgbClr val="C0C0C0"/>
                  </a:outerShdw>
                </a:effectLst>
                <a:latin typeface="+mj-lt"/>
              </a:rPr>
              <a:t>Francis now and then.</a:t>
            </a:r>
          </a:p>
          <a:p>
            <a:pPr marL="0" indent="0">
              <a:buNone/>
              <a:defRPr/>
            </a:pPr>
            <a:r>
              <a:rPr lang="en-GB" dirty="0">
                <a:latin typeface="Trebuchet MS" pitchFamily="34" charset="0"/>
              </a:rPr>
              <a:t> 	</a:t>
            </a:r>
          </a:p>
          <a:p>
            <a:pPr marL="0" indent="0">
              <a:buNone/>
              <a:defRPr/>
            </a:pPr>
            <a:r>
              <a:rPr lang="en-GB" dirty="0"/>
              <a:t>The young Francis we meet in </a:t>
            </a:r>
          </a:p>
          <a:p>
            <a:pPr marL="0" indent="0">
              <a:buNone/>
              <a:defRPr/>
            </a:pPr>
            <a:r>
              <a:rPr lang="en-GB" dirty="0"/>
              <a:t>chapter two is a very shy boy.</a:t>
            </a:r>
          </a:p>
          <a:p>
            <a:pPr marL="0" indent="0">
              <a:buNone/>
              <a:defRPr/>
            </a:pPr>
            <a:r>
              <a:rPr lang="en-GB" dirty="0"/>
              <a:t>From the moment he first sees Nicole he falls in love with her.  He sees her as perfectly pure and beautiful.  Francis is naïve and innocent, his ambition is to read all the books in the public library. This is a stark contrast to Francis the war veteran; a man filled with despair and rage, desperately seeking revenge.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4232" y="404664"/>
            <a:ext cx="1676400"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041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3"/>
          <p:cNvSpPr txBox="1">
            <a:spLocks noChangeArrowheads="1"/>
          </p:cNvSpPr>
          <p:nvPr/>
        </p:nvSpPr>
        <p:spPr bwMode="auto">
          <a:xfrm>
            <a:off x="1774826" y="1557338"/>
            <a:ext cx="8520113" cy="366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buFontTx/>
              <a:buAutoNum type="arabicPeriod"/>
            </a:pPr>
            <a:r>
              <a:rPr lang="en-GB" altLang="en-US" sz="1800" dirty="0">
                <a:solidFill>
                  <a:prstClr val="black"/>
                </a:solidFill>
              </a:rPr>
              <a:t>At the beginning of this chapter, how does the writer show that this is the beginning of the action of the book, in terms of time?</a:t>
            </a:r>
          </a:p>
          <a:p>
            <a:pPr eaLnBrk="1" hangingPunct="1">
              <a:buFontTx/>
              <a:buAutoNum type="arabicPeriod"/>
            </a:pPr>
            <a:endParaRPr lang="en-GB" altLang="en-US" sz="1800" dirty="0">
              <a:solidFill>
                <a:prstClr val="black"/>
              </a:solidFill>
            </a:endParaRPr>
          </a:p>
          <a:p>
            <a:pPr eaLnBrk="1" hangingPunct="1"/>
            <a:r>
              <a:rPr lang="en-GB" altLang="en-US" sz="1800" dirty="0">
                <a:solidFill>
                  <a:prstClr val="black"/>
                </a:solidFill>
              </a:rPr>
              <a:t>2. How does the first description of Nicole establish her character? Look carefully at the words used about her in the paragraph beginning ‘Nicole Renard was small and slender’ (page 9).</a:t>
            </a:r>
          </a:p>
          <a:p>
            <a:pPr eaLnBrk="1" hangingPunct="1"/>
            <a:endParaRPr lang="en-GB" altLang="en-US" sz="1800" dirty="0">
              <a:solidFill>
                <a:prstClr val="black"/>
              </a:solidFill>
            </a:endParaRPr>
          </a:p>
          <a:p>
            <a:pPr eaLnBrk="1" hangingPunct="1"/>
            <a:r>
              <a:rPr lang="en-GB" altLang="en-US" sz="1800" dirty="0">
                <a:solidFill>
                  <a:prstClr val="black"/>
                </a:solidFill>
              </a:rPr>
              <a:t>3. In the five paragraphs that follow the sentence ‘I knelt there like a knight at her feet’ (page 10), how does the writer describe Francis’s words and actions to show that he is very young here?</a:t>
            </a:r>
          </a:p>
          <a:p>
            <a:pPr eaLnBrk="1" hangingPunct="1"/>
            <a:endParaRPr lang="en-GB" altLang="en-US" sz="1800" dirty="0">
              <a:solidFill>
                <a:prstClr val="black"/>
              </a:solidFill>
            </a:endParaRPr>
          </a:p>
          <a:p>
            <a:pPr eaLnBrk="1" hangingPunct="1"/>
            <a:r>
              <a:rPr lang="en-GB" altLang="en-US" sz="1800" dirty="0">
                <a:solidFill>
                  <a:prstClr val="black"/>
                </a:solidFill>
              </a:rPr>
              <a:t>4. Look at the paragraph beginning ‘I was so startled by her voice’ (page 13). How does the author show that Francis is very young here?</a:t>
            </a:r>
          </a:p>
        </p:txBody>
      </p:sp>
      <p:sp>
        <p:nvSpPr>
          <p:cNvPr id="257030" name="Text Box 6"/>
          <p:cNvSpPr txBox="1">
            <a:spLocks noChangeArrowheads="1"/>
          </p:cNvSpPr>
          <p:nvPr/>
        </p:nvSpPr>
        <p:spPr bwMode="auto">
          <a:xfrm>
            <a:off x="1524000" y="1"/>
            <a:ext cx="9144000" cy="132343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GB" sz="4000" b="1" dirty="0">
                <a:solidFill>
                  <a:prstClr val="black"/>
                </a:solidFill>
                <a:latin typeface="Calibri"/>
              </a:rPr>
              <a:t>Chapter Two</a:t>
            </a:r>
          </a:p>
          <a:p>
            <a:pPr algn="ctr">
              <a:defRPr/>
            </a:pPr>
            <a:r>
              <a:rPr lang="en-GB" sz="4000" b="1" dirty="0">
                <a:solidFill>
                  <a:prstClr val="black"/>
                </a:solidFill>
                <a:latin typeface="Calibri"/>
              </a:rPr>
              <a:t>Extension Questions</a:t>
            </a:r>
            <a:r>
              <a:rPr lang="en-GB" sz="4000" b="1" dirty="0">
                <a:solidFill>
                  <a:prstClr val="black"/>
                </a:solidFill>
                <a:effectLst>
                  <a:outerShdw blurRad="38100" dist="38100" dir="2700000" algn="tl">
                    <a:srgbClr val="000000"/>
                  </a:outerShdw>
                </a:effectLst>
                <a:latin typeface="Trebuchet MS" pitchFamily="34" charset="0"/>
              </a:rPr>
              <a:t>.</a:t>
            </a:r>
            <a:endParaRPr lang="en-GB" sz="4000" b="1" dirty="0">
              <a:solidFill>
                <a:prstClr val="black"/>
              </a:solidFill>
              <a:latin typeface="Calibri"/>
            </a:endParaRPr>
          </a:p>
        </p:txBody>
      </p:sp>
    </p:spTree>
    <p:extLst>
      <p:ext uri="{BB962C8B-B14F-4D97-AF65-F5344CB8AC3E}">
        <p14:creationId xmlns:p14="http://schemas.microsoft.com/office/powerpoint/2010/main" val="285336002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414</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Trebuchet MS</vt:lpstr>
      <vt:lpstr>1_Office Theme</vt:lpstr>
      <vt:lpstr>Chapter 2 - Heroes by Robert Cormier</vt:lpstr>
      <vt:lpstr>   Starter: What have we learnt about Francis? Consider the description of the character, his actions, interactions and the dialogue the character uses.  </vt:lpstr>
      <vt:lpstr>Task: Let’s read chapter 2.</vt:lpstr>
      <vt:lpstr> What are your first impressions of Nicole?   What words and phrases are used to describe her? </vt:lpstr>
      <vt:lpstr>Francis: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 Heroes by Robert Cormier</dc:title>
  <dc:creator>D Weatherhead</dc:creator>
  <cp:lastModifiedBy>S Ryan</cp:lastModifiedBy>
  <cp:revision>2</cp:revision>
  <dcterms:created xsi:type="dcterms:W3CDTF">2020-11-10T10:04:51Z</dcterms:created>
  <dcterms:modified xsi:type="dcterms:W3CDTF">2020-11-23T11:17:50Z</dcterms:modified>
</cp:coreProperties>
</file>