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67" r:id="rId3"/>
    <p:sldId id="268" r:id="rId4"/>
    <p:sldId id="269" r:id="rId5"/>
    <p:sldId id="271" r:id="rId6"/>
    <p:sldId id="272" r:id="rId7"/>
    <p:sldId id="273" r:id="rId8"/>
    <p:sldId id="378" r:id="rId9"/>
    <p:sldId id="379" r:id="rId10"/>
    <p:sldId id="274" r:id="rId11"/>
    <p:sldId id="27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7E14B9C-3DE9-41FF-AB0A-B47E55739196}" type="datetimeFigureOut">
              <a:rPr lang="en-GB" smtClean="0"/>
              <a:t>10/11/2020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4241428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7E14B9C-3DE9-41FF-AB0A-B47E55739196}" type="datetimeFigureOut">
              <a:rPr lang="en-GB" smtClean="0"/>
              <a:t>10/11/2020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3695613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7E14B9C-3DE9-41FF-AB0A-B47E55739196}" type="datetimeFigureOut">
              <a:rPr lang="en-GB" smtClean="0"/>
              <a:t>10/11/2020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22512243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6BBCAB1-70DB-4DCA-B93C-10C549409C79}" type="slidenum">
              <a:rPr lang="en-GB"/>
              <a:pPr>
                <a:defRPr/>
              </a:pPr>
              <a:t>‹#›</a:t>
            </a:fld>
            <a:endParaRPr lang="en-GB"/>
          </a:p>
        </p:txBody>
      </p:sp>
    </p:spTree>
    <p:extLst>
      <p:ext uri="{BB962C8B-B14F-4D97-AF65-F5344CB8AC3E}">
        <p14:creationId xmlns:p14="http://schemas.microsoft.com/office/powerpoint/2010/main" val="316251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7E14B9C-3DE9-41FF-AB0A-B47E55739196}" type="datetimeFigureOut">
              <a:rPr lang="en-GB" smtClean="0"/>
              <a:t>10/11/2020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578825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E14B9C-3DE9-41FF-AB0A-B47E55739196}" type="datetimeFigureOut">
              <a:rPr lang="en-GB" smtClean="0"/>
              <a:t>10/11/2020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3336968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7E14B9C-3DE9-41FF-AB0A-B47E55739196}" type="datetimeFigureOut">
              <a:rPr lang="en-GB" smtClean="0"/>
              <a:t>10/11/2020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383346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7E14B9C-3DE9-41FF-AB0A-B47E55739196}" type="datetimeFigureOut">
              <a:rPr lang="en-GB" smtClean="0"/>
              <a:t>10/11/2020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3276273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7E14B9C-3DE9-41FF-AB0A-B47E55739196}" type="datetimeFigureOut">
              <a:rPr lang="en-GB" smtClean="0"/>
              <a:t>10/11/2020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2947795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E14B9C-3DE9-41FF-AB0A-B47E55739196}" type="datetimeFigureOut">
              <a:rPr lang="en-GB" smtClean="0"/>
              <a:t>10/11/2020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1418989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E14B9C-3DE9-41FF-AB0A-B47E55739196}" type="datetimeFigureOut">
              <a:rPr lang="en-GB" smtClean="0"/>
              <a:t>10/11/2020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2832513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E14B9C-3DE9-41FF-AB0A-B47E55739196}" type="datetimeFigureOut">
              <a:rPr lang="en-GB" smtClean="0"/>
              <a:t>10/11/2020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3870218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E14B9C-3DE9-41FF-AB0A-B47E55739196}" type="datetimeFigureOut">
              <a:rPr lang="en-GB" smtClean="0"/>
              <a:t>10/11/2020</a:t>
            </a:fld>
            <a:endParaRPr lang="en-GB"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5B60E6-78CE-42D0-B3DE-49302C16381B}" type="slidenum">
              <a:rPr lang="en-GB" smtClean="0"/>
              <a:t>‹#›</a:t>
            </a:fld>
            <a:endParaRPr lang="en-GB" dirty="0"/>
          </a:p>
        </p:txBody>
      </p:sp>
    </p:spTree>
    <p:extLst>
      <p:ext uri="{BB962C8B-B14F-4D97-AF65-F5344CB8AC3E}">
        <p14:creationId xmlns:p14="http://schemas.microsoft.com/office/powerpoint/2010/main" val="4044221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hyperlink" Target="https://www.youtube.com/watch?v=lDznh9Ck5Js" TargetMode="Externa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5560" y="404665"/>
            <a:ext cx="7772400" cy="1470025"/>
          </a:xfrm>
        </p:spPr>
        <p:txBody>
          <a:bodyPr/>
          <a:lstStyle/>
          <a:p>
            <a:r>
              <a:rPr lang="en-GB" b="1" u="sng" dirty="0"/>
              <a:t>Chapter 1 - Heroes</a:t>
            </a:r>
            <a:br>
              <a:rPr lang="en-GB" dirty="0"/>
            </a:br>
            <a:r>
              <a:rPr lang="en-GB" dirty="0"/>
              <a:t>by Robert Cormier</a:t>
            </a:r>
          </a:p>
        </p:txBody>
      </p:sp>
      <p:sp>
        <p:nvSpPr>
          <p:cNvPr id="4" name="Subtitle 2"/>
          <p:cNvSpPr>
            <a:spLocks noGrp="1"/>
          </p:cNvSpPr>
          <p:nvPr>
            <p:ph type="subTitle" idx="1"/>
          </p:nvPr>
        </p:nvSpPr>
        <p:spPr>
          <a:xfrm>
            <a:off x="2855640" y="1988840"/>
            <a:ext cx="6400800" cy="2592288"/>
          </a:xfrm>
        </p:spPr>
        <p:style>
          <a:lnRef idx="1">
            <a:schemeClr val="accent3"/>
          </a:lnRef>
          <a:fillRef idx="2">
            <a:schemeClr val="accent3"/>
          </a:fillRef>
          <a:effectRef idx="1">
            <a:schemeClr val="accent3"/>
          </a:effectRef>
          <a:fontRef idx="minor">
            <a:schemeClr val="dk1"/>
          </a:fontRef>
        </p:style>
        <p:txBody>
          <a:bodyPr>
            <a:noAutofit/>
          </a:bodyPr>
          <a:lstStyle/>
          <a:p>
            <a:r>
              <a:rPr lang="en-GB" sz="4000" dirty="0">
                <a:solidFill>
                  <a:schemeClr val="tx1"/>
                </a:solidFill>
              </a:rPr>
              <a:t>LO:  To explore the characterisation of Francis.</a:t>
            </a:r>
          </a:p>
          <a:p>
            <a:r>
              <a:rPr lang="en-GB" sz="4000" dirty="0">
                <a:solidFill>
                  <a:schemeClr val="tx1"/>
                </a:solidFill>
              </a:rPr>
              <a:t>ST: I can comment on the writer’s craft.</a:t>
            </a:r>
            <a:endParaRPr lang="en-GB" sz="4000" dirty="0"/>
          </a:p>
        </p:txBody>
      </p:sp>
    </p:spTree>
    <p:extLst>
      <p:ext uri="{BB962C8B-B14F-4D97-AF65-F5344CB8AC3E}">
        <p14:creationId xmlns:p14="http://schemas.microsoft.com/office/powerpoint/2010/main" val="286568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6" descr="MP900384892[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08889" y="3397251"/>
            <a:ext cx="3113087" cy="334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Rectangle 2"/>
          <p:cNvSpPr>
            <a:spLocks noGrp="1" noChangeArrowheads="1"/>
          </p:cNvSpPr>
          <p:nvPr>
            <p:ph type="body" idx="1"/>
          </p:nvPr>
        </p:nvSpPr>
        <p:spPr>
          <a:xfrm>
            <a:off x="1631950" y="381000"/>
            <a:ext cx="6192838" cy="6248400"/>
          </a:xfrm>
        </p:spPr>
        <p:txBody>
          <a:bodyPr/>
          <a:lstStyle/>
          <a:p>
            <a:pPr marL="0" indent="0">
              <a:buNone/>
            </a:pPr>
            <a:r>
              <a:rPr lang="en-GB" altLang="en-US" sz="4000" b="1" dirty="0">
                <a:latin typeface="+mj-lt"/>
              </a:rPr>
              <a:t>Frenchtown</a:t>
            </a:r>
          </a:p>
          <a:p>
            <a:pPr marL="0" indent="0">
              <a:buNone/>
            </a:pPr>
            <a:r>
              <a:rPr lang="en-GB" altLang="en-US" sz="3400" dirty="0"/>
              <a:t>Frenchtown is based on Leominster in Massachusetts, Robert Cormier’s home town.</a:t>
            </a:r>
          </a:p>
          <a:p>
            <a:pPr marL="0" indent="0">
              <a:buNone/>
            </a:pPr>
            <a:r>
              <a:rPr lang="en-GB" altLang="en-US" sz="3400" dirty="0"/>
              <a:t>The main action takes place in 1945 after the end of World War Two, however much of the narrative is told through flashbacks (or analepsis) to events in 1940 and 1941.</a:t>
            </a:r>
          </a:p>
          <a:p>
            <a:pPr marL="0" indent="0">
              <a:buNone/>
            </a:pPr>
            <a:endParaRPr lang="en-GB" altLang="en-US" sz="3400" dirty="0">
              <a:latin typeface="Trebuchet MS" pitchFamily="34" charset="0"/>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4153" y="170640"/>
            <a:ext cx="3065482" cy="26822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52525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xfrm>
            <a:off x="1752601" y="76201"/>
            <a:ext cx="8736013" cy="6448425"/>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marL="609600" indent="-609600" algn="ctr">
              <a:lnSpc>
                <a:spcPct val="80000"/>
              </a:lnSpc>
              <a:buNone/>
              <a:tabLst>
                <a:tab pos="720725" algn="l"/>
              </a:tabLst>
            </a:pPr>
            <a:r>
              <a:rPr lang="en-GB" altLang="en-US" sz="4400" b="1" dirty="0">
                <a:latin typeface="+mj-lt"/>
              </a:rPr>
              <a:t>Chapter One</a:t>
            </a:r>
          </a:p>
          <a:p>
            <a:pPr marL="609600" indent="-609600" algn="ctr">
              <a:lnSpc>
                <a:spcPct val="80000"/>
              </a:lnSpc>
              <a:buNone/>
              <a:tabLst>
                <a:tab pos="720725" algn="l"/>
              </a:tabLst>
            </a:pPr>
            <a:r>
              <a:rPr lang="en-GB" altLang="en-US" sz="4400" b="1" dirty="0">
                <a:latin typeface="+mj-lt"/>
              </a:rPr>
              <a:t>Extension Questions</a:t>
            </a:r>
          </a:p>
          <a:p>
            <a:pPr marL="609600" indent="-609600" algn="ctr">
              <a:lnSpc>
                <a:spcPct val="80000"/>
              </a:lnSpc>
              <a:buNone/>
              <a:tabLst>
                <a:tab pos="720725" algn="l"/>
              </a:tabLst>
            </a:pPr>
            <a:endParaRPr lang="en-GB" altLang="en-US" sz="4400" b="1" dirty="0">
              <a:solidFill>
                <a:srgbClr val="FF3300"/>
              </a:solidFill>
              <a:latin typeface="Trebuchet MS" pitchFamily="34" charset="0"/>
            </a:endParaRPr>
          </a:p>
          <a:p>
            <a:pPr marL="609600" indent="-609600">
              <a:lnSpc>
                <a:spcPct val="80000"/>
              </a:lnSpc>
              <a:buFontTx/>
              <a:buAutoNum type="arabicPeriod"/>
              <a:tabLst>
                <a:tab pos="720725" algn="l"/>
              </a:tabLst>
            </a:pPr>
            <a:r>
              <a:rPr lang="en-GB" altLang="en-US" sz="2000" b="1" dirty="0"/>
              <a:t>Why do you think so many physical details are mentioned in the first page?</a:t>
            </a:r>
          </a:p>
          <a:p>
            <a:pPr marL="609600" indent="-609600">
              <a:lnSpc>
                <a:spcPct val="80000"/>
              </a:lnSpc>
              <a:buNone/>
              <a:tabLst>
                <a:tab pos="720725" algn="l"/>
              </a:tabLst>
            </a:pPr>
            <a:endParaRPr lang="en-GB" altLang="en-US" sz="2000" b="1" dirty="0"/>
          </a:p>
          <a:p>
            <a:pPr marL="609600" indent="-609600">
              <a:lnSpc>
                <a:spcPct val="80000"/>
              </a:lnSpc>
              <a:buFontTx/>
              <a:buAutoNum type="arabicPeriod" startAt="2"/>
              <a:tabLst>
                <a:tab pos="720725" algn="l"/>
              </a:tabLst>
            </a:pPr>
            <a:r>
              <a:rPr lang="en-GB" altLang="en-US" sz="2000" b="1" dirty="0"/>
              <a:t>Why doesn’t the doctor have much success in developing Francis’s sense of humour (page 2)?</a:t>
            </a:r>
          </a:p>
          <a:p>
            <a:pPr marL="609600" indent="-609600">
              <a:lnSpc>
                <a:spcPct val="80000"/>
              </a:lnSpc>
              <a:buFontTx/>
              <a:buAutoNum type="arabicPeriod" startAt="2"/>
              <a:tabLst>
                <a:tab pos="720725" algn="l"/>
              </a:tabLst>
            </a:pPr>
            <a:endParaRPr lang="en-GB" altLang="en-US" sz="2000" b="1" dirty="0"/>
          </a:p>
          <a:p>
            <a:pPr marL="609600" indent="-609600">
              <a:lnSpc>
                <a:spcPct val="80000"/>
              </a:lnSpc>
              <a:buFontTx/>
              <a:buAutoNum type="arabicPeriod" startAt="3"/>
              <a:tabLst>
                <a:tab pos="720725" algn="l"/>
              </a:tabLst>
            </a:pPr>
            <a:r>
              <a:rPr lang="en-GB" altLang="en-US" sz="2000" b="1" dirty="0"/>
              <a:t>‘I knew that my mission was about to begin’ (page 5) marks a beginning. Up to this point, how has the writer suggested details from Francis’s past life?</a:t>
            </a:r>
          </a:p>
          <a:p>
            <a:pPr marL="609600" indent="-609600">
              <a:lnSpc>
                <a:spcPct val="80000"/>
              </a:lnSpc>
              <a:buNone/>
              <a:tabLst>
                <a:tab pos="720725" algn="l"/>
              </a:tabLst>
            </a:pPr>
            <a:endParaRPr lang="en-GB" altLang="en-US" sz="2000" b="1" dirty="0"/>
          </a:p>
          <a:p>
            <a:pPr marL="609600" indent="-609600">
              <a:lnSpc>
                <a:spcPct val="80000"/>
              </a:lnSpc>
              <a:buNone/>
              <a:tabLst>
                <a:tab pos="720725" algn="l"/>
              </a:tabLst>
            </a:pPr>
            <a:r>
              <a:rPr lang="en-GB" altLang="en-US" sz="2000" b="1" dirty="0"/>
              <a:t>4.       In the section beginning ‘Later, I light a candle in St Jude’s Church’ (page 5), the writer introduces the other time periods in the book. How does he do this?</a:t>
            </a:r>
          </a:p>
          <a:p>
            <a:pPr marL="609600" indent="-609600">
              <a:lnSpc>
                <a:spcPct val="80000"/>
              </a:lnSpc>
              <a:buNone/>
              <a:tabLst>
                <a:tab pos="720725" algn="l"/>
              </a:tabLst>
            </a:pPr>
            <a:endParaRPr lang="en-GB" altLang="en-US" sz="2000" b="1" dirty="0"/>
          </a:p>
          <a:p>
            <a:pPr marL="609600" indent="-609600">
              <a:lnSpc>
                <a:spcPct val="80000"/>
              </a:lnSpc>
              <a:buNone/>
              <a:tabLst>
                <a:tab pos="720725" algn="l"/>
              </a:tabLst>
            </a:pPr>
            <a:r>
              <a:rPr lang="en-GB" altLang="en-US" sz="2000" b="1" dirty="0"/>
              <a:t>5.       In this first chapter, what is revealed about Francis’s feelings about Larry and Nicole?</a:t>
            </a:r>
          </a:p>
          <a:p>
            <a:pPr marL="609600" indent="-609600">
              <a:lnSpc>
                <a:spcPct val="80000"/>
              </a:lnSpc>
              <a:buNone/>
              <a:tabLst>
                <a:tab pos="720725" algn="l"/>
              </a:tabLst>
            </a:pPr>
            <a:endParaRPr lang="en-GB" altLang="en-US" sz="2000" b="1" dirty="0"/>
          </a:p>
          <a:p>
            <a:pPr marL="609600" indent="-609600">
              <a:lnSpc>
                <a:spcPct val="80000"/>
              </a:lnSpc>
              <a:buNone/>
              <a:tabLst>
                <a:tab pos="720725" algn="l"/>
              </a:tabLst>
            </a:pPr>
            <a:r>
              <a:rPr lang="en-GB" altLang="en-US" sz="2000" b="1" dirty="0"/>
              <a:t>6.       What is suggested in the first chapter about the events in the rest of the book?</a:t>
            </a:r>
          </a:p>
        </p:txBody>
      </p:sp>
    </p:spTree>
    <p:extLst>
      <p:ext uri="{BB962C8B-B14F-4D97-AF65-F5344CB8AC3E}">
        <p14:creationId xmlns:p14="http://schemas.microsoft.com/office/powerpoint/2010/main" val="642561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r>
              <a:rPr lang="en-GB" dirty="0"/>
              <a:t>Starter: What does your face mean to you?</a:t>
            </a:r>
          </a:p>
        </p:txBody>
      </p:sp>
      <p:sp>
        <p:nvSpPr>
          <p:cNvPr id="3" name="Content Placeholder 2"/>
          <p:cNvSpPr>
            <a:spLocks noGrp="1"/>
          </p:cNvSpPr>
          <p:nvPr>
            <p:ph idx="1"/>
          </p:nvPr>
        </p:nvSpPr>
        <p:spPr/>
        <p:txBody>
          <a:bodyPr/>
          <a:lstStyle/>
          <a:p>
            <a:r>
              <a:rPr lang="en-GB" dirty="0"/>
              <a:t>What emotions are being shown in the following images?</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9576" y="2780929"/>
            <a:ext cx="1771650" cy="258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23793" y="2765618"/>
            <a:ext cx="1743075" cy="2619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1" y="2780928"/>
            <a:ext cx="1728192" cy="2604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96200" y="2780928"/>
            <a:ext cx="2495550" cy="182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4"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91475" y="4293097"/>
            <a:ext cx="1905000" cy="2390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2135560" y="5488483"/>
            <a:ext cx="5760640" cy="119538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2800" dirty="0">
                <a:solidFill>
                  <a:prstClr val="black"/>
                </a:solidFill>
                <a:latin typeface="Baskerville Old Face" panose="02020602080505020303" pitchFamily="18" charset="0"/>
              </a:rPr>
              <a:t>So what conclusion can we make about the importance of our face?</a:t>
            </a:r>
          </a:p>
        </p:txBody>
      </p:sp>
    </p:spTree>
    <p:extLst>
      <p:ext uri="{BB962C8B-B14F-4D97-AF65-F5344CB8AC3E}">
        <p14:creationId xmlns:p14="http://schemas.microsoft.com/office/powerpoint/2010/main" val="865108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5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5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5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3898776" cy="3586410"/>
          </a:xfrm>
        </p:spPr>
        <p:txBody>
          <a:bodyPr>
            <a:normAutofit/>
          </a:bodyPr>
          <a:lstStyle/>
          <a:p>
            <a:r>
              <a:rPr lang="en-GB" dirty="0"/>
              <a:t>Task: Let’s read the first page of the novel.</a:t>
            </a:r>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88088" y="404665"/>
            <a:ext cx="3375620" cy="58424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ounded Rectangle 3"/>
          <p:cNvSpPr/>
          <p:nvPr/>
        </p:nvSpPr>
        <p:spPr>
          <a:xfrm>
            <a:off x="1919536" y="3789040"/>
            <a:ext cx="4608512" cy="252028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5400" dirty="0">
                <a:solidFill>
                  <a:prstClr val="black"/>
                </a:solidFill>
                <a:latin typeface="Calibri"/>
              </a:rPr>
              <a:t>What is your initial reaction?</a:t>
            </a:r>
          </a:p>
        </p:txBody>
      </p:sp>
    </p:spTree>
    <p:extLst>
      <p:ext uri="{BB962C8B-B14F-4D97-AF65-F5344CB8AC3E}">
        <p14:creationId xmlns:p14="http://schemas.microsoft.com/office/powerpoint/2010/main" val="2618527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1242" y="1351508"/>
            <a:ext cx="8568952" cy="5355312"/>
          </a:xfrm>
          <a:prstGeom prst="rect">
            <a:avLst/>
          </a:prstGeom>
        </p:spPr>
        <p:txBody>
          <a:bodyPr wrap="square">
            <a:spAutoFit/>
          </a:bodyPr>
          <a:lstStyle/>
          <a:p>
            <a:r>
              <a:rPr lang="en-GB" dirty="0">
                <a:solidFill>
                  <a:prstClr val="black"/>
                </a:solidFill>
                <a:latin typeface="Calibri"/>
              </a:rPr>
              <a:t>My name is Francis Joseph Cassavant and I have just returned to Frenchtown in Monument and the war is over and I have no face.</a:t>
            </a:r>
          </a:p>
          <a:p>
            <a:r>
              <a:rPr lang="en-GB" dirty="0">
                <a:solidFill>
                  <a:prstClr val="black"/>
                </a:solidFill>
                <a:latin typeface="Calibri"/>
              </a:rPr>
              <a:t>Oh, I have eyes because I can see and ear-drums because I can hear but no ears to speak of, just bits of dangling flesh. But that’s fine, like Dr Abrams says, because it’s sight and hearing that count and I was not handsome to begin with. He was joking, of course. He was always trying to make me laugh.</a:t>
            </a:r>
          </a:p>
          <a:p>
            <a:r>
              <a:rPr lang="en-GB" dirty="0">
                <a:solidFill>
                  <a:prstClr val="black"/>
                </a:solidFill>
                <a:latin typeface="Calibri"/>
              </a:rPr>
              <a:t>If anything bothers me, it’s my nose. Or, rather, the absence of my nose. My nostrils are like two small caves and they sometimes get blocked and I have to breathe through my mouth. This dries up my throat and makes it hard for me to swallow. I also become hoarse and cough a lot. My teeth are gone but my jaw is intact and my gums are firm so it’s possible for me to wear dentures. In the past few weeks, my gums began to shrink, however, and the dentures have become loose and they click when I talk and slip around inside my mouth.</a:t>
            </a:r>
          </a:p>
          <a:p>
            <a:r>
              <a:rPr lang="en-GB" dirty="0">
                <a:solidFill>
                  <a:prstClr val="black"/>
                </a:solidFill>
                <a:latin typeface="Calibri"/>
              </a:rPr>
              <a:t>I have no eyebrows, but eyebrows are minor, really. I do have cheeks. Sort of. I mean, the skin that forms my cheeks was grafted from my thighs and has taken a long time to heal. My thighs sting when my pants rub against them. Dr Abrams says that all my skin will heal in time and my cheeks will someday be as smooth as a baby’s arse. That’s the way he pronounced it: arse. In the meantime, he said, don’t expect anybody to select you for a dance when it’s the Girls’ Choice at the Canteen.</a:t>
            </a:r>
          </a:p>
        </p:txBody>
      </p:sp>
      <p:sp>
        <p:nvSpPr>
          <p:cNvPr id="3" name="Rectangle 2"/>
          <p:cNvSpPr/>
          <p:nvPr/>
        </p:nvSpPr>
        <p:spPr>
          <a:xfrm>
            <a:off x="1881242" y="188640"/>
            <a:ext cx="8568952"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prstClr val="black"/>
                </a:solidFill>
                <a:latin typeface="Calibri"/>
              </a:rPr>
              <a:t>How does the writer use language to describe Francis and evoke empathy from a reader? Look at your handout and highlight /annotate ideas.</a:t>
            </a:r>
          </a:p>
        </p:txBody>
      </p:sp>
    </p:spTree>
    <p:extLst>
      <p:ext uri="{BB962C8B-B14F-4D97-AF65-F5344CB8AC3E}">
        <p14:creationId xmlns:p14="http://schemas.microsoft.com/office/powerpoint/2010/main" val="3123417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9439"/>
            <a:ext cx="7164288" cy="1115306"/>
          </a:xfrm>
        </p:spPr>
        <p:style>
          <a:lnRef idx="1">
            <a:schemeClr val="accent1"/>
          </a:lnRef>
          <a:fillRef idx="2">
            <a:schemeClr val="accent1"/>
          </a:fillRef>
          <a:effectRef idx="1">
            <a:schemeClr val="accent1"/>
          </a:effectRef>
          <a:fontRef idx="minor">
            <a:schemeClr val="dk1"/>
          </a:fontRef>
        </p:style>
        <p:txBody>
          <a:bodyPr>
            <a:normAutofit/>
          </a:bodyPr>
          <a:lstStyle/>
          <a:p>
            <a:r>
              <a:rPr lang="en-GB" sz="2800" b="1" dirty="0"/>
              <a:t>How does the writer use language to describe Francis and  evoke empathy from a reader?  </a:t>
            </a:r>
          </a:p>
        </p:txBody>
      </p:sp>
      <p:sp>
        <p:nvSpPr>
          <p:cNvPr id="5" name="Content Placeholder 4"/>
          <p:cNvSpPr>
            <a:spLocks noGrp="1"/>
          </p:cNvSpPr>
          <p:nvPr>
            <p:ph idx="1"/>
          </p:nvPr>
        </p:nvSpPr>
        <p:spPr>
          <a:xfrm>
            <a:off x="1703512" y="1412776"/>
            <a:ext cx="8856984" cy="5328592"/>
          </a:xfrm>
        </p:spPr>
        <p:txBody>
          <a:bodyPr>
            <a:normAutofit fontScale="62500" lnSpcReduction="20000"/>
          </a:bodyPr>
          <a:lstStyle/>
          <a:p>
            <a:pPr marL="114300" indent="0">
              <a:buNone/>
            </a:pPr>
            <a:r>
              <a:rPr lang="en-GB" dirty="0"/>
              <a:t>My name is Francis Joseph Cassavant and I have just returned to Frenchtown in Monument and the war is over </a:t>
            </a:r>
            <a:r>
              <a:rPr lang="en-GB" b="1" dirty="0">
                <a:solidFill>
                  <a:srgbClr val="FF0000"/>
                </a:solidFill>
              </a:rPr>
              <a:t>and I have no face.</a:t>
            </a:r>
          </a:p>
          <a:p>
            <a:pPr marL="114300" indent="0">
              <a:buNone/>
            </a:pPr>
            <a:r>
              <a:rPr lang="en-GB" dirty="0"/>
              <a:t>Oh, I have eyes because I can see and ear-drums because I can hear but no ears to speak of</a:t>
            </a:r>
            <a:r>
              <a:rPr lang="en-GB" b="1" dirty="0"/>
              <a:t>, </a:t>
            </a:r>
            <a:r>
              <a:rPr lang="en-GB" b="1" dirty="0">
                <a:solidFill>
                  <a:srgbClr val="FF0000"/>
                </a:solidFill>
              </a:rPr>
              <a:t>just bits of dangling flesh</a:t>
            </a:r>
            <a:r>
              <a:rPr lang="en-GB" dirty="0"/>
              <a:t>. But that’s fine, like Dr Abrams says, because it’s sight and hearing that count and I was not handsome to begin with. He was joking, of course. He was always trying to make me laugh.</a:t>
            </a:r>
          </a:p>
          <a:p>
            <a:pPr marL="114300" indent="0">
              <a:buNone/>
            </a:pPr>
            <a:r>
              <a:rPr lang="en-GB" dirty="0"/>
              <a:t>If anything bothers me, it’s my nose. Or, rather, the absence of my nose. </a:t>
            </a:r>
            <a:r>
              <a:rPr lang="en-GB" b="1" dirty="0">
                <a:solidFill>
                  <a:srgbClr val="FF0000"/>
                </a:solidFill>
              </a:rPr>
              <a:t>My nostrils are like two small caves</a:t>
            </a:r>
            <a:r>
              <a:rPr lang="en-GB" dirty="0"/>
              <a:t> and they sometimes get blocked and I have to breathe through my mouth. This dries up my throat and makes it hard for me to swallow. I also become hoarse and cough a lot. My teeth are gone but my jaw is intact and my gums are firm so it’s possible for me to wear dentures. In the past few weeks, my gums began to shrink, however, and the dentures have become loose and they click when I talk and slip around inside my mouth.</a:t>
            </a:r>
          </a:p>
          <a:p>
            <a:pPr marL="114300" indent="0">
              <a:buNone/>
            </a:pPr>
            <a:r>
              <a:rPr lang="en-GB" dirty="0"/>
              <a:t>I have no eyebrows, but eyebrows are minor, really</a:t>
            </a:r>
            <a:r>
              <a:rPr lang="en-GB" b="1" dirty="0"/>
              <a:t>. </a:t>
            </a:r>
            <a:r>
              <a:rPr lang="en-GB" b="1" dirty="0">
                <a:solidFill>
                  <a:srgbClr val="FF0000"/>
                </a:solidFill>
              </a:rPr>
              <a:t>I do have cheeks. Sort of.</a:t>
            </a:r>
            <a:r>
              <a:rPr lang="en-GB" dirty="0"/>
              <a:t> I mean, the skin that forms my cheeks was grafted from my thighs and has taken a long time to heal. My thighs sting when my pants rub against them. Dr Abrams says that all my skin will heal in time and my cheeks will someday be as smooth as a baby’s arse. That’s the way he pronounced it: arse. In the meantime, he said, don’t expect anybody to select you for a dance when it’s the Girls’ Choice at the Canteen. </a:t>
            </a:r>
          </a:p>
          <a:p>
            <a:endParaRPr lang="en-GB" dirty="0"/>
          </a:p>
        </p:txBody>
      </p:sp>
      <p:sp>
        <p:nvSpPr>
          <p:cNvPr id="3" name="Rounded Rectangle 2"/>
          <p:cNvSpPr/>
          <p:nvPr/>
        </p:nvSpPr>
        <p:spPr>
          <a:xfrm>
            <a:off x="8935152" y="378068"/>
            <a:ext cx="1692188" cy="64807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black"/>
                </a:solidFill>
                <a:latin typeface="Calibri"/>
              </a:rPr>
              <a:t>EXAMPLE OF CHOSEN QUOTATIONS</a:t>
            </a:r>
          </a:p>
        </p:txBody>
      </p:sp>
      <p:sp>
        <p:nvSpPr>
          <p:cNvPr id="4" name="Rounded Rectangle 3"/>
          <p:cNvSpPr/>
          <p:nvPr/>
        </p:nvSpPr>
        <p:spPr>
          <a:xfrm>
            <a:off x="7536160" y="1268760"/>
            <a:ext cx="3240360" cy="576064"/>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black"/>
                </a:solidFill>
                <a:latin typeface="Calibri"/>
              </a:rPr>
              <a:t>A face gives identity, a reader would find this shocking.</a:t>
            </a:r>
          </a:p>
        </p:txBody>
      </p:sp>
      <p:sp>
        <p:nvSpPr>
          <p:cNvPr id="6" name="Rounded Rectangle 5"/>
          <p:cNvSpPr/>
          <p:nvPr/>
        </p:nvSpPr>
        <p:spPr>
          <a:xfrm>
            <a:off x="6023992" y="2276872"/>
            <a:ext cx="4392488" cy="576064"/>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black"/>
                </a:solidFill>
                <a:latin typeface="Calibri"/>
              </a:rPr>
              <a:t>The powerful verb, ‘dangling’ helps to give a vivid picture, it is emotive language.</a:t>
            </a:r>
          </a:p>
        </p:txBody>
      </p:sp>
      <p:sp>
        <p:nvSpPr>
          <p:cNvPr id="7" name="Rounded Rectangle 6"/>
          <p:cNvSpPr/>
          <p:nvPr/>
        </p:nvSpPr>
        <p:spPr>
          <a:xfrm>
            <a:off x="2017531" y="3645024"/>
            <a:ext cx="6192688" cy="108012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black"/>
                </a:solidFill>
                <a:latin typeface="Calibri"/>
              </a:rPr>
              <a:t>The use of a simile adds further imagery to the young soldier’s injuries. What connotations are there for the word cave? Is it scary? If someone has caved in have they given up/in?</a:t>
            </a:r>
          </a:p>
        </p:txBody>
      </p:sp>
      <p:sp>
        <p:nvSpPr>
          <p:cNvPr id="8" name="Rounded Rectangle 7"/>
          <p:cNvSpPr/>
          <p:nvPr/>
        </p:nvSpPr>
        <p:spPr>
          <a:xfrm>
            <a:off x="4367808" y="5157192"/>
            <a:ext cx="5760640" cy="151216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black"/>
                </a:solidFill>
                <a:latin typeface="Calibri"/>
              </a:rPr>
              <a:t>The sentence forms are simple/short. ‘sort of’ is a vague term he is applying to his own statement – does he believe he has cheeks? The words are also emotive, a reader learns the reality of his feelings towards his injuries – he is unsure.</a:t>
            </a:r>
          </a:p>
        </p:txBody>
      </p:sp>
    </p:spTree>
    <p:extLst>
      <p:ext uri="{BB962C8B-B14F-4D97-AF65-F5344CB8AC3E}">
        <p14:creationId xmlns:p14="http://schemas.microsoft.com/office/powerpoint/2010/main" val="2612447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9439"/>
            <a:ext cx="7164288" cy="1115306"/>
          </a:xfrm>
        </p:spPr>
        <p:style>
          <a:lnRef idx="1">
            <a:schemeClr val="accent1"/>
          </a:lnRef>
          <a:fillRef idx="2">
            <a:schemeClr val="accent1"/>
          </a:fillRef>
          <a:effectRef idx="1">
            <a:schemeClr val="accent1"/>
          </a:effectRef>
          <a:fontRef idx="minor">
            <a:schemeClr val="dk1"/>
          </a:fontRef>
        </p:style>
        <p:txBody>
          <a:bodyPr>
            <a:normAutofit/>
          </a:bodyPr>
          <a:lstStyle/>
          <a:p>
            <a:r>
              <a:rPr lang="en-GB" sz="2800" b="1" dirty="0"/>
              <a:t>How does the writer use language to describe Francis and  evoke empathy from a reader?  </a:t>
            </a:r>
          </a:p>
        </p:txBody>
      </p:sp>
      <p:sp>
        <p:nvSpPr>
          <p:cNvPr id="5" name="Content Placeholder 4"/>
          <p:cNvSpPr>
            <a:spLocks noGrp="1"/>
          </p:cNvSpPr>
          <p:nvPr>
            <p:ph idx="1"/>
          </p:nvPr>
        </p:nvSpPr>
        <p:spPr>
          <a:xfrm>
            <a:off x="1703512" y="1412776"/>
            <a:ext cx="8856984" cy="5328592"/>
          </a:xfrm>
        </p:spPr>
        <p:txBody>
          <a:bodyPr>
            <a:normAutofit fontScale="62500" lnSpcReduction="20000"/>
          </a:bodyPr>
          <a:lstStyle/>
          <a:p>
            <a:pPr marL="114300" indent="0">
              <a:buNone/>
            </a:pPr>
            <a:r>
              <a:rPr lang="en-GB" dirty="0"/>
              <a:t>My name is Francis Joseph Cassavant and I have just returned to Frenchtown in Monument and the war is over </a:t>
            </a:r>
            <a:r>
              <a:rPr lang="en-GB" b="1" dirty="0">
                <a:solidFill>
                  <a:srgbClr val="FF0000"/>
                </a:solidFill>
              </a:rPr>
              <a:t>and I have no face.</a:t>
            </a:r>
          </a:p>
          <a:p>
            <a:pPr marL="114300" indent="0">
              <a:buNone/>
            </a:pPr>
            <a:r>
              <a:rPr lang="en-GB" dirty="0"/>
              <a:t>Oh, I have eyes because I can see and ear-drums because I can hear but no ears to speak of</a:t>
            </a:r>
            <a:r>
              <a:rPr lang="en-GB" b="1" dirty="0"/>
              <a:t>, </a:t>
            </a:r>
            <a:r>
              <a:rPr lang="en-GB" b="1" dirty="0">
                <a:solidFill>
                  <a:srgbClr val="FF0000"/>
                </a:solidFill>
              </a:rPr>
              <a:t>just bits of dangling flesh</a:t>
            </a:r>
            <a:r>
              <a:rPr lang="en-GB" dirty="0"/>
              <a:t>. But that’s fine, like Dr Abrams says, because it’s sight and hearing that count and I was not handsome to begin with. He was joking, of course. He was always trying to make me laugh.</a:t>
            </a:r>
          </a:p>
          <a:p>
            <a:pPr marL="114300" indent="0">
              <a:buNone/>
            </a:pPr>
            <a:r>
              <a:rPr lang="en-GB" dirty="0"/>
              <a:t>If anything bothers me, it’s my nose. Or, rather, the absence of my nose. </a:t>
            </a:r>
            <a:r>
              <a:rPr lang="en-GB" b="1" dirty="0">
                <a:solidFill>
                  <a:srgbClr val="FF0000"/>
                </a:solidFill>
              </a:rPr>
              <a:t>My nostrils are like two small caves</a:t>
            </a:r>
            <a:r>
              <a:rPr lang="en-GB" dirty="0"/>
              <a:t> and they sometimes get blocked and I have to breathe through my mouth. This dries up my throat and makes it hard for me to swallow. I also become hoarse and cough a lot. My teeth are gone but my jaw is intact and my gums are firm so it’s possible for me to wear dentures. In the past few weeks, my gums began to shrink, however, and the dentures have become loose and they click when I talk and slip around inside my mouth.</a:t>
            </a:r>
          </a:p>
          <a:p>
            <a:pPr marL="114300" indent="0">
              <a:buNone/>
            </a:pPr>
            <a:r>
              <a:rPr lang="en-GB" dirty="0"/>
              <a:t>I have no eyebrows, but eyebrows are minor, really</a:t>
            </a:r>
            <a:r>
              <a:rPr lang="en-GB" b="1" dirty="0"/>
              <a:t>. </a:t>
            </a:r>
            <a:r>
              <a:rPr lang="en-GB" b="1" dirty="0">
                <a:solidFill>
                  <a:srgbClr val="FF0000"/>
                </a:solidFill>
              </a:rPr>
              <a:t>I do have cheeks. Sort of.</a:t>
            </a:r>
            <a:r>
              <a:rPr lang="en-GB" dirty="0"/>
              <a:t> I mean, the skin that forms my cheeks was grafted from my thighs and has taken a long time to heal. My thighs sting when my pants rub against them. Dr Abrams says that all my skin will heal in time and my cheeks will someday be as smooth as a baby’s arse. That’s the way he pronounced it: arse. In the meantime, he said, don’t expect anybody to select you for a dance when it’s the Girls’ Choice at the Canteen. </a:t>
            </a:r>
          </a:p>
          <a:p>
            <a:endParaRPr lang="en-GB" dirty="0"/>
          </a:p>
        </p:txBody>
      </p:sp>
      <p:sp>
        <p:nvSpPr>
          <p:cNvPr id="3" name="Rounded Rectangle 2"/>
          <p:cNvSpPr/>
          <p:nvPr/>
        </p:nvSpPr>
        <p:spPr>
          <a:xfrm>
            <a:off x="8935152" y="378068"/>
            <a:ext cx="1692188" cy="64807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black"/>
                </a:solidFill>
                <a:latin typeface="Calibri"/>
              </a:rPr>
              <a:t>EXAMPLE OF CHOSEN QUOTATIONS</a:t>
            </a:r>
          </a:p>
        </p:txBody>
      </p:sp>
      <p:sp>
        <p:nvSpPr>
          <p:cNvPr id="4" name="Rounded Rectangle 3"/>
          <p:cNvSpPr/>
          <p:nvPr/>
        </p:nvSpPr>
        <p:spPr>
          <a:xfrm>
            <a:off x="7536160" y="1268760"/>
            <a:ext cx="3240360" cy="576064"/>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black"/>
                </a:solidFill>
                <a:latin typeface="Calibri"/>
              </a:rPr>
              <a:t>A face gives identity, a reader would find this shocking.</a:t>
            </a:r>
          </a:p>
        </p:txBody>
      </p:sp>
      <p:sp>
        <p:nvSpPr>
          <p:cNvPr id="6" name="Rounded Rectangle 5"/>
          <p:cNvSpPr/>
          <p:nvPr/>
        </p:nvSpPr>
        <p:spPr>
          <a:xfrm>
            <a:off x="6023992" y="2276872"/>
            <a:ext cx="4392488" cy="576064"/>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black"/>
                </a:solidFill>
                <a:latin typeface="Calibri"/>
              </a:rPr>
              <a:t>The powerful verb, ‘dangling’ helps to give a vivid picture, it is emotive language.</a:t>
            </a:r>
          </a:p>
        </p:txBody>
      </p:sp>
      <p:sp>
        <p:nvSpPr>
          <p:cNvPr id="7" name="Rounded Rectangle 6"/>
          <p:cNvSpPr/>
          <p:nvPr/>
        </p:nvSpPr>
        <p:spPr>
          <a:xfrm>
            <a:off x="2017531" y="3645024"/>
            <a:ext cx="6192688" cy="108012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black"/>
                </a:solidFill>
                <a:latin typeface="Calibri"/>
              </a:rPr>
              <a:t>The use of a simile adds further imagery to the young soldier’s injuries. What connotations are there for the word cave? Is it scary? If someone has caved in have they given up/in?</a:t>
            </a:r>
          </a:p>
        </p:txBody>
      </p:sp>
      <p:sp>
        <p:nvSpPr>
          <p:cNvPr id="8" name="Rounded Rectangle 7"/>
          <p:cNvSpPr/>
          <p:nvPr/>
        </p:nvSpPr>
        <p:spPr>
          <a:xfrm>
            <a:off x="4367808" y="5157192"/>
            <a:ext cx="5760640" cy="151216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black"/>
                </a:solidFill>
                <a:latin typeface="Calibri"/>
              </a:rPr>
              <a:t>The sentence forms are simple/short. ‘sort of’ is a vague term he is applying to his own statement – does he believe he has cheeks? The words are also emotive, a reader learns the reality of his feelings towards his injuries – he is unsure.</a:t>
            </a:r>
          </a:p>
        </p:txBody>
      </p:sp>
    </p:spTree>
    <p:extLst>
      <p:ext uri="{BB962C8B-B14F-4D97-AF65-F5344CB8AC3E}">
        <p14:creationId xmlns:p14="http://schemas.microsoft.com/office/powerpoint/2010/main" val="520213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SELF ASSESS YOUR PARAGRAPHS!</a:t>
            </a:r>
          </a:p>
        </p:txBody>
      </p:sp>
      <p:sp>
        <p:nvSpPr>
          <p:cNvPr id="3" name="Content Placeholder 2"/>
          <p:cNvSpPr>
            <a:spLocks noGrp="1"/>
          </p:cNvSpPr>
          <p:nvPr>
            <p:ph idx="1"/>
          </p:nvPr>
        </p:nvSpPr>
        <p:spPr/>
        <p:txBody>
          <a:bodyPr>
            <a:normAutofit/>
          </a:bodyPr>
          <a:lstStyle/>
          <a:p>
            <a:r>
              <a:rPr lang="en-GB" sz="4400" dirty="0"/>
              <a:t>Use the colour pencils to colour over each of your sentences – are you hitting each part of the</a:t>
            </a:r>
            <a:r>
              <a:rPr lang="en-GB" sz="4400" dirty="0">
                <a:solidFill>
                  <a:srgbClr val="FF0000"/>
                </a:solidFill>
              </a:rPr>
              <a:t> P</a:t>
            </a:r>
            <a:r>
              <a:rPr lang="en-GB" sz="4400" dirty="0">
                <a:solidFill>
                  <a:schemeClr val="accent1"/>
                </a:solidFill>
              </a:rPr>
              <a:t>E</a:t>
            </a:r>
            <a:r>
              <a:rPr lang="en-GB" sz="4400" dirty="0">
                <a:solidFill>
                  <a:srgbClr val="00B050"/>
                </a:solidFill>
              </a:rPr>
              <a:t>T</a:t>
            </a:r>
            <a:r>
              <a:rPr lang="en-GB" sz="4400" dirty="0">
                <a:solidFill>
                  <a:srgbClr val="FFC000"/>
                </a:solidFill>
              </a:rPr>
              <a:t>E</a:t>
            </a:r>
            <a:r>
              <a:rPr lang="en-GB" sz="4400" dirty="0">
                <a:solidFill>
                  <a:srgbClr val="7030A0"/>
                </a:solidFill>
              </a:rPr>
              <a:t>R</a:t>
            </a:r>
            <a:r>
              <a:rPr lang="en-GB" sz="4400" dirty="0"/>
              <a:t> structure?</a:t>
            </a:r>
          </a:p>
          <a:p>
            <a:r>
              <a:rPr lang="en-GB" sz="4400" dirty="0"/>
              <a:t>If NOT – what element of the structure are you missing?</a:t>
            </a:r>
          </a:p>
        </p:txBody>
      </p:sp>
    </p:spTree>
    <p:extLst>
      <p:ext uri="{BB962C8B-B14F-4D97-AF65-F5344CB8AC3E}">
        <p14:creationId xmlns:p14="http://schemas.microsoft.com/office/powerpoint/2010/main" val="3493499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A Real War Hero – Simon Weston CBE</a:t>
            </a:r>
            <a:br>
              <a:rPr lang="en-GB" dirty="0"/>
            </a:br>
            <a:r>
              <a:rPr lang="en-GB" sz="1800" dirty="0">
                <a:hlinkClick r:id="rId2"/>
              </a:rPr>
              <a:t>https://www.youtube.com/watch?v=lDznh9Ck5Js</a:t>
            </a:r>
            <a:endParaRPr lang="en-GB" sz="1800"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423592" y="1452348"/>
            <a:ext cx="2274168" cy="22741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31704" y="5341704"/>
            <a:ext cx="3400425" cy="1343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03512" y="4996037"/>
            <a:ext cx="2705100" cy="1685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78808" y="1373617"/>
            <a:ext cx="1719634" cy="17196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03512" y="3383616"/>
            <a:ext cx="2857500"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08613" y="2868310"/>
            <a:ext cx="1819275" cy="2514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6528048" y="1373617"/>
            <a:ext cx="3996444" cy="536322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600" dirty="0">
                <a:solidFill>
                  <a:prstClr val="black"/>
                </a:solidFill>
                <a:latin typeface="Calibri"/>
              </a:rPr>
              <a:t>On 8 June 1982, he was boarded with other members of his regiment on RFA Sir Galahad in Port Pleasant near Fitzroy, just off the Falkland Islands. It was bombed and set on fire by the Argentine Skyhawk fighters during the Bluff Cove Air Attacks. His ship was carrying ammunition as well as phosphorus bombs and thousands of gallons of diesel and petrol. Out of his platoon of 30 men, 22 were killed. The Welsh Guards lost a total of 48 men killed and 97 wounded aboard the Sir Galahad.</a:t>
            </a:r>
          </a:p>
          <a:p>
            <a:pPr algn="ctr"/>
            <a:endParaRPr lang="en-GB" sz="1600" dirty="0">
              <a:solidFill>
                <a:prstClr val="black"/>
              </a:solidFill>
              <a:latin typeface="Calibri"/>
            </a:endParaRPr>
          </a:p>
          <a:p>
            <a:pPr algn="ctr"/>
            <a:r>
              <a:rPr lang="en-GB" sz="1600" dirty="0">
                <a:solidFill>
                  <a:prstClr val="black"/>
                </a:solidFill>
                <a:latin typeface="Calibri"/>
              </a:rPr>
              <a:t>Weston survived with 46% burns, following which his face was barely recognisable. Weston endured years of reconstructive surgery, including over 70 major operations or surgical procedures. Skin from his shoulders was used to make eyelids and his nose was grafted on in a later operation</a:t>
            </a:r>
          </a:p>
        </p:txBody>
      </p:sp>
    </p:spTree>
    <p:extLst>
      <p:ext uri="{BB962C8B-B14F-4D97-AF65-F5344CB8AC3E}">
        <p14:creationId xmlns:p14="http://schemas.microsoft.com/office/powerpoint/2010/main" val="388269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a:t>Task 2: let’s finish the chapter.</a:t>
            </a:r>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a:bodyPr>
          <a:lstStyle/>
          <a:p>
            <a:r>
              <a:rPr lang="en-GB" sz="4000" dirty="0">
                <a:latin typeface="Trebuchet MS" pitchFamily="34" charset="0"/>
              </a:rPr>
              <a:t>What do we find out about the setting of the novel?</a:t>
            </a:r>
          </a:p>
          <a:p>
            <a:r>
              <a:rPr lang="en-GB" sz="4000" dirty="0">
                <a:latin typeface="Trebuchet MS" pitchFamily="34" charset="0"/>
              </a:rPr>
              <a:t>Examine Cormier’s </a:t>
            </a:r>
            <a:r>
              <a:rPr lang="en-GB" sz="4000" b="1" dirty="0">
                <a:latin typeface="Trebuchet MS" pitchFamily="34" charset="0"/>
              </a:rPr>
              <a:t>description</a:t>
            </a:r>
            <a:r>
              <a:rPr lang="en-GB" sz="4000" dirty="0">
                <a:latin typeface="Trebuchet MS" pitchFamily="34" charset="0"/>
              </a:rPr>
              <a:t> of Frenchtown.  Write down a list of things you discover about when and where the story is set.</a:t>
            </a:r>
          </a:p>
        </p:txBody>
      </p:sp>
    </p:spTree>
    <p:extLst>
      <p:ext uri="{BB962C8B-B14F-4D97-AF65-F5344CB8AC3E}">
        <p14:creationId xmlns:p14="http://schemas.microsoft.com/office/powerpoint/2010/main" val="306298778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1815</Words>
  <Application>Microsoft Office PowerPoint</Application>
  <PresentationFormat>Widescreen</PresentationFormat>
  <Paragraphs>60</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Baskerville Old Face</vt:lpstr>
      <vt:lpstr>Calibri</vt:lpstr>
      <vt:lpstr>Trebuchet MS</vt:lpstr>
      <vt:lpstr>1_Office Theme</vt:lpstr>
      <vt:lpstr>Chapter 1 - Heroes by Robert Cormier</vt:lpstr>
      <vt:lpstr>Starter: What does your face mean to you?</vt:lpstr>
      <vt:lpstr>Task: Let’s read the first page of the novel.</vt:lpstr>
      <vt:lpstr>PowerPoint Presentation</vt:lpstr>
      <vt:lpstr>How does the writer use language to describe Francis and  evoke empathy from a reader?  </vt:lpstr>
      <vt:lpstr>How does the writer use language to describe Francis and  evoke empathy from a reader?  </vt:lpstr>
      <vt:lpstr>SELF ASSESS YOUR PARAGRAPHS!</vt:lpstr>
      <vt:lpstr>A Real War Hero – Simon Weston CBE https://www.youtube.com/watch?v=lDznh9Ck5Js</vt:lpstr>
      <vt:lpstr>Task 2: let’s finish the chapter.</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 Heroes by Robert Cormier</dc:title>
  <dc:creator>D Weatherhead</dc:creator>
  <cp:lastModifiedBy>D Weatherhead</cp:lastModifiedBy>
  <cp:revision>1</cp:revision>
  <dcterms:created xsi:type="dcterms:W3CDTF">2020-11-10T10:02:25Z</dcterms:created>
  <dcterms:modified xsi:type="dcterms:W3CDTF">2020-11-10T10:04:27Z</dcterms:modified>
</cp:coreProperties>
</file>