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0000"/>
    <a:srgbClr val="F7700E"/>
    <a:srgbClr val="FF9900"/>
    <a:srgbClr val="D2272A"/>
    <a:srgbClr val="410000"/>
    <a:srgbClr val="F67209"/>
    <a:srgbClr val="EE7D1B"/>
    <a:srgbClr val="A4B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0E3AF1E-BED9-4C6B-9118-D252E1D6545D}" type="datetimeFigureOut">
              <a:rPr lang="en-GB" smtClean="0"/>
              <a:pPr/>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77910-1BE6-4265-BB52-4F120076EC24}" type="slidenum">
              <a:rPr lang="en-GB" smtClean="0"/>
              <a:pPr/>
              <a:t>‹#›</a:t>
            </a:fld>
            <a:endParaRPr lang="en-GB"/>
          </a:p>
        </p:txBody>
      </p:sp>
    </p:spTree>
    <p:extLst>
      <p:ext uri="{BB962C8B-B14F-4D97-AF65-F5344CB8AC3E}">
        <p14:creationId xmlns:p14="http://schemas.microsoft.com/office/powerpoint/2010/main" val="139345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E3AF1E-BED9-4C6B-9118-D252E1D6545D}" type="datetimeFigureOut">
              <a:rPr lang="en-GB" smtClean="0"/>
              <a:pPr/>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77910-1BE6-4265-BB52-4F120076EC24}" type="slidenum">
              <a:rPr lang="en-GB" smtClean="0"/>
              <a:pPr/>
              <a:t>‹#›</a:t>
            </a:fld>
            <a:endParaRPr lang="en-GB"/>
          </a:p>
        </p:txBody>
      </p:sp>
    </p:spTree>
    <p:extLst>
      <p:ext uri="{BB962C8B-B14F-4D97-AF65-F5344CB8AC3E}">
        <p14:creationId xmlns:p14="http://schemas.microsoft.com/office/powerpoint/2010/main" val="1061091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E3AF1E-BED9-4C6B-9118-D252E1D6545D}" type="datetimeFigureOut">
              <a:rPr lang="en-GB" smtClean="0"/>
              <a:pPr/>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77910-1BE6-4265-BB52-4F120076EC24}" type="slidenum">
              <a:rPr lang="en-GB" smtClean="0"/>
              <a:pPr/>
              <a:t>‹#›</a:t>
            </a:fld>
            <a:endParaRPr lang="en-GB"/>
          </a:p>
        </p:txBody>
      </p:sp>
    </p:spTree>
    <p:extLst>
      <p:ext uri="{BB962C8B-B14F-4D97-AF65-F5344CB8AC3E}">
        <p14:creationId xmlns:p14="http://schemas.microsoft.com/office/powerpoint/2010/main" val="308183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E3AF1E-BED9-4C6B-9118-D252E1D6545D}" type="datetimeFigureOut">
              <a:rPr lang="en-GB" smtClean="0"/>
              <a:pPr/>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77910-1BE6-4265-BB52-4F120076EC24}" type="slidenum">
              <a:rPr lang="en-GB" smtClean="0"/>
              <a:pPr/>
              <a:t>‹#›</a:t>
            </a:fld>
            <a:endParaRPr lang="en-GB"/>
          </a:p>
        </p:txBody>
      </p:sp>
    </p:spTree>
    <p:extLst>
      <p:ext uri="{BB962C8B-B14F-4D97-AF65-F5344CB8AC3E}">
        <p14:creationId xmlns:p14="http://schemas.microsoft.com/office/powerpoint/2010/main" val="83116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3AF1E-BED9-4C6B-9118-D252E1D6545D}" type="datetimeFigureOut">
              <a:rPr lang="en-GB" smtClean="0"/>
              <a:pPr/>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377910-1BE6-4265-BB52-4F120076EC24}" type="slidenum">
              <a:rPr lang="en-GB" smtClean="0"/>
              <a:pPr/>
              <a:t>‹#›</a:t>
            </a:fld>
            <a:endParaRPr lang="en-GB"/>
          </a:p>
        </p:txBody>
      </p:sp>
    </p:spTree>
    <p:extLst>
      <p:ext uri="{BB962C8B-B14F-4D97-AF65-F5344CB8AC3E}">
        <p14:creationId xmlns:p14="http://schemas.microsoft.com/office/powerpoint/2010/main" val="317893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0E3AF1E-BED9-4C6B-9118-D252E1D6545D}" type="datetimeFigureOut">
              <a:rPr lang="en-GB" smtClean="0"/>
              <a:pPr/>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377910-1BE6-4265-BB52-4F120076EC24}" type="slidenum">
              <a:rPr lang="en-GB" smtClean="0"/>
              <a:pPr/>
              <a:t>‹#›</a:t>
            </a:fld>
            <a:endParaRPr lang="en-GB"/>
          </a:p>
        </p:txBody>
      </p:sp>
    </p:spTree>
    <p:extLst>
      <p:ext uri="{BB962C8B-B14F-4D97-AF65-F5344CB8AC3E}">
        <p14:creationId xmlns:p14="http://schemas.microsoft.com/office/powerpoint/2010/main" val="3917268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0E3AF1E-BED9-4C6B-9118-D252E1D6545D}" type="datetimeFigureOut">
              <a:rPr lang="en-GB" smtClean="0"/>
              <a:pPr/>
              <a:t>11/12/2020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377910-1BE6-4265-BB52-4F120076EC24}" type="slidenum">
              <a:rPr lang="en-GB" smtClean="0"/>
              <a:pPr/>
              <a:t>‹#›</a:t>
            </a:fld>
            <a:endParaRPr lang="en-GB"/>
          </a:p>
        </p:txBody>
      </p:sp>
    </p:spTree>
    <p:extLst>
      <p:ext uri="{BB962C8B-B14F-4D97-AF65-F5344CB8AC3E}">
        <p14:creationId xmlns:p14="http://schemas.microsoft.com/office/powerpoint/2010/main" val="2094984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0E3AF1E-BED9-4C6B-9118-D252E1D6545D}" type="datetimeFigureOut">
              <a:rPr lang="en-GB" smtClean="0"/>
              <a:pPr/>
              <a:t>11/12/2020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377910-1BE6-4265-BB52-4F120076EC24}" type="slidenum">
              <a:rPr lang="en-GB" smtClean="0"/>
              <a:pPr/>
              <a:t>‹#›</a:t>
            </a:fld>
            <a:endParaRPr lang="en-GB"/>
          </a:p>
        </p:txBody>
      </p:sp>
    </p:spTree>
    <p:extLst>
      <p:ext uri="{BB962C8B-B14F-4D97-AF65-F5344CB8AC3E}">
        <p14:creationId xmlns:p14="http://schemas.microsoft.com/office/powerpoint/2010/main" val="202631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3AF1E-BED9-4C6B-9118-D252E1D6545D}" type="datetimeFigureOut">
              <a:rPr lang="en-GB" smtClean="0"/>
              <a:pPr/>
              <a:t>11/12/2020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377910-1BE6-4265-BB52-4F120076EC24}" type="slidenum">
              <a:rPr lang="en-GB" smtClean="0"/>
              <a:pPr/>
              <a:t>‹#›</a:t>
            </a:fld>
            <a:endParaRPr lang="en-GB"/>
          </a:p>
        </p:txBody>
      </p:sp>
    </p:spTree>
    <p:extLst>
      <p:ext uri="{BB962C8B-B14F-4D97-AF65-F5344CB8AC3E}">
        <p14:creationId xmlns:p14="http://schemas.microsoft.com/office/powerpoint/2010/main" val="167140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E3AF1E-BED9-4C6B-9118-D252E1D6545D}" type="datetimeFigureOut">
              <a:rPr lang="en-GB" smtClean="0"/>
              <a:pPr/>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377910-1BE6-4265-BB52-4F120076EC24}" type="slidenum">
              <a:rPr lang="en-GB" smtClean="0"/>
              <a:pPr/>
              <a:t>‹#›</a:t>
            </a:fld>
            <a:endParaRPr lang="en-GB"/>
          </a:p>
        </p:txBody>
      </p:sp>
    </p:spTree>
    <p:extLst>
      <p:ext uri="{BB962C8B-B14F-4D97-AF65-F5344CB8AC3E}">
        <p14:creationId xmlns:p14="http://schemas.microsoft.com/office/powerpoint/2010/main" val="2280662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E3AF1E-BED9-4C6B-9118-D252E1D6545D}" type="datetimeFigureOut">
              <a:rPr lang="en-GB" smtClean="0"/>
              <a:pPr/>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377910-1BE6-4265-BB52-4F120076EC24}" type="slidenum">
              <a:rPr lang="en-GB" smtClean="0"/>
              <a:pPr/>
              <a:t>‹#›</a:t>
            </a:fld>
            <a:endParaRPr lang="en-GB"/>
          </a:p>
        </p:txBody>
      </p:sp>
    </p:spTree>
    <p:extLst>
      <p:ext uri="{BB962C8B-B14F-4D97-AF65-F5344CB8AC3E}">
        <p14:creationId xmlns:p14="http://schemas.microsoft.com/office/powerpoint/2010/main" val="1727112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3AF1E-BED9-4C6B-9118-D252E1D6545D}" type="datetimeFigureOut">
              <a:rPr lang="en-GB" smtClean="0"/>
              <a:pPr/>
              <a:t>11/12/2020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77910-1BE6-4265-BB52-4F120076EC24}" type="slidenum">
              <a:rPr lang="en-GB" smtClean="0"/>
              <a:pPr/>
              <a:t>‹#›</a:t>
            </a:fld>
            <a:endParaRPr lang="en-GB"/>
          </a:p>
        </p:txBody>
      </p:sp>
    </p:spTree>
    <p:extLst>
      <p:ext uri="{BB962C8B-B14F-4D97-AF65-F5344CB8AC3E}">
        <p14:creationId xmlns:p14="http://schemas.microsoft.com/office/powerpoint/2010/main" val="712325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lum/>
          </a:blip>
          <a:stretch>
            <a:fillRect/>
          </a:stretch>
        </p:blipFill>
        <p:spPr>
          <a:xfrm>
            <a:off x="3010486" y="450761"/>
            <a:ext cx="9073662" cy="6185596"/>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075717738"/>
              </p:ext>
            </p:extLst>
          </p:nvPr>
        </p:nvGraphicFramePr>
        <p:xfrm>
          <a:off x="0" y="-11303"/>
          <a:ext cx="12209172" cy="6892971"/>
        </p:xfrm>
        <a:graphic>
          <a:graphicData uri="http://schemas.openxmlformats.org/drawingml/2006/table">
            <a:tbl>
              <a:tblPr firstRow="1" firstCol="1" bandRow="1"/>
              <a:tblGrid>
                <a:gridCol w="2007456">
                  <a:extLst>
                    <a:ext uri="{9D8B030D-6E8A-4147-A177-3AD203B41FA5}">
                      <a16:colId xmlns:a16="http://schemas.microsoft.com/office/drawing/2014/main" val="20000"/>
                    </a:ext>
                  </a:extLst>
                </a:gridCol>
                <a:gridCol w="1186505">
                  <a:extLst>
                    <a:ext uri="{9D8B030D-6E8A-4147-A177-3AD203B41FA5}">
                      <a16:colId xmlns:a16="http://schemas.microsoft.com/office/drawing/2014/main" val="20001"/>
                    </a:ext>
                  </a:extLst>
                </a:gridCol>
                <a:gridCol w="1854557">
                  <a:extLst>
                    <a:ext uri="{9D8B030D-6E8A-4147-A177-3AD203B41FA5}">
                      <a16:colId xmlns:a16="http://schemas.microsoft.com/office/drawing/2014/main" val="20002"/>
                    </a:ext>
                  </a:extLst>
                </a:gridCol>
                <a:gridCol w="1700012">
                  <a:extLst>
                    <a:ext uri="{9D8B030D-6E8A-4147-A177-3AD203B41FA5}">
                      <a16:colId xmlns:a16="http://schemas.microsoft.com/office/drawing/2014/main" val="20003"/>
                    </a:ext>
                  </a:extLst>
                </a:gridCol>
                <a:gridCol w="1609859">
                  <a:extLst>
                    <a:ext uri="{9D8B030D-6E8A-4147-A177-3AD203B41FA5}">
                      <a16:colId xmlns:a16="http://schemas.microsoft.com/office/drawing/2014/main" val="20004"/>
                    </a:ext>
                  </a:extLst>
                </a:gridCol>
                <a:gridCol w="1365160">
                  <a:extLst>
                    <a:ext uri="{9D8B030D-6E8A-4147-A177-3AD203B41FA5}">
                      <a16:colId xmlns:a16="http://schemas.microsoft.com/office/drawing/2014/main" val="20005"/>
                    </a:ext>
                  </a:extLst>
                </a:gridCol>
                <a:gridCol w="1468192">
                  <a:extLst>
                    <a:ext uri="{9D8B030D-6E8A-4147-A177-3AD203B41FA5}">
                      <a16:colId xmlns:a16="http://schemas.microsoft.com/office/drawing/2014/main" val="20006"/>
                    </a:ext>
                  </a:extLst>
                </a:gridCol>
                <a:gridCol w="1017431">
                  <a:extLst>
                    <a:ext uri="{9D8B030D-6E8A-4147-A177-3AD203B41FA5}">
                      <a16:colId xmlns:a16="http://schemas.microsoft.com/office/drawing/2014/main" val="20007"/>
                    </a:ext>
                  </a:extLst>
                </a:gridCol>
              </a:tblGrid>
              <a:tr h="531503">
                <a:tc>
                  <a:txBody>
                    <a:bodyPr/>
                    <a:lstStyle/>
                    <a:p>
                      <a:pPr algn="ctr">
                        <a:lnSpc>
                          <a:spcPct val="107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Takeaway Homework Menu</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r>
                        <a:rPr lang="en-GB" sz="1500" b="1" dirty="0">
                          <a:latin typeface="Matura MT Script Capitals" panose="03020802060602070202" pitchFamily="66" charset="0"/>
                        </a:rPr>
                        <a:t>Chili Rating</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07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Research appetisers</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07000"/>
                        </a:lnSpc>
                        <a:spcAft>
                          <a:spcPts val="0"/>
                        </a:spcAft>
                      </a:pPr>
                      <a:r>
                        <a:rPr lang="en-GB" sz="1200" b="1" dirty="0" err="1">
                          <a:effectLst/>
                          <a:latin typeface="Calibri" panose="020F0502020204030204" pitchFamily="34" charset="0"/>
                          <a:ea typeface="Calibri" panose="020F0502020204030204" pitchFamily="34" charset="0"/>
                          <a:cs typeface="Times New Roman" panose="02020603050405020304" pitchFamily="18" charset="0"/>
                        </a:rPr>
                        <a:t>Peri</a:t>
                      </a:r>
                      <a:r>
                        <a:rPr lang="en-GB" sz="1200" b="1" dirty="0">
                          <a:effectLst/>
                          <a:latin typeface="Calibri" panose="020F0502020204030204" pitchFamily="34" charset="0"/>
                          <a:ea typeface="Calibri" panose="020F0502020204030204" pitchFamily="34" charset="0"/>
                          <a:cs typeface="Times New Roman" panose="02020603050405020304" pitchFamily="18" charset="0"/>
                        </a:rPr>
                        <a:t> </a:t>
                      </a:r>
                      <a:r>
                        <a:rPr lang="en-GB" sz="1200" b="1" dirty="0" err="1">
                          <a:effectLst/>
                          <a:latin typeface="Calibri" panose="020F0502020204030204" pitchFamily="34" charset="0"/>
                          <a:ea typeface="Calibri" panose="020F0502020204030204" pitchFamily="34" charset="0"/>
                          <a:cs typeface="Times New Roman" panose="02020603050405020304" pitchFamily="18" charset="0"/>
                        </a:rPr>
                        <a:t>peri</a:t>
                      </a:r>
                      <a:r>
                        <a:rPr lang="en-GB" sz="1200" b="1" dirty="0">
                          <a:effectLst/>
                          <a:latin typeface="Calibri" panose="020F0502020204030204" pitchFamily="34" charset="0"/>
                          <a:ea typeface="Calibri" panose="020F0502020204030204" pitchFamily="34" charset="0"/>
                          <a:cs typeface="Times New Roman" panose="02020603050405020304" pitchFamily="18" charset="0"/>
                        </a:rPr>
                        <a:t> presentations</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07000"/>
                        </a:lnSpc>
                        <a:spcAft>
                          <a:spcPts val="0"/>
                        </a:spcAft>
                      </a:pPr>
                      <a:r>
                        <a:rPr lang="en-GB" sz="1200" b="1" dirty="0" err="1">
                          <a:effectLst/>
                          <a:latin typeface="Calibri" panose="020F0502020204030204" pitchFamily="34" charset="0"/>
                          <a:ea typeface="Calibri" panose="020F0502020204030204" pitchFamily="34" charset="0"/>
                          <a:cs typeface="Times New Roman" panose="02020603050405020304" pitchFamily="18" charset="0"/>
                        </a:rPr>
                        <a:t>Fino</a:t>
                      </a:r>
                      <a:r>
                        <a:rPr lang="en-GB" sz="1200" b="1" dirty="0">
                          <a:effectLst/>
                          <a:latin typeface="Calibri" panose="020F0502020204030204" pitchFamily="34" charset="0"/>
                          <a:ea typeface="Calibri" panose="020F0502020204030204" pitchFamily="34" charset="0"/>
                          <a:cs typeface="Times New Roman" panose="02020603050405020304" pitchFamily="18" charset="0"/>
                        </a:rPr>
                        <a:t> sides</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07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Specials</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07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 Platters to share</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lnSpc>
                          <a:spcPct val="107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Desserts</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1142673">
                <a:tc rowSpan="5">
                  <a:txBody>
                    <a:bodyPr/>
                    <a:lstStyle/>
                    <a:p>
                      <a:pPr>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solidFill>
                            <a:schemeClr val="bg1"/>
                          </a:solidFill>
                          <a:effectLst/>
                          <a:latin typeface="Matura MT Script Capitals" panose="03020802060602070202" pitchFamily="66" charset="0"/>
                          <a:ea typeface="Calibri" panose="020F0502020204030204" pitchFamily="34" charset="0"/>
                          <a:cs typeface="Times New Roman" panose="02020603050405020304" pitchFamily="18" charset="0"/>
                        </a:rPr>
                        <a:t>Extra hot</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00000"/>
                    </a:solidFill>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Explain why Shakespeare wrote</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‘A Midsummer Night’s Dream’</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Imagine</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you are an Elizabethan. Create a speech/video blog explaining your views on Fairies.</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Create a menu for the wedding feast and </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celebrations at the end of the play.</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Create a</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a:effectLst/>
                          <a:latin typeface="Calibri" panose="020F0502020204030204" pitchFamily="34" charset="0"/>
                          <a:ea typeface="Calibri" panose="020F0502020204030204" pitchFamily="34" charset="0"/>
                          <a:cs typeface="Times New Roman" panose="02020603050405020304" pitchFamily="18" charset="0"/>
                        </a:rPr>
                        <a:t>screenplay version of a scene from the play.</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Research Shakespeare’s sonnets.</a:t>
                      </a:r>
                    </a:p>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Write a sonnet as either Hermia,</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Helena, Demetrius or Lysander to you partner.</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Design</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a board game based upon the play, its themes , events and ideas.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10633">
                <a:tc vMerge="1">
                  <a:txBody>
                    <a:bodyPr/>
                    <a:lstStyle/>
                    <a:p>
                      <a:endParaRPr lang="en-GB"/>
                    </a:p>
                  </a:txBody>
                  <a:tcPr/>
                </a:tc>
                <a:tc>
                  <a:txBody>
                    <a:bodyPr/>
                    <a:lstStyle/>
                    <a:p>
                      <a:pPr algn="ctr">
                        <a:lnSpc>
                          <a:spcPct val="107000"/>
                        </a:lnSpc>
                        <a:spcAft>
                          <a:spcPts val="0"/>
                        </a:spcAft>
                      </a:pPr>
                      <a:r>
                        <a:rPr lang="en-GB" sz="2000" dirty="0">
                          <a:effectLst/>
                          <a:latin typeface="Matura MT Script Capitals" panose="03020802060602070202" pitchFamily="66" charset="0"/>
                          <a:ea typeface="Calibri" panose="020F0502020204030204" pitchFamily="34" charset="0"/>
                          <a:cs typeface="Times New Roman" panose="02020603050405020304" pitchFamily="18" charset="0"/>
                        </a:rPr>
                        <a:t>Hot</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272A"/>
                    </a:solidFill>
                  </a:tcPr>
                </a:tc>
                <a:tc>
                  <a:txBody>
                    <a:bodyPr/>
                    <a:lstStyle/>
                    <a:p>
                      <a:pPr fontAlgn="base"/>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Research the themes of</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Power, Reality </a:t>
                      </a:r>
                      <a:r>
                        <a:rPr lang="en-GB" sz="1000" b="0" i="0" kern="1200" baseline="0" dirty="0">
                          <a:solidFill>
                            <a:schemeClr val="tx1"/>
                          </a:solidFill>
                          <a:effectLst/>
                          <a:latin typeface="+mn-lt"/>
                          <a:ea typeface="+mn-ea"/>
                          <a:cs typeface="+mn-cs"/>
                        </a:rPr>
                        <a:t>and Magic</a:t>
                      </a:r>
                      <a:r>
                        <a:rPr lang="en-GB" sz="1000" b="0" i="0" kern="1200" dirty="0">
                          <a:solidFill>
                            <a:schemeClr val="tx1"/>
                          </a:solidFill>
                          <a:effectLst/>
                          <a:latin typeface="+mn-lt"/>
                          <a:ea typeface="+mn-ea"/>
                          <a:cs typeface="+mn-cs"/>
                        </a:rPr>
                        <a:t>. Why has Shakespeare</a:t>
                      </a:r>
                      <a:r>
                        <a:rPr lang="en-GB" sz="1000" b="0" i="0" kern="1200" baseline="0" dirty="0">
                          <a:solidFill>
                            <a:schemeClr val="tx1"/>
                          </a:solidFill>
                          <a:effectLst/>
                          <a:latin typeface="+mn-lt"/>
                          <a:ea typeface="+mn-ea"/>
                          <a:cs typeface="+mn-cs"/>
                        </a:rPr>
                        <a:t> chosen these themes for his ‘comedy?’ What do these themes allow in terms of comedy?</a:t>
                      </a:r>
                      <a:endParaRPr lang="en-GB" sz="1000" b="0" i="0" kern="1200" dirty="0">
                        <a:solidFill>
                          <a:schemeClr val="tx1"/>
                        </a:solidFill>
                        <a:effectLst/>
                        <a:latin typeface="+mn-lt"/>
                        <a:ea typeface="+mn-ea"/>
                        <a:cs typeface="+mn-cs"/>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Produce a storybook that re-tells the story of the play in a different setting e.g. the modern day. Use quotations from the play &amp; translate to your own words.</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Create a masque for a chosen character showing </a:t>
                      </a:r>
                    </a:p>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different aspects of the character.</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ecorate the mask</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as you </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wish, but include as many words or</a:t>
                      </a:r>
                    </a:p>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lines from anywhere in the</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play as possible</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which tell others</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about the character. </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Create a film set for your own production of the</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play </a:t>
                      </a:r>
                      <a:r>
                        <a:rPr lang="en-GB" sz="1000" dirty="0">
                          <a:effectLst/>
                          <a:latin typeface="Calibri" panose="020F0502020204030204" pitchFamily="34" charset="0"/>
                          <a:ea typeface="Calibri" panose="020F0502020204030204" pitchFamily="34" charset="0"/>
                          <a:cs typeface="Times New Roman" panose="02020603050405020304" pitchFamily="18" charset="0"/>
                        </a:rPr>
                        <a:t>. Select your cast, soundtrack and costume design. </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Write</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 article a</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 a reporter</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on the reuniting of Oberon and </a:t>
                      </a:r>
                      <a:r>
                        <a:rPr lang="en-GB" sz="1000"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Titania</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Write as a broadsheet,</a:t>
                      </a:r>
                    </a:p>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 tabloid journalist, making the events</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the play </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 factual or sensational as you</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wish.</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Create a set of ‘Top Trump’ cards for each of the characters in the play.</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06954">
                <a:tc vMerge="1">
                  <a:txBody>
                    <a:bodyPr/>
                    <a:lstStyle/>
                    <a:p>
                      <a:endParaRPr lang="en-GB"/>
                    </a:p>
                  </a:txBody>
                  <a:tcPr/>
                </a:tc>
                <a:tc>
                  <a:txBody>
                    <a:bodyPr/>
                    <a:lstStyle/>
                    <a:p>
                      <a:pPr algn="ctr">
                        <a:lnSpc>
                          <a:spcPct val="107000"/>
                        </a:lnSpc>
                        <a:spcAft>
                          <a:spcPts val="0"/>
                        </a:spcAft>
                      </a:pPr>
                      <a:r>
                        <a:rPr lang="en-GB" sz="1800" dirty="0">
                          <a:effectLst/>
                          <a:latin typeface="Matura MT Script Capitals" panose="03020802060602070202" pitchFamily="66" charset="0"/>
                          <a:ea typeface="Calibri" panose="020F0502020204030204" pitchFamily="34" charset="0"/>
                          <a:cs typeface="Times New Roman" panose="02020603050405020304" pitchFamily="18" charset="0"/>
                        </a:rPr>
                        <a:t>Medium</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700E"/>
                    </a:solidFill>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Research Shakespeare’s  Life and times: include:</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home, family, work, education, health etc.</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Summarise</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the play</a:t>
                      </a:r>
                      <a:r>
                        <a:rPr lang="en-GB" sz="1000" dirty="0">
                          <a:effectLst/>
                          <a:latin typeface="Calibri" panose="020F0502020204030204" pitchFamily="34" charset="0"/>
                          <a:ea typeface="Calibri" panose="020F0502020204030204" pitchFamily="34" charset="0"/>
                          <a:cs typeface="Times New Roman" panose="02020603050405020304" pitchFamily="18" charset="0"/>
                        </a:rPr>
                        <a:t> in the form of a comic strip</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using words, ideas and themes from the play. Produce a Theatre Poster include who you </a:t>
                      </a:r>
                      <a:r>
                        <a:rPr lang="en-GB" sz="1000" baseline="0">
                          <a:effectLst/>
                          <a:latin typeface="Calibri" panose="020F0502020204030204" pitchFamily="34" charset="0"/>
                          <a:ea typeface="Calibri" panose="020F0502020204030204" pitchFamily="34" charset="0"/>
                          <a:cs typeface="Times New Roman" panose="02020603050405020304" pitchFamily="18" charset="0"/>
                        </a:rPr>
                        <a:t>would like to play the main parts.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Design</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an extra scene with set for you most/least favourite scene.</a:t>
                      </a:r>
                    </a:p>
                    <a:p>
                      <a:pPr>
                        <a:lnSpc>
                          <a:spcPct val="107000"/>
                        </a:lnSpc>
                        <a:spcAft>
                          <a:spcPts val="0"/>
                        </a:spcAft>
                      </a:pP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Include stage directions, Shakespeare’s characters </a:t>
                      </a:r>
                      <a:r>
                        <a:rPr lang="en-GB" sz="1000" baseline="0">
                          <a:effectLst/>
                          <a:latin typeface="Calibri" panose="020F0502020204030204" pitchFamily="34" charset="0"/>
                          <a:ea typeface="Calibri" panose="020F0502020204030204" pitchFamily="34" charset="0"/>
                          <a:cs typeface="Times New Roman" panose="02020603050405020304" pitchFamily="18" charset="0"/>
                        </a:rPr>
                        <a:t>&amp; language.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Shakespeare highlights the issue</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power</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Choose</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 social issue which concerns you. How would you change the play to highlight this problem or issue?</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Write a</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monologue as Puck to explain to the audience why you did what you did to </a:t>
                      </a:r>
                      <a:r>
                        <a:rPr lang="en-GB" sz="1000"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Titania</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and Bottom </a:t>
                      </a:r>
                      <a:r>
                        <a:rPr lang="en-GB" sz="1000"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etc</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Produce a diagram OR s model of  The Globe Theatre, label</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and e</a:t>
                      </a:r>
                      <a:r>
                        <a:rPr lang="en-GB" sz="1000" dirty="0">
                          <a:effectLst/>
                          <a:latin typeface="Calibri" panose="020F0502020204030204" pitchFamily="34" charset="0"/>
                          <a:ea typeface="Calibri" panose="020F0502020204030204" pitchFamily="34" charset="0"/>
                          <a:cs typeface="Times New Roman" panose="02020603050405020304" pitchFamily="18" charset="0"/>
                        </a:rPr>
                        <a:t>xplain what a trip to the theatre was like</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85096">
                <a:tc vMerge="1">
                  <a:txBody>
                    <a:bodyPr/>
                    <a:lstStyle/>
                    <a:p>
                      <a:endParaRPr lang="en-GB"/>
                    </a:p>
                  </a:txBody>
                  <a:tcPr/>
                </a:tc>
                <a:tc>
                  <a:txBody>
                    <a:bodyPr/>
                    <a:lstStyle/>
                    <a:p>
                      <a:pPr algn="ctr">
                        <a:lnSpc>
                          <a:spcPct val="107000"/>
                        </a:lnSpc>
                        <a:spcAft>
                          <a:spcPts val="0"/>
                        </a:spcAft>
                      </a:pPr>
                      <a:r>
                        <a:rPr lang="en-GB" sz="2000">
                          <a:effectLst/>
                          <a:latin typeface="Matura MT Script Capitals" panose="03020802060602070202" pitchFamily="66" charset="0"/>
                          <a:ea typeface="Calibri" panose="020F0502020204030204" pitchFamily="34" charset="0"/>
                          <a:cs typeface="Times New Roman" panose="02020603050405020304" pitchFamily="18" charset="0"/>
                        </a:rPr>
                        <a:t>Mild</a:t>
                      </a:r>
                      <a:endParaRPr lang="en-GB" sz="2000" dirty="0">
                        <a:effectLst/>
                        <a:latin typeface="Matura MT Script Capitals" panose="03020802060602070202" pitchFamily="66" charset="0"/>
                        <a:ea typeface="Calibri" panose="020F0502020204030204" pitchFamily="34" charset="0"/>
                        <a:cs typeface="Times New Roman" panose="02020603050405020304" pitchFamily="18" charset="0"/>
                      </a:endParaRP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Research 16th Century Athens OR Elizabethan England .  You should include the art, literature and information about where the play is set. </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Create a model that represents one of the characters from the play.</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Write notes or an explanation of why your created you model this way.</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If</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you had the power to create a spell what would you create and why? </a:t>
                      </a:r>
                      <a:r>
                        <a:rPr lang="en-GB" sz="1000" dirty="0">
                          <a:effectLst/>
                          <a:latin typeface="Calibri" panose="020F0502020204030204" pitchFamily="34" charset="0"/>
                          <a:ea typeface="Calibri" panose="020F0502020204030204" pitchFamily="34" charset="0"/>
                          <a:cs typeface="Times New Roman" panose="02020603050405020304" pitchFamily="18" charset="0"/>
                        </a:rPr>
                        <a:t>You can choose how you present this. </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Do</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you think the play is effective for a modern audience? Explain your reasons linked to the play.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Write a confession as the character Puck. Explain why you wanted to make trouble for the others in the play.</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Create</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 wedding invitation for </a:t>
                      </a:r>
                      <a:r>
                        <a:rPr lang="en-GB" sz="1000" dirty="0"/>
                        <a:t>Demetrius and Helena or</a:t>
                      </a:r>
                      <a:r>
                        <a:rPr lang="en-GB" sz="1000" baseline="0" dirty="0"/>
                        <a:t> </a:t>
                      </a:r>
                      <a:r>
                        <a:rPr lang="en-GB" sz="1000" dirty="0"/>
                        <a:t> Lysander</a:t>
                      </a:r>
                      <a:r>
                        <a:rPr lang="en-GB" sz="1000" baseline="0" dirty="0"/>
                        <a:t> and </a:t>
                      </a:r>
                      <a:r>
                        <a:rPr lang="en-GB" sz="1000" dirty="0"/>
                        <a:t>Hermia.</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1266971">
                <a:tc vMerge="1">
                  <a:txBody>
                    <a:bodyPr/>
                    <a:lstStyle/>
                    <a:p>
                      <a:endParaRPr lang="en-GB"/>
                    </a:p>
                  </a:txBody>
                  <a:tcPr/>
                </a:tc>
                <a:tc>
                  <a:txBody>
                    <a:bodyPr/>
                    <a:lstStyle/>
                    <a:p>
                      <a:pPr algn="ctr">
                        <a:lnSpc>
                          <a:spcPct val="107000"/>
                        </a:lnSpc>
                        <a:spcAft>
                          <a:spcPts val="0"/>
                        </a:spcAft>
                      </a:pPr>
                      <a:r>
                        <a:rPr lang="en-GB" sz="2000" dirty="0">
                          <a:effectLst/>
                          <a:latin typeface="Matura MT Script Capitals" panose="03020802060602070202" pitchFamily="66" charset="0"/>
                          <a:ea typeface="Calibri" panose="020F0502020204030204" pitchFamily="34" charset="0"/>
                          <a:cs typeface="Times New Roman" panose="02020603050405020304" pitchFamily="18" charset="0"/>
                        </a:rPr>
                        <a:t>Extra Mild</a:t>
                      </a:r>
                    </a:p>
                  </a:txBody>
                  <a:tcPr marL="63982" marR="6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4B700"/>
                    </a:solidFill>
                  </a:tcPr>
                </a:tc>
                <a:tc>
                  <a:txBody>
                    <a:bodyPr/>
                    <a:lstStyle/>
                    <a:p>
                      <a:pPr>
                        <a:lnSpc>
                          <a:spcPct val="107000"/>
                        </a:lnSpc>
                        <a:spcAft>
                          <a:spcPts val="0"/>
                        </a:spcAft>
                      </a:pP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Research 3 of the main characters in the play.</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What sort of people are</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they?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What is the relationship between them?</a:t>
                      </a:r>
                    </a:p>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What do you think each is thinking and feeling?</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Research the</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belief in the supernatural </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a:t>
                      </a:r>
                      <a:r>
                        <a:rPr lang="en-GB" sz="1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Elizabeth</a:t>
                      </a:r>
                      <a:r>
                        <a:rPr lang="en-GB" sz="1000"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ean</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society and today. What comparisons can you make?</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Write a speech as your favourite character, trying to persuade another character to</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love them</a:t>
                      </a:r>
                      <a:r>
                        <a:rPr lang="en-GB"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Create</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a new character to be included in the story.  Explain why they are important and what is their influence on the play.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Write Hermia</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or Helena’s </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diary across 2 days at</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 beginning and end of the play</a:t>
                      </a:r>
                      <a:r>
                        <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GB" sz="10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Create a 5 to 10 question quiz based upon the events, themes and ideas from the</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play.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pic>
        <p:nvPicPr>
          <p:cNvPr id="20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141" y="1489857"/>
            <a:ext cx="1546093" cy="3169254"/>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907742">
            <a:off x="493813" y="453904"/>
            <a:ext cx="872298" cy="104389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5"/>
          <p:cNvSpPr txBox="1"/>
          <p:nvPr/>
        </p:nvSpPr>
        <p:spPr>
          <a:xfrm>
            <a:off x="60638" y="4691499"/>
            <a:ext cx="1738648" cy="2057354"/>
          </a:xfrm>
          <a:prstGeom prst="rect">
            <a:avLst/>
          </a:prstGeom>
          <a:noFill/>
        </p:spPr>
        <p:txBody>
          <a:bodyPr wrap="square" rtlCol="0">
            <a:noAutofit/>
          </a:bodyPr>
          <a:lstStyle/>
          <a:p>
            <a:pPr>
              <a:spcAft>
                <a:spcPts val="0"/>
              </a:spcAft>
            </a:pPr>
            <a:r>
              <a:rPr lang="en-US" sz="1150" b="1"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Year 7 Homework</a:t>
            </a:r>
          </a:p>
          <a:p>
            <a:pPr>
              <a:spcAft>
                <a:spcPts val="0"/>
              </a:spcAft>
            </a:pPr>
            <a:r>
              <a:rPr lang="en-US" sz="115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Each week  choose one take away item for homework. The chili rating suggests the difficulty of the task, or the challenge it might offer. You cannot choose all the same strength of task every week. Try at least one </a:t>
            </a:r>
            <a:r>
              <a:rPr lang="en-US" sz="115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‘Extra Hot’.</a:t>
            </a:r>
            <a:endParaRPr lang="en-GB" sz="11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8477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909</TotalTime>
  <Words>759</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Matura MT Script Capitals</vt:lpstr>
      <vt:lpstr>Times New Roman</vt:lpstr>
      <vt:lpstr>Office Theme</vt:lpstr>
      <vt:lpstr>PowerPoint Presentation</vt:lpstr>
    </vt:vector>
  </TitlesOfParts>
  <Company>Oasis Academy Lister Park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Hardwick</dc:creator>
  <cp:lastModifiedBy>A Allen</cp:lastModifiedBy>
  <cp:revision>63</cp:revision>
  <dcterms:created xsi:type="dcterms:W3CDTF">2015-07-05T12:00:22Z</dcterms:created>
  <dcterms:modified xsi:type="dcterms:W3CDTF">2020-12-11T09:15:44Z</dcterms:modified>
</cp:coreProperties>
</file>