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6" r:id="rId2"/>
    <p:sldId id="343" r:id="rId3"/>
    <p:sldId id="363" r:id="rId4"/>
    <p:sldId id="362" r:id="rId5"/>
    <p:sldId id="348" r:id="rId6"/>
    <p:sldId id="366" r:id="rId7"/>
    <p:sldId id="33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4660"/>
  </p:normalViewPr>
  <p:slideViewPr>
    <p:cSldViewPr>
      <p:cViewPr varScale="1">
        <p:scale>
          <a:sx n="101" d="100"/>
          <a:sy n="101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05397-C49F-43E4-8DD6-087391CFC58D}" type="datetimeFigureOut">
              <a:rPr lang="en-US" smtClean="0"/>
              <a:pPr/>
              <a:t>11/13/2020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E5F24-31FB-4549-9532-1568BB15E6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55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Classes can do this in pairs/groups taking one or two words each to make it quicker.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E5F24-31FB-4549-9532-1568BB15E6F4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5243522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3286124"/>
            <a:ext cx="462916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11/13/2020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11/13/2020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11/13/2020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11/13/2020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D35CFF-4F93-433A-8B52-F742AB230D7E}" type="datetimeFigureOut">
              <a:rPr lang="en-US" smtClean="0"/>
              <a:pPr/>
              <a:t>11/13/2020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01EBE2-1F65-4CDB-97B7-05305183C1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theshakespeareblog.com/wp-content/uploads/2013/02/a-midsummer.jpg"/>
          <p:cNvPicPr>
            <a:picLocks noChangeAspect="1" noChangeArrowheads="1"/>
          </p:cNvPicPr>
          <p:nvPr userDrawn="1"/>
        </p:nvPicPr>
        <p:blipFill>
          <a:blip r:embed="rId13"/>
          <a:srcRect l="6517" r="2239" b="8131"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8" name="Oval 7"/>
          <p:cNvSpPr/>
          <p:nvPr userDrawn="1"/>
        </p:nvSpPr>
        <p:spPr>
          <a:xfrm>
            <a:off x="214282" y="714380"/>
            <a:ext cx="7000892" cy="6143644"/>
          </a:xfrm>
          <a:prstGeom prst="ellipse">
            <a:avLst/>
          </a:prstGeom>
          <a:ln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43692" cy="1143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543692" cy="4525963"/>
          </a:xfrm>
          <a:prstGeom prst="rect">
            <a:avLst/>
          </a:prstGeom>
          <a:solidFill>
            <a:schemeClr val="accent3">
              <a:lumMod val="60000"/>
              <a:lumOff val="40000"/>
              <a:alpha val="6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7286644" y="0"/>
            <a:ext cx="1857356" cy="221455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7286644" y="2285992"/>
            <a:ext cx="1857356" cy="22860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Rounded Rectangle 17"/>
          <p:cNvSpPr/>
          <p:nvPr userDrawn="1"/>
        </p:nvSpPr>
        <p:spPr>
          <a:xfrm>
            <a:off x="7286644" y="4643446"/>
            <a:ext cx="1857356" cy="22145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1142984"/>
            <a:ext cx="5243522" cy="1470025"/>
          </a:xfrm>
        </p:spPr>
        <p:txBody>
          <a:bodyPr>
            <a:noAutofit/>
          </a:bodyPr>
          <a:lstStyle/>
          <a:p>
            <a:r>
              <a:rPr lang="en-GB" sz="3200" u="sng" dirty="0"/>
              <a:t>Bottom, </a:t>
            </a:r>
            <a:r>
              <a:rPr lang="en-GB" sz="3200" u="sng" dirty="0" err="1"/>
              <a:t>Titania</a:t>
            </a:r>
            <a:r>
              <a:rPr lang="en-GB" sz="3200" u="sng" dirty="0"/>
              <a:t> and The Mechanicals.  Act 3, Scene 1?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2786058"/>
            <a:ext cx="5214974" cy="2714644"/>
          </a:xfrm>
        </p:spPr>
        <p:txBody>
          <a:bodyPr>
            <a:normAutofit/>
          </a:bodyPr>
          <a:lstStyle/>
          <a:p>
            <a:r>
              <a:rPr lang="en-GB" dirty="0"/>
              <a:t>Learning objective: to understand how Shakespeare creates comedy in characters and the effect on the audience.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14612" y="5715016"/>
            <a:ext cx="2265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Ca: p57/ Ox: p31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6644" y="285728"/>
            <a:ext cx="18573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00942" y="2571744"/>
            <a:ext cx="16430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33651E-6F29-4A5D-9C02-869B1E46CE5F}"/>
              </a:ext>
            </a:extLst>
          </p:cNvPr>
          <p:cNvSpPr txBox="1"/>
          <p:nvPr/>
        </p:nvSpPr>
        <p:spPr>
          <a:xfrm rot="16200000">
            <a:off x="-3075058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kern="0" dirty="0">
                <a:solidFill>
                  <a:prstClr val="black"/>
                </a:solidFill>
                <a:latin typeface="Century Gothic" panose="020B0502020202020204" pitchFamily="34" charset="0"/>
              </a:rPr>
              <a:t>Learning </a:t>
            </a: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you find funny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1928794" y="3071810"/>
            <a:ext cx="3714776" cy="17859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How do writers and actors create comedy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4822033" y="2536025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V="1">
            <a:off x="2000232" y="2428868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>
            <a:off x="1643042" y="5000636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5036347" y="4964917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358082" y="285728"/>
            <a:ext cx="17859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286644" y="2571744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D43ED8-81EB-48E8-836A-93D44D9764C7}"/>
              </a:ext>
            </a:extLst>
          </p:cNvPr>
          <p:cNvSpPr txBox="1"/>
          <p:nvPr/>
        </p:nvSpPr>
        <p:spPr>
          <a:xfrm rot="16200000">
            <a:off x="-3048552" y="3075058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Do Now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Unlocking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6215106" cy="4525963"/>
          </a:xfrm>
        </p:spPr>
        <p:txBody>
          <a:bodyPr/>
          <a:lstStyle/>
          <a:p>
            <a:pPr algn="ctr"/>
            <a:r>
              <a:rPr lang="en-GB" dirty="0"/>
              <a:t>Use a dictionary to find the meaning of: </a:t>
            </a:r>
          </a:p>
          <a:p>
            <a:r>
              <a:rPr lang="en-GB" dirty="0"/>
              <a:t> Comedic</a:t>
            </a:r>
          </a:p>
          <a:p>
            <a:r>
              <a:rPr lang="en-GB" dirty="0"/>
              <a:t>Farce</a:t>
            </a:r>
          </a:p>
          <a:p>
            <a:r>
              <a:rPr lang="en-GB" dirty="0"/>
              <a:t>Humorous</a:t>
            </a:r>
          </a:p>
          <a:p>
            <a:r>
              <a:rPr lang="en-GB" dirty="0"/>
              <a:t>Transformation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2"/>
            <a:ext cx="18573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  <a:p>
            <a:pPr algn="ctr"/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6612" y="285728"/>
            <a:ext cx="18573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9EF2F6-0D8E-4D7D-8FEB-6D6D4578BA1F}"/>
              </a:ext>
            </a:extLst>
          </p:cNvPr>
          <p:cNvSpPr txBox="1"/>
          <p:nvPr/>
        </p:nvSpPr>
        <p:spPr>
          <a:xfrm rot="16200000">
            <a:off x="-3134339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Unlocking vocabulary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6357982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How does Shakespeare create comedy in Act 3 Scene 1.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643050"/>
            <a:ext cx="58579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b="1" dirty="0"/>
              <a:t>The Act begins with the tradesmen rehearsing their play in the woods.</a:t>
            </a:r>
          </a:p>
          <a:p>
            <a:pPr>
              <a:buNone/>
            </a:pPr>
            <a:endParaRPr lang="en-GB" sz="2800" b="1" dirty="0"/>
          </a:p>
          <a:p>
            <a:pPr>
              <a:buNone/>
            </a:pPr>
            <a:r>
              <a:rPr lang="en-GB" sz="2800" b="1" dirty="0"/>
              <a:t>Why would this be quite funny  to the audience?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0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86644" y="2282603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  <a:p>
            <a:pPr algn="ctr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9" name="Rectangle 8"/>
          <p:cNvSpPr/>
          <p:nvPr/>
        </p:nvSpPr>
        <p:spPr>
          <a:xfrm>
            <a:off x="7286628" y="285728"/>
            <a:ext cx="18573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58082" y="2571744"/>
            <a:ext cx="15716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479FC3-F32C-4A0A-9E23-CD71BAE6957E}"/>
              </a:ext>
            </a:extLst>
          </p:cNvPr>
          <p:cNvSpPr txBox="1"/>
          <p:nvPr/>
        </p:nvSpPr>
        <p:spPr>
          <a:xfrm rot="16200000">
            <a:off x="-3075058" y="30683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Context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6543692" cy="654032"/>
          </a:xfrm>
        </p:spPr>
        <p:txBody>
          <a:bodyPr>
            <a:normAutofit fontScale="90000"/>
          </a:bodyPr>
          <a:lstStyle/>
          <a:p>
            <a:r>
              <a:rPr lang="en-GB" dirty="0"/>
              <a:t>As you read consider: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6758006" cy="607220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sz="3800" b="1" dirty="0"/>
              <a:t>How does this create comedy in Act 3, Scene 1?</a:t>
            </a:r>
          </a:p>
          <a:p>
            <a:pPr algn="ctr">
              <a:buNone/>
            </a:pPr>
            <a:endParaRPr lang="en-GB" sz="3800" dirty="0"/>
          </a:p>
          <a:p>
            <a:pPr algn="ctr">
              <a:buNone/>
            </a:pPr>
            <a:r>
              <a:rPr lang="en-GB" sz="3800" dirty="0"/>
              <a:t>Why is it funny? </a:t>
            </a:r>
          </a:p>
          <a:p>
            <a:pPr algn="ctr">
              <a:buNone/>
            </a:pPr>
            <a:r>
              <a:rPr lang="en-GB" sz="3800" dirty="0"/>
              <a:t>Is it clear who is who? If not what is the effect?</a:t>
            </a:r>
          </a:p>
          <a:p>
            <a:pPr algn="ctr">
              <a:buNone/>
            </a:pPr>
            <a:r>
              <a:rPr lang="en-GB" sz="3800" dirty="0"/>
              <a:t>What would an Elizabethan audience think of this?</a:t>
            </a:r>
          </a:p>
          <a:p>
            <a:pPr algn="ctr">
              <a:buNone/>
            </a:pPr>
            <a:endParaRPr lang="en-GB" sz="3800" dirty="0"/>
          </a:p>
          <a:p>
            <a:pPr algn="ctr">
              <a:buNone/>
            </a:pPr>
            <a:r>
              <a:rPr lang="en-GB" sz="3800" dirty="0"/>
              <a:t>Which quotation  or action  do you find particularly  humorous?</a:t>
            </a:r>
          </a:p>
          <a:p>
            <a:pPr algn="ctr">
              <a:buNone/>
            </a:pPr>
            <a:endParaRPr lang="en-GB" sz="3800" dirty="0"/>
          </a:p>
          <a:p>
            <a:pPr algn="ctr">
              <a:buNone/>
            </a:pPr>
            <a:r>
              <a:rPr lang="en-GB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Puck and Bottom reappear on stage:</a:t>
            </a:r>
          </a:p>
          <a:p>
            <a:pPr algn="ctr">
              <a:buNone/>
            </a:pPr>
            <a:endParaRPr lang="en-GB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GB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the other characters behave?  Why? </a:t>
            </a:r>
          </a:p>
          <a:p>
            <a:pPr algn="ctr">
              <a:buNone/>
            </a:pPr>
            <a:r>
              <a:rPr lang="en-GB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effect was Shakespeare trying to create here?</a:t>
            </a:r>
            <a:endParaRPr lang="en-GB" sz="3800" dirty="0"/>
          </a:p>
          <a:p>
            <a:pPr algn="ctr">
              <a:buNone/>
            </a:pPr>
            <a:r>
              <a:rPr lang="en-GB" sz="3800" dirty="0"/>
              <a:t> </a:t>
            </a:r>
          </a:p>
          <a:p>
            <a:pPr algn="ctr">
              <a:buNone/>
            </a:pPr>
            <a:endParaRPr lang="en-GB" sz="3800" dirty="0"/>
          </a:p>
          <a:p>
            <a:pPr algn="ctr">
              <a:buNone/>
            </a:pP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6644" y="285728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286644" y="2643182"/>
            <a:ext cx="16430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95ECB0-DF30-4B19-B445-A1D87BD39CC9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DDDDDD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Reading</a:t>
            </a:r>
            <a:r>
              <a:rPr kumimoji="0" lang="en-US" sz="4000" b="1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/>
                <a:cs typeface="Century Gothic"/>
              </a:rPr>
              <a:t> &amp; Thinking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0"/>
            <a:ext cx="6543692" cy="654032"/>
          </a:xfrm>
        </p:spPr>
        <p:txBody>
          <a:bodyPr>
            <a:normAutofit fontScale="90000"/>
          </a:bodyPr>
          <a:lstStyle/>
          <a:p>
            <a:r>
              <a:rPr lang="en-GB" dirty="0"/>
              <a:t>Read from </a:t>
            </a:r>
            <a:r>
              <a:rPr lang="en-GB" dirty="0" err="1"/>
              <a:t>Titania</a:t>
            </a:r>
            <a:r>
              <a:rPr lang="en-GB" dirty="0"/>
              <a:t> waking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785794"/>
            <a:ext cx="6572296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/>
              <a:t> Read from </a:t>
            </a:r>
            <a:r>
              <a:rPr lang="en-GB" dirty="0" err="1"/>
              <a:t>Titania</a:t>
            </a:r>
            <a:r>
              <a:rPr lang="en-GB" dirty="0"/>
              <a:t> waking to end of Bottoms singing.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How does this create comedy in Act 3, Scene 1? Ca p65/Ox p36 line 112</a:t>
            </a:r>
          </a:p>
          <a:p>
            <a:pPr algn="ctr"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Why is it funny?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/>
              <a:t>Now complete the tasks on the rest of the scene – you have the extract in front of you.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endParaRPr lang="en-GB" sz="3800" dirty="0"/>
          </a:p>
          <a:p>
            <a:pPr algn="ctr">
              <a:buNone/>
            </a:pPr>
            <a:endParaRPr lang="en-GB" sz="3800" dirty="0"/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7286644" y="285728"/>
            <a:ext cx="1857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8" name="Rectangle 7"/>
          <p:cNvSpPr/>
          <p:nvPr/>
        </p:nvSpPr>
        <p:spPr>
          <a:xfrm>
            <a:off x="7358066" y="2643182"/>
            <a:ext cx="17859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DCAF32-68C5-463F-A22B-4FE1179D70E6}"/>
              </a:ext>
            </a:extLst>
          </p:cNvPr>
          <p:cNvSpPr txBox="1"/>
          <p:nvPr/>
        </p:nvSpPr>
        <p:spPr>
          <a:xfrm rot="16200000">
            <a:off x="-3064657" y="308980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Checking Understanding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428604"/>
            <a:ext cx="5715040" cy="1357322"/>
          </a:xfrm>
        </p:spPr>
        <p:txBody>
          <a:bodyPr>
            <a:noAutofit/>
          </a:bodyPr>
          <a:lstStyle/>
          <a:p>
            <a:r>
              <a:rPr lang="en-GB" sz="3200" u="sng" dirty="0"/>
              <a:t>Independent task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2000240"/>
            <a:ext cx="5500726" cy="2428892"/>
          </a:xfrm>
        </p:spPr>
        <p:txBody>
          <a:bodyPr>
            <a:noAutofit/>
          </a:bodyPr>
          <a:lstStyle/>
          <a:p>
            <a:r>
              <a:rPr lang="en-GB" sz="4000" dirty="0"/>
              <a:t>Answer in full in your books.</a:t>
            </a:r>
          </a:p>
          <a:p>
            <a:r>
              <a:rPr lang="en-GB" sz="4000" dirty="0"/>
              <a:t>Consider why this scene and relationship would add to the humour.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6644" y="0"/>
            <a:ext cx="1857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OUTCOME</a:t>
            </a:r>
          </a:p>
          <a:p>
            <a:pPr algn="ctr"/>
            <a:r>
              <a:rPr lang="en-GB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86644" y="2282603"/>
            <a:ext cx="1857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KEY WORDS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86644" y="4640057"/>
            <a:ext cx="1857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THE BIG PICTURE</a:t>
            </a:r>
          </a:p>
          <a:p>
            <a:pPr algn="ctr"/>
            <a:r>
              <a:rPr lang="en-GB" dirty="0"/>
              <a:t>To develop reading and writing skills through studying ‘A Midsummer Night’s Dream’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7358066" y="214290"/>
            <a:ext cx="17859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understand how Shakespeare creates comedy  and explain the effect on the audience. </a:t>
            </a:r>
          </a:p>
        </p:txBody>
      </p:sp>
      <p:sp>
        <p:nvSpPr>
          <p:cNvPr id="9" name="Rectangle 8"/>
          <p:cNvSpPr/>
          <p:nvPr/>
        </p:nvSpPr>
        <p:spPr>
          <a:xfrm>
            <a:off x="7286644" y="2643182"/>
            <a:ext cx="164305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Comedic</a:t>
            </a:r>
          </a:p>
          <a:p>
            <a:pPr algn="ctr"/>
            <a:r>
              <a:rPr lang="en-GB" dirty="0"/>
              <a:t>Farce</a:t>
            </a:r>
          </a:p>
          <a:p>
            <a:pPr algn="ctr"/>
            <a:r>
              <a:rPr lang="en-GB" dirty="0"/>
              <a:t>Humorous</a:t>
            </a:r>
          </a:p>
          <a:p>
            <a:pPr algn="ctr"/>
            <a:r>
              <a:rPr lang="en-GB" dirty="0"/>
              <a:t>Transformation</a:t>
            </a:r>
          </a:p>
          <a:p>
            <a:pPr algn="ctr"/>
            <a:r>
              <a:rPr lang="en-GB" dirty="0"/>
              <a:t>Audience</a:t>
            </a:r>
          </a:p>
          <a:p>
            <a:pPr algn="ctr"/>
            <a:r>
              <a:rPr lang="en-GB" dirty="0"/>
              <a:t>Elizabethan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6632B8-291D-459A-86B4-32856A195AA1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8F8F8">
              <a:lumMod val="9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Mastery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580</Words>
  <Application>Microsoft Office PowerPoint</Application>
  <PresentationFormat>On-screen Show (4:3)</PresentationFormat>
  <Paragraphs>134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Office Theme</vt:lpstr>
      <vt:lpstr>Bottom, Titania and The Mechanicals.  Act 3, Scene 1?</vt:lpstr>
      <vt:lpstr>What do you find funny</vt:lpstr>
      <vt:lpstr>Unlocking vocabulary</vt:lpstr>
      <vt:lpstr>How does Shakespeare create comedy in Act 3 Scene 1.</vt:lpstr>
      <vt:lpstr>As you read consider:</vt:lpstr>
      <vt:lpstr>Read from Titania waking</vt:lpstr>
      <vt:lpstr>Independent task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A Allen</cp:lastModifiedBy>
  <cp:revision>238</cp:revision>
  <dcterms:created xsi:type="dcterms:W3CDTF">2013-07-19T18:34:43Z</dcterms:created>
  <dcterms:modified xsi:type="dcterms:W3CDTF">2020-11-13T09:25:09Z</dcterms:modified>
</cp:coreProperties>
</file>