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7" r:id="rId2"/>
    <p:sldId id="298" r:id="rId3"/>
    <p:sldId id="313" r:id="rId4"/>
    <p:sldId id="301" r:id="rId5"/>
    <p:sldId id="304" r:id="rId6"/>
    <p:sldId id="314" r:id="rId7"/>
    <p:sldId id="315" r:id="rId8"/>
    <p:sldId id="316" r:id="rId9"/>
    <p:sldId id="305" r:id="rId10"/>
    <p:sldId id="306" r:id="rId11"/>
    <p:sldId id="307" r:id="rId12"/>
    <p:sldId id="30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FF99"/>
    <a:srgbClr val="FFFFCC"/>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3" autoAdjust="0"/>
    <p:restoredTop sz="94434" autoAdjust="0"/>
  </p:normalViewPr>
  <p:slideViewPr>
    <p:cSldViewPr>
      <p:cViewPr varScale="1">
        <p:scale>
          <a:sx n="70" d="100"/>
          <a:sy n="70" d="100"/>
        </p:scale>
        <p:origin x="-13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A8BA8-8213-40E6-B432-BCF04DC27C4D}" type="datetimeFigureOut">
              <a:rPr lang="en-GB" smtClean="0"/>
              <a:t>17/08/2015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CDA588-D6C5-448F-AB5B-10ABDBF17127}" type="slidenum">
              <a:rPr lang="en-GB" smtClean="0"/>
              <a:t>‹#›</a:t>
            </a:fld>
            <a:endParaRPr lang="en-GB"/>
          </a:p>
        </p:txBody>
      </p:sp>
    </p:spTree>
    <p:extLst>
      <p:ext uri="{BB962C8B-B14F-4D97-AF65-F5344CB8AC3E}">
        <p14:creationId xmlns:p14="http://schemas.microsoft.com/office/powerpoint/2010/main" val="42440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STRUCTURED INPUT</a:t>
            </a:r>
            <a:endParaRPr lang="en-GB" dirty="0"/>
          </a:p>
        </p:txBody>
      </p:sp>
      <p:sp>
        <p:nvSpPr>
          <p:cNvPr id="4" name="Slide Number Placeholder 3"/>
          <p:cNvSpPr>
            <a:spLocks noGrp="1"/>
          </p:cNvSpPr>
          <p:nvPr>
            <p:ph type="sldNum" sz="quarter" idx="10"/>
          </p:nvPr>
        </p:nvSpPr>
        <p:spPr/>
        <p:txBody>
          <a:bodyPr/>
          <a:lstStyle/>
          <a:p>
            <a:fld id="{1ACDA588-D6C5-448F-AB5B-10ABDBF17127}" type="slidenum">
              <a:rPr lang="en-GB" smtClean="0"/>
              <a:t>2</a:t>
            </a:fld>
            <a:endParaRPr lang="en-GB" dirty="0"/>
          </a:p>
        </p:txBody>
      </p:sp>
    </p:spTree>
    <p:extLst>
      <p:ext uri="{BB962C8B-B14F-4D97-AF65-F5344CB8AC3E}">
        <p14:creationId xmlns:p14="http://schemas.microsoft.com/office/powerpoint/2010/main" val="203713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STRUCTURED INPUT</a:t>
            </a:r>
            <a:endParaRPr lang="en-GB" dirty="0"/>
          </a:p>
        </p:txBody>
      </p:sp>
      <p:sp>
        <p:nvSpPr>
          <p:cNvPr id="4" name="Slide Number Placeholder 3"/>
          <p:cNvSpPr>
            <a:spLocks noGrp="1"/>
          </p:cNvSpPr>
          <p:nvPr>
            <p:ph type="sldNum" sz="quarter" idx="10"/>
          </p:nvPr>
        </p:nvSpPr>
        <p:spPr/>
        <p:txBody>
          <a:bodyPr/>
          <a:lstStyle/>
          <a:p>
            <a:fld id="{1ACDA588-D6C5-448F-AB5B-10ABDBF17127}" type="slidenum">
              <a:rPr lang="en-GB" smtClean="0"/>
              <a:t>3</a:t>
            </a:fld>
            <a:endParaRPr lang="en-GB" dirty="0"/>
          </a:p>
        </p:txBody>
      </p:sp>
    </p:spTree>
    <p:extLst>
      <p:ext uri="{BB962C8B-B14F-4D97-AF65-F5344CB8AC3E}">
        <p14:creationId xmlns:p14="http://schemas.microsoft.com/office/powerpoint/2010/main" val="3688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0D9D44-8125-4D1B-A078-7AEE92745D1A}" type="datetimeFigureOut">
              <a:rPr lang="en-GB" smtClean="0"/>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0F13E-04AF-46B7-AA28-D9DAA5C8CAC7}" type="slidenum">
              <a:rPr lang="en-GB" smtClean="0"/>
              <a:t>‹#›</a:t>
            </a:fld>
            <a:endParaRPr lang="en-GB"/>
          </a:p>
        </p:txBody>
      </p:sp>
    </p:spTree>
    <p:extLst>
      <p:ext uri="{BB962C8B-B14F-4D97-AF65-F5344CB8AC3E}">
        <p14:creationId xmlns:p14="http://schemas.microsoft.com/office/powerpoint/2010/main" val="2065095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D9D44-8125-4D1B-A078-7AEE92745D1A}" type="datetimeFigureOut">
              <a:rPr lang="en-GB" smtClean="0"/>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0F13E-04AF-46B7-AA28-D9DAA5C8CAC7}" type="slidenum">
              <a:rPr lang="en-GB" smtClean="0"/>
              <a:t>‹#›</a:t>
            </a:fld>
            <a:endParaRPr lang="en-GB"/>
          </a:p>
        </p:txBody>
      </p:sp>
    </p:spTree>
    <p:extLst>
      <p:ext uri="{BB962C8B-B14F-4D97-AF65-F5344CB8AC3E}">
        <p14:creationId xmlns:p14="http://schemas.microsoft.com/office/powerpoint/2010/main" val="1373994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D9D44-8125-4D1B-A078-7AEE92745D1A}" type="datetimeFigureOut">
              <a:rPr lang="en-GB" smtClean="0"/>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0F13E-04AF-46B7-AA28-D9DAA5C8CAC7}" type="slidenum">
              <a:rPr lang="en-GB" smtClean="0"/>
              <a:t>‹#›</a:t>
            </a:fld>
            <a:endParaRPr lang="en-GB"/>
          </a:p>
        </p:txBody>
      </p:sp>
    </p:spTree>
    <p:extLst>
      <p:ext uri="{BB962C8B-B14F-4D97-AF65-F5344CB8AC3E}">
        <p14:creationId xmlns:p14="http://schemas.microsoft.com/office/powerpoint/2010/main" val="377185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D9D44-8125-4D1B-A078-7AEE92745D1A}" type="datetimeFigureOut">
              <a:rPr lang="en-GB" smtClean="0"/>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0F13E-04AF-46B7-AA28-D9DAA5C8CAC7}" type="slidenum">
              <a:rPr lang="en-GB" smtClean="0"/>
              <a:t>‹#›</a:t>
            </a:fld>
            <a:endParaRPr lang="en-GB"/>
          </a:p>
        </p:txBody>
      </p:sp>
    </p:spTree>
    <p:extLst>
      <p:ext uri="{BB962C8B-B14F-4D97-AF65-F5344CB8AC3E}">
        <p14:creationId xmlns:p14="http://schemas.microsoft.com/office/powerpoint/2010/main" val="108874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D9D44-8125-4D1B-A078-7AEE92745D1A}" type="datetimeFigureOut">
              <a:rPr lang="en-GB" smtClean="0"/>
              <a:t>17/08/2015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90F13E-04AF-46B7-AA28-D9DAA5C8CAC7}" type="slidenum">
              <a:rPr lang="en-GB" smtClean="0"/>
              <a:t>‹#›</a:t>
            </a:fld>
            <a:endParaRPr lang="en-GB"/>
          </a:p>
        </p:txBody>
      </p:sp>
    </p:spTree>
    <p:extLst>
      <p:ext uri="{BB962C8B-B14F-4D97-AF65-F5344CB8AC3E}">
        <p14:creationId xmlns:p14="http://schemas.microsoft.com/office/powerpoint/2010/main" val="52430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0D9D44-8125-4D1B-A078-7AEE92745D1A}" type="datetimeFigureOut">
              <a:rPr lang="en-GB" smtClean="0"/>
              <a:t>17/08/2015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0F13E-04AF-46B7-AA28-D9DAA5C8CAC7}" type="slidenum">
              <a:rPr lang="en-GB" smtClean="0"/>
              <a:t>‹#›</a:t>
            </a:fld>
            <a:endParaRPr lang="en-GB"/>
          </a:p>
        </p:txBody>
      </p:sp>
    </p:spTree>
    <p:extLst>
      <p:ext uri="{BB962C8B-B14F-4D97-AF65-F5344CB8AC3E}">
        <p14:creationId xmlns:p14="http://schemas.microsoft.com/office/powerpoint/2010/main" val="347372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0D9D44-8125-4D1B-A078-7AEE92745D1A}" type="datetimeFigureOut">
              <a:rPr lang="en-GB" smtClean="0"/>
              <a:t>17/08/2015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90F13E-04AF-46B7-AA28-D9DAA5C8CAC7}" type="slidenum">
              <a:rPr lang="en-GB" smtClean="0"/>
              <a:t>‹#›</a:t>
            </a:fld>
            <a:endParaRPr lang="en-GB"/>
          </a:p>
        </p:txBody>
      </p:sp>
    </p:spTree>
    <p:extLst>
      <p:ext uri="{BB962C8B-B14F-4D97-AF65-F5344CB8AC3E}">
        <p14:creationId xmlns:p14="http://schemas.microsoft.com/office/powerpoint/2010/main" val="140067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0D9D44-8125-4D1B-A078-7AEE92745D1A}" type="datetimeFigureOut">
              <a:rPr lang="en-GB" smtClean="0"/>
              <a:t>17/08/2015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90F13E-04AF-46B7-AA28-D9DAA5C8CAC7}" type="slidenum">
              <a:rPr lang="en-GB" smtClean="0"/>
              <a:t>‹#›</a:t>
            </a:fld>
            <a:endParaRPr lang="en-GB"/>
          </a:p>
        </p:txBody>
      </p:sp>
    </p:spTree>
    <p:extLst>
      <p:ext uri="{BB962C8B-B14F-4D97-AF65-F5344CB8AC3E}">
        <p14:creationId xmlns:p14="http://schemas.microsoft.com/office/powerpoint/2010/main" val="318464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D9D44-8125-4D1B-A078-7AEE92745D1A}" type="datetimeFigureOut">
              <a:rPr lang="en-GB" smtClean="0"/>
              <a:t>17/08/2015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90F13E-04AF-46B7-AA28-D9DAA5C8CAC7}" type="slidenum">
              <a:rPr lang="en-GB" smtClean="0"/>
              <a:t>‹#›</a:t>
            </a:fld>
            <a:endParaRPr lang="en-GB"/>
          </a:p>
        </p:txBody>
      </p:sp>
    </p:spTree>
    <p:extLst>
      <p:ext uri="{BB962C8B-B14F-4D97-AF65-F5344CB8AC3E}">
        <p14:creationId xmlns:p14="http://schemas.microsoft.com/office/powerpoint/2010/main" val="2013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D9D44-8125-4D1B-A078-7AEE92745D1A}" type="datetimeFigureOut">
              <a:rPr lang="en-GB" smtClean="0"/>
              <a:t>17/08/2015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0F13E-04AF-46B7-AA28-D9DAA5C8CAC7}" type="slidenum">
              <a:rPr lang="en-GB" smtClean="0"/>
              <a:t>‹#›</a:t>
            </a:fld>
            <a:endParaRPr lang="en-GB"/>
          </a:p>
        </p:txBody>
      </p:sp>
    </p:spTree>
    <p:extLst>
      <p:ext uri="{BB962C8B-B14F-4D97-AF65-F5344CB8AC3E}">
        <p14:creationId xmlns:p14="http://schemas.microsoft.com/office/powerpoint/2010/main" val="3904277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D9D44-8125-4D1B-A078-7AEE92745D1A}" type="datetimeFigureOut">
              <a:rPr lang="en-GB" smtClean="0"/>
              <a:t>17/08/2015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90F13E-04AF-46B7-AA28-D9DAA5C8CAC7}" type="slidenum">
              <a:rPr lang="en-GB" smtClean="0"/>
              <a:t>‹#›</a:t>
            </a:fld>
            <a:endParaRPr lang="en-GB"/>
          </a:p>
        </p:txBody>
      </p:sp>
    </p:spTree>
    <p:extLst>
      <p:ext uri="{BB962C8B-B14F-4D97-AF65-F5344CB8AC3E}">
        <p14:creationId xmlns:p14="http://schemas.microsoft.com/office/powerpoint/2010/main" val="120375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D9D44-8125-4D1B-A078-7AEE92745D1A}" type="datetimeFigureOut">
              <a:rPr lang="en-GB" smtClean="0"/>
              <a:t>17/08/2015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0F13E-04AF-46B7-AA28-D9DAA5C8CAC7}" type="slidenum">
              <a:rPr lang="en-GB" smtClean="0"/>
              <a:t>‹#›</a:t>
            </a:fld>
            <a:endParaRPr lang="en-GB"/>
          </a:p>
        </p:txBody>
      </p:sp>
    </p:spTree>
    <p:extLst>
      <p:ext uri="{BB962C8B-B14F-4D97-AF65-F5344CB8AC3E}">
        <p14:creationId xmlns:p14="http://schemas.microsoft.com/office/powerpoint/2010/main" val="2866762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1"/>
          </p:nvPr>
        </p:nvSpPr>
        <p:spPr>
          <a:xfrm>
            <a:off x="0" y="260648"/>
            <a:ext cx="8964488" cy="586551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dirty="0" smtClean="0">
                <a:solidFill>
                  <a:srgbClr val="FF0066"/>
                </a:solidFill>
                <a:latin typeface="Comic Sans MS" panose="030F0702030302020204" pitchFamily="66" charset="0"/>
              </a:rPr>
              <a:t>LO: to be able to avoid common errors and use correct spelling.</a:t>
            </a:r>
          </a:p>
          <a:p>
            <a:pPr marL="0" indent="0">
              <a:buFont typeface="Arial" panose="020B0604020202020204" pitchFamily="34" charset="0"/>
              <a:buNone/>
            </a:pPr>
            <a:endParaRPr lang="en-GB" sz="2400" dirty="0" smtClean="0">
              <a:solidFill>
                <a:srgbClr val="002060"/>
              </a:solidFill>
              <a:latin typeface="Comic Sans MS" panose="030F0702030302020204" pitchFamily="66" charset="0"/>
            </a:endParaRPr>
          </a:p>
          <a:p>
            <a:pPr marL="0" indent="0">
              <a:buFont typeface="Arial" panose="020B0604020202020204" pitchFamily="34" charset="0"/>
              <a:buNone/>
            </a:pPr>
            <a:endParaRPr lang="en-GB" sz="2400" dirty="0">
              <a:solidFill>
                <a:srgbClr val="002060"/>
              </a:solidFill>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13" y="1843088"/>
            <a:ext cx="8053387" cy="317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4736094"/>
            <a:ext cx="2962275"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831" y="4759906"/>
            <a:ext cx="312737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4820231"/>
            <a:ext cx="2762250"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4980568"/>
            <a:ext cx="2517775"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4976959"/>
            <a:ext cx="3170237"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05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16808"/>
            <a:ext cx="8229600" cy="634082"/>
          </a:xfrm>
        </p:spPr>
        <p:txBody>
          <a:bodyPr>
            <a:normAutofit fontScale="90000"/>
          </a:bodyPr>
          <a:lstStyle/>
          <a:p>
            <a:r>
              <a:rPr lang="en-GB" u="sng" dirty="0" smtClean="0">
                <a:solidFill>
                  <a:srgbClr val="002060"/>
                </a:solidFill>
                <a:latin typeface="Comic Sans MS" panose="030F0702030302020204" pitchFamily="66" charset="0"/>
              </a:rPr>
              <a:t>Quiz</a:t>
            </a:r>
            <a:endParaRPr lang="en-GB" u="sng" dirty="0">
              <a:solidFill>
                <a:srgbClr val="002060"/>
              </a:solidFill>
              <a:latin typeface="Comic Sans MS" panose="030F0702030302020204" pitchFamily="66" charset="0"/>
            </a:endParaRPr>
          </a:p>
        </p:txBody>
      </p:sp>
      <p:sp>
        <p:nvSpPr>
          <p:cNvPr id="6" name="Content Placeholder 2"/>
          <p:cNvSpPr>
            <a:spLocks noGrp="1"/>
          </p:cNvSpPr>
          <p:nvPr>
            <p:ph idx="1"/>
          </p:nvPr>
        </p:nvSpPr>
        <p:spPr>
          <a:xfrm>
            <a:off x="10696" y="692696"/>
            <a:ext cx="9133304" cy="6165304"/>
          </a:xfrm>
        </p:spPr>
        <p:txBody>
          <a:bodyPr>
            <a:normAutofit fontScale="85000" lnSpcReduction="10000"/>
          </a:bodyPr>
          <a:lstStyle/>
          <a:p>
            <a:pPr marL="0" indent="0">
              <a:buNone/>
            </a:pPr>
            <a:r>
              <a:rPr lang="en-GB" sz="3100" dirty="0" smtClean="0">
                <a:solidFill>
                  <a:srgbClr val="002060"/>
                </a:solidFill>
                <a:latin typeface="Comic Sans MS" panose="030F0702030302020204" pitchFamily="66" charset="0"/>
              </a:rPr>
              <a:t>Questions 4 to 6 are about there, their</a:t>
            </a:r>
            <a:br>
              <a:rPr lang="en-GB" sz="3100" dirty="0" smtClean="0">
                <a:solidFill>
                  <a:srgbClr val="002060"/>
                </a:solidFill>
                <a:latin typeface="Comic Sans MS" panose="030F0702030302020204" pitchFamily="66" charset="0"/>
              </a:rPr>
            </a:br>
            <a:r>
              <a:rPr lang="en-GB" sz="3100" dirty="0" smtClean="0">
                <a:solidFill>
                  <a:srgbClr val="002060"/>
                </a:solidFill>
                <a:latin typeface="Comic Sans MS" panose="030F0702030302020204" pitchFamily="66" charset="0"/>
              </a:rPr>
              <a:t> and</a:t>
            </a:r>
            <a:r>
              <a:rPr lang="en-GB" sz="3100" dirty="0">
                <a:solidFill>
                  <a:srgbClr val="002060"/>
                </a:solidFill>
                <a:latin typeface="Comic Sans MS" panose="030F0702030302020204" pitchFamily="66" charset="0"/>
              </a:rPr>
              <a:t> </a:t>
            </a:r>
            <a:r>
              <a:rPr lang="en-GB" sz="3100" dirty="0" smtClean="0">
                <a:solidFill>
                  <a:srgbClr val="002060"/>
                </a:solidFill>
                <a:latin typeface="Comic Sans MS" panose="030F0702030302020204" pitchFamily="66" charset="0"/>
              </a:rPr>
              <a:t>they’re.</a:t>
            </a:r>
            <a:endParaRPr lang="en-GB" sz="3100" dirty="0" smtClean="0">
              <a:solidFill>
                <a:srgbClr val="FF0066"/>
              </a:solidFill>
              <a:latin typeface="Comic Sans MS" panose="030F0702030302020204" pitchFamily="66" charset="0"/>
            </a:endParaRPr>
          </a:p>
          <a:p>
            <a:pPr marL="0" indent="0">
              <a:buNone/>
            </a:pPr>
            <a:r>
              <a:rPr lang="en-GB" sz="3100" dirty="0">
                <a:solidFill>
                  <a:srgbClr val="FF0066"/>
                </a:solidFill>
                <a:latin typeface="Comic Sans MS" panose="030F0702030302020204" pitchFamily="66" charset="0"/>
              </a:rPr>
              <a:t>4</a:t>
            </a:r>
            <a:r>
              <a:rPr lang="en-GB" sz="3100" dirty="0" smtClean="0">
                <a:solidFill>
                  <a:srgbClr val="FF0066"/>
                </a:solidFill>
                <a:latin typeface="Comic Sans MS" panose="030F0702030302020204" pitchFamily="66" charset="0"/>
              </a:rPr>
              <a:t>) True or false – </a:t>
            </a:r>
            <a:r>
              <a:rPr lang="en-GB" sz="3100" dirty="0" smtClean="0">
                <a:solidFill>
                  <a:srgbClr val="002060"/>
                </a:solidFill>
                <a:latin typeface="Comic Sans MS" panose="030F0702030302020204" pitchFamily="66" charset="0"/>
              </a:rPr>
              <a:t>there is used to mean ‘belonging to or connected to them’.</a:t>
            </a:r>
          </a:p>
          <a:p>
            <a:pPr marL="0" indent="0">
              <a:buNone/>
            </a:pPr>
            <a:r>
              <a:rPr lang="en-GB" sz="3100" dirty="0" smtClean="0">
                <a:solidFill>
                  <a:srgbClr val="FF0066"/>
                </a:solidFill>
                <a:latin typeface="Comic Sans MS" panose="030F0702030302020204" pitchFamily="66" charset="0"/>
              </a:rPr>
              <a:t>5)Fill in the gaps below using there, their or</a:t>
            </a:r>
            <a:br>
              <a:rPr lang="en-GB" sz="3100" dirty="0" smtClean="0">
                <a:solidFill>
                  <a:srgbClr val="FF0066"/>
                </a:solidFill>
                <a:latin typeface="Comic Sans MS" panose="030F0702030302020204" pitchFamily="66" charset="0"/>
              </a:rPr>
            </a:br>
            <a:r>
              <a:rPr lang="en-GB" sz="3100" dirty="0" smtClean="0">
                <a:solidFill>
                  <a:srgbClr val="FF0066"/>
                </a:solidFill>
                <a:latin typeface="Comic Sans MS" panose="030F0702030302020204" pitchFamily="66" charset="0"/>
              </a:rPr>
              <a:t>   they’re correctly:</a:t>
            </a:r>
            <a:br>
              <a:rPr lang="en-GB" sz="3100" dirty="0" smtClean="0">
                <a:solidFill>
                  <a:srgbClr val="FF0066"/>
                </a:solidFill>
                <a:latin typeface="Comic Sans MS" panose="030F0702030302020204" pitchFamily="66" charset="0"/>
              </a:rPr>
            </a:br>
            <a:r>
              <a:rPr lang="en-GB" sz="3100" dirty="0" smtClean="0">
                <a:solidFill>
                  <a:srgbClr val="002060"/>
                </a:solidFill>
                <a:latin typeface="Comic Sans MS" panose="030F0702030302020204" pitchFamily="66" charset="0"/>
              </a:rPr>
              <a:t>    ______ shirts are covered in mud and _____ going to</a:t>
            </a:r>
            <a:br>
              <a:rPr lang="en-GB" sz="3100" dirty="0" smtClean="0">
                <a:solidFill>
                  <a:srgbClr val="002060"/>
                </a:solidFill>
                <a:latin typeface="Comic Sans MS" panose="030F0702030302020204" pitchFamily="66" charset="0"/>
              </a:rPr>
            </a:br>
            <a:r>
              <a:rPr lang="en-GB" sz="3100" dirty="0" smtClean="0">
                <a:solidFill>
                  <a:srgbClr val="002060"/>
                </a:solidFill>
                <a:latin typeface="Comic Sans MS" panose="030F0702030302020204" pitchFamily="66" charset="0"/>
              </a:rPr>
              <a:t>    get in trouble when the head teacher sees! </a:t>
            </a:r>
          </a:p>
          <a:p>
            <a:pPr marL="0" indent="0">
              <a:buNone/>
            </a:pPr>
            <a:endParaRPr lang="en-GB" sz="3100" dirty="0" smtClean="0">
              <a:solidFill>
                <a:srgbClr val="FF0066"/>
              </a:solidFill>
              <a:latin typeface="Comic Sans MS" panose="030F0702030302020204" pitchFamily="66" charset="0"/>
            </a:endParaRPr>
          </a:p>
          <a:p>
            <a:pPr marL="514350" indent="-514350">
              <a:buAutoNum type="arabicParenR" startAt="6"/>
            </a:pPr>
            <a:r>
              <a:rPr lang="en-GB" sz="3100" dirty="0" smtClean="0">
                <a:solidFill>
                  <a:srgbClr val="FF0066"/>
                </a:solidFill>
                <a:latin typeface="Comic Sans MS" panose="030F0702030302020204" pitchFamily="66" charset="0"/>
              </a:rPr>
              <a:t>Of the three sentences below, which uses there, their or they’re incorrectly:</a:t>
            </a:r>
          </a:p>
          <a:p>
            <a:pPr marL="914400" lvl="1" indent="-514350">
              <a:buAutoNum type="alphaLcParenR"/>
            </a:pPr>
            <a:r>
              <a:rPr lang="en-GB" sz="3100" u="sng" dirty="0" smtClean="0">
                <a:solidFill>
                  <a:srgbClr val="002060"/>
                </a:solidFill>
                <a:latin typeface="Comic Sans MS" panose="030F0702030302020204" pitchFamily="66" charset="0"/>
              </a:rPr>
              <a:t>There</a:t>
            </a:r>
            <a:r>
              <a:rPr lang="en-GB" sz="3100" dirty="0" smtClean="0">
                <a:solidFill>
                  <a:srgbClr val="002060"/>
                </a:solidFill>
                <a:latin typeface="Comic Sans MS" panose="030F0702030302020204" pitchFamily="66" charset="0"/>
              </a:rPr>
              <a:t> are 30 students in this class.</a:t>
            </a:r>
          </a:p>
          <a:p>
            <a:pPr marL="914400" lvl="1" indent="-514350">
              <a:buAutoNum type="alphaLcParenR"/>
            </a:pPr>
            <a:r>
              <a:rPr lang="en-GB" sz="3100" u="sng" dirty="0" smtClean="0">
                <a:solidFill>
                  <a:srgbClr val="002060"/>
                </a:solidFill>
                <a:latin typeface="Comic Sans MS" panose="030F0702030302020204" pitchFamily="66" charset="0"/>
              </a:rPr>
              <a:t>They’re</a:t>
            </a:r>
            <a:r>
              <a:rPr lang="en-GB" sz="3100" dirty="0" smtClean="0">
                <a:solidFill>
                  <a:srgbClr val="002060"/>
                </a:solidFill>
                <a:latin typeface="Comic Sans MS" panose="030F0702030302020204" pitchFamily="66" charset="0"/>
              </a:rPr>
              <a:t> going to be late home because they missed the bus.</a:t>
            </a:r>
          </a:p>
          <a:p>
            <a:pPr marL="914400" lvl="1" indent="-514350">
              <a:buAutoNum type="alphaLcParenR"/>
            </a:pPr>
            <a:r>
              <a:rPr lang="en-GB" sz="3100" u="sng" dirty="0" smtClean="0">
                <a:solidFill>
                  <a:srgbClr val="002060"/>
                </a:solidFill>
                <a:latin typeface="Comic Sans MS" panose="030F0702030302020204" pitchFamily="66" charset="0"/>
              </a:rPr>
              <a:t>Their</a:t>
            </a:r>
            <a:r>
              <a:rPr lang="en-GB" sz="3100" dirty="0" smtClean="0">
                <a:solidFill>
                  <a:srgbClr val="002060"/>
                </a:solidFill>
                <a:latin typeface="Comic Sans MS" panose="030F0702030302020204" pitchFamily="66" charset="0"/>
              </a:rPr>
              <a:t> running quickly to avoid the rain.</a:t>
            </a:r>
          </a:p>
          <a:p>
            <a:pPr marL="914400" lvl="1" indent="-514350">
              <a:buAutoNum type="alphaLcParenR"/>
            </a:pPr>
            <a:endParaRPr lang="en-GB" dirty="0" smtClean="0">
              <a:solidFill>
                <a:srgbClr val="FF0066"/>
              </a:solidFill>
              <a:latin typeface="Comic Sans MS" panose="030F0702030302020204" pitchFamily="66" charset="0"/>
            </a:endParaRPr>
          </a:p>
          <a:p>
            <a:pPr marL="514350" indent="-514350">
              <a:buAutoNum type="arabicParenR" startAt="6"/>
            </a:pPr>
            <a:endParaRPr lang="en-GB" dirty="0">
              <a:solidFill>
                <a:srgbClr val="002060"/>
              </a:solidFill>
              <a:latin typeface="Comic Sans MS" panose="030F0702030302020204" pitchFamily="66"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4623" y="-99391"/>
            <a:ext cx="1883244"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54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243" y="-33186"/>
            <a:ext cx="1914004" cy="1733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395536" y="16808"/>
            <a:ext cx="8229600" cy="634082"/>
          </a:xfrm>
        </p:spPr>
        <p:txBody>
          <a:bodyPr>
            <a:normAutofit fontScale="90000"/>
          </a:bodyPr>
          <a:lstStyle/>
          <a:p>
            <a:r>
              <a:rPr lang="en-GB" u="sng" dirty="0" smtClean="0">
                <a:solidFill>
                  <a:srgbClr val="002060"/>
                </a:solidFill>
                <a:latin typeface="Comic Sans MS" panose="030F0702030302020204" pitchFamily="66" charset="0"/>
              </a:rPr>
              <a:t>Quiz</a:t>
            </a:r>
            <a:endParaRPr lang="en-GB" u="sng" dirty="0">
              <a:solidFill>
                <a:srgbClr val="002060"/>
              </a:solidFill>
              <a:latin typeface="Comic Sans MS" panose="030F0702030302020204" pitchFamily="66" charset="0"/>
            </a:endParaRPr>
          </a:p>
        </p:txBody>
      </p:sp>
      <p:sp>
        <p:nvSpPr>
          <p:cNvPr id="6" name="Content Placeholder 2"/>
          <p:cNvSpPr>
            <a:spLocks noGrp="1"/>
          </p:cNvSpPr>
          <p:nvPr>
            <p:ph idx="1"/>
          </p:nvPr>
        </p:nvSpPr>
        <p:spPr>
          <a:xfrm>
            <a:off x="10696" y="692696"/>
            <a:ext cx="9133304" cy="6165304"/>
          </a:xfrm>
        </p:spPr>
        <p:txBody>
          <a:bodyPr>
            <a:normAutofit fontScale="92500" lnSpcReduction="20000"/>
          </a:bodyPr>
          <a:lstStyle/>
          <a:p>
            <a:pPr marL="0" indent="0">
              <a:buNone/>
            </a:pPr>
            <a:r>
              <a:rPr lang="en-GB" sz="2600" dirty="0" smtClean="0">
                <a:solidFill>
                  <a:srgbClr val="002060"/>
                </a:solidFill>
                <a:latin typeface="Comic Sans MS" panose="030F0702030302020204" pitchFamily="66" charset="0"/>
              </a:rPr>
              <a:t>Questions 7 to 10 check what you can </a:t>
            </a:r>
            <a:br>
              <a:rPr lang="en-GB" sz="2600" dirty="0" smtClean="0">
                <a:solidFill>
                  <a:srgbClr val="002060"/>
                </a:solidFill>
                <a:latin typeface="Comic Sans MS" panose="030F0702030302020204" pitchFamily="66" charset="0"/>
              </a:rPr>
            </a:br>
            <a:r>
              <a:rPr lang="en-GB" sz="2600" dirty="0" smtClean="0">
                <a:solidFill>
                  <a:srgbClr val="002060"/>
                </a:solidFill>
                <a:latin typeface="Comic Sans MS" panose="030F0702030302020204" pitchFamily="66" charset="0"/>
              </a:rPr>
              <a:t>remember from the last 4 weeks of grammar lessons!</a:t>
            </a:r>
          </a:p>
          <a:p>
            <a:pPr marL="0" indent="0">
              <a:buNone/>
            </a:pPr>
            <a:endParaRPr lang="en-GB" sz="2600" dirty="0">
              <a:solidFill>
                <a:srgbClr val="002060"/>
              </a:solidFill>
              <a:latin typeface="Comic Sans MS" panose="030F0702030302020204" pitchFamily="66" charset="0"/>
            </a:endParaRPr>
          </a:p>
          <a:p>
            <a:pPr marL="0" indent="0">
              <a:buNone/>
            </a:pPr>
            <a:r>
              <a:rPr lang="en-GB" sz="2600" dirty="0" smtClean="0">
                <a:solidFill>
                  <a:srgbClr val="FF0066"/>
                </a:solidFill>
                <a:latin typeface="Comic Sans MS" panose="030F0702030302020204" pitchFamily="66" charset="0"/>
              </a:rPr>
              <a:t>7) Which of the following words is a </a:t>
            </a:r>
            <a:r>
              <a:rPr lang="en-GB" sz="2600" u="sng" dirty="0" smtClean="0">
                <a:solidFill>
                  <a:srgbClr val="FF0066"/>
                </a:solidFill>
                <a:latin typeface="Comic Sans MS" panose="030F0702030302020204" pitchFamily="66" charset="0"/>
              </a:rPr>
              <a:t>verb:</a:t>
            </a:r>
          </a:p>
          <a:p>
            <a:pPr marL="0" indent="0">
              <a:buNone/>
            </a:pPr>
            <a:r>
              <a:rPr lang="en-GB" sz="2600" dirty="0" smtClean="0">
                <a:solidFill>
                  <a:srgbClr val="FF0066"/>
                </a:solidFill>
                <a:latin typeface="Comic Sans MS" panose="030F0702030302020204" pitchFamily="66" charset="0"/>
              </a:rPr>
              <a:t>    </a:t>
            </a:r>
            <a:r>
              <a:rPr lang="en-GB" sz="2600" dirty="0" smtClean="0">
                <a:solidFill>
                  <a:srgbClr val="002060"/>
                </a:solidFill>
                <a:latin typeface="Comic Sans MS" panose="030F0702030302020204" pitchFamily="66" charset="0"/>
              </a:rPr>
              <a:t>-are     -clock      -football      -chocolate</a:t>
            </a:r>
          </a:p>
          <a:p>
            <a:pPr marL="0" indent="0">
              <a:buNone/>
            </a:pPr>
            <a:endParaRPr lang="en-GB" sz="2600" dirty="0" smtClean="0">
              <a:solidFill>
                <a:srgbClr val="002060"/>
              </a:solidFill>
              <a:latin typeface="Comic Sans MS" panose="030F0702030302020204" pitchFamily="66" charset="0"/>
            </a:endParaRPr>
          </a:p>
          <a:p>
            <a:pPr marL="0" indent="0">
              <a:buNone/>
            </a:pPr>
            <a:r>
              <a:rPr lang="en-GB" sz="2600" dirty="0" smtClean="0">
                <a:solidFill>
                  <a:srgbClr val="FF0066"/>
                </a:solidFill>
                <a:latin typeface="Comic Sans MS" panose="030F0702030302020204" pitchFamily="66" charset="0"/>
              </a:rPr>
              <a:t>8) Hedgehog, balloon, nurse, window, trumpet</a:t>
            </a:r>
            <a:r>
              <a:rPr lang="en-GB" sz="2600" dirty="0" smtClean="0">
                <a:solidFill>
                  <a:srgbClr val="002060"/>
                </a:solidFill>
                <a:latin typeface="Comic Sans MS" panose="030F0702030302020204" pitchFamily="66" charset="0"/>
              </a:rPr>
              <a:t> are all what kind of nouns?</a:t>
            </a:r>
          </a:p>
          <a:p>
            <a:pPr marL="0" indent="0">
              <a:buNone/>
            </a:pPr>
            <a:r>
              <a:rPr lang="en-GB" sz="2600" dirty="0">
                <a:solidFill>
                  <a:srgbClr val="002060"/>
                </a:solidFill>
                <a:latin typeface="Comic Sans MS" panose="030F0702030302020204" pitchFamily="66" charset="0"/>
              </a:rPr>
              <a:t>	</a:t>
            </a:r>
            <a:endParaRPr lang="en-GB" sz="2600" dirty="0" smtClean="0">
              <a:solidFill>
                <a:srgbClr val="002060"/>
              </a:solidFill>
              <a:latin typeface="Comic Sans MS" panose="030F0702030302020204" pitchFamily="66" charset="0"/>
            </a:endParaRPr>
          </a:p>
          <a:p>
            <a:pPr marL="0" indent="0">
              <a:buNone/>
            </a:pPr>
            <a:r>
              <a:rPr lang="en-GB" sz="2600" dirty="0" smtClean="0">
                <a:solidFill>
                  <a:srgbClr val="FF0066"/>
                </a:solidFill>
                <a:latin typeface="Comic Sans MS" panose="030F0702030302020204" pitchFamily="66" charset="0"/>
              </a:rPr>
              <a:t>9) What type of words </a:t>
            </a:r>
            <a:r>
              <a:rPr lang="en-GB" sz="2600" dirty="0" smtClean="0">
                <a:solidFill>
                  <a:srgbClr val="002060"/>
                </a:solidFill>
                <a:latin typeface="Comic Sans MS" panose="030F0702030302020204" pitchFamily="66" charset="0"/>
              </a:rPr>
              <a:t>‘</a:t>
            </a:r>
            <a:r>
              <a:rPr lang="en-GB" sz="2800" dirty="0" smtClean="0">
                <a:solidFill>
                  <a:srgbClr val="002060"/>
                </a:solidFill>
                <a:latin typeface="Comic Sans MS" panose="030F0702030302020204" pitchFamily="66" charset="0"/>
              </a:rPr>
              <a:t>give </a:t>
            </a:r>
            <a:r>
              <a:rPr lang="en-GB" sz="2800" dirty="0">
                <a:solidFill>
                  <a:srgbClr val="002060"/>
                </a:solidFill>
                <a:latin typeface="Comic Sans MS" panose="030F0702030302020204" pitchFamily="66" charset="0"/>
              </a:rPr>
              <a:t>information about </a:t>
            </a:r>
            <a:r>
              <a:rPr lang="en-GB" sz="2800" u="sng" dirty="0">
                <a:solidFill>
                  <a:srgbClr val="002060"/>
                </a:solidFill>
                <a:latin typeface="Comic Sans MS" panose="030F0702030302020204" pitchFamily="66" charset="0"/>
              </a:rPr>
              <a:t>where</a:t>
            </a:r>
            <a:r>
              <a:rPr lang="en-GB" sz="2800" dirty="0">
                <a:solidFill>
                  <a:srgbClr val="002060"/>
                </a:solidFill>
                <a:latin typeface="Comic Sans MS" panose="030F0702030302020204" pitchFamily="66" charset="0"/>
              </a:rPr>
              <a:t> and </a:t>
            </a:r>
            <a:r>
              <a:rPr lang="en-GB" sz="2800" u="sng" dirty="0">
                <a:solidFill>
                  <a:srgbClr val="002060"/>
                </a:solidFill>
                <a:latin typeface="Comic Sans MS" panose="030F0702030302020204" pitchFamily="66" charset="0"/>
              </a:rPr>
              <a:t>when</a:t>
            </a:r>
            <a:r>
              <a:rPr lang="en-GB" sz="2800" dirty="0">
                <a:solidFill>
                  <a:srgbClr val="002060"/>
                </a:solidFill>
                <a:latin typeface="Comic Sans MS" panose="030F0702030302020204" pitchFamily="66" charset="0"/>
              </a:rPr>
              <a:t> something </a:t>
            </a:r>
            <a:r>
              <a:rPr lang="en-GB" sz="2800" dirty="0" smtClean="0">
                <a:solidFill>
                  <a:srgbClr val="002060"/>
                </a:solidFill>
                <a:latin typeface="Comic Sans MS" panose="030F0702030302020204" pitchFamily="66" charset="0"/>
              </a:rPr>
              <a:t>is/happens.’ (This word starts with a ‘p’)</a:t>
            </a:r>
            <a:endParaRPr lang="en-GB" sz="2800" dirty="0">
              <a:solidFill>
                <a:srgbClr val="002060"/>
              </a:solidFill>
              <a:latin typeface="Comic Sans MS" panose="030F0702030302020204" pitchFamily="66" charset="0"/>
            </a:endParaRPr>
          </a:p>
          <a:p>
            <a:pPr marL="0" indent="0">
              <a:buNone/>
            </a:pPr>
            <a:r>
              <a:rPr lang="en-GB" sz="2600" dirty="0" smtClean="0">
                <a:solidFill>
                  <a:srgbClr val="FF0066"/>
                </a:solidFill>
                <a:latin typeface="Comic Sans MS" panose="030F0702030302020204" pitchFamily="66" charset="0"/>
              </a:rPr>
              <a:t> </a:t>
            </a:r>
            <a:endParaRPr lang="en-GB" sz="2600" dirty="0" smtClean="0">
              <a:solidFill>
                <a:srgbClr val="002060"/>
              </a:solidFill>
              <a:latin typeface="Comic Sans MS" panose="030F0702030302020204" pitchFamily="66" charset="0"/>
            </a:endParaRPr>
          </a:p>
          <a:p>
            <a:pPr marL="0" indent="0">
              <a:buNone/>
            </a:pPr>
            <a:endParaRPr lang="en-GB" sz="2600" dirty="0">
              <a:solidFill>
                <a:srgbClr val="002060"/>
              </a:solidFill>
              <a:latin typeface="Comic Sans MS" panose="030F0702030302020204" pitchFamily="66" charset="0"/>
            </a:endParaRPr>
          </a:p>
          <a:p>
            <a:pPr marL="0" indent="0">
              <a:buNone/>
            </a:pPr>
            <a:r>
              <a:rPr lang="en-GB" sz="2600" dirty="0" smtClean="0">
                <a:solidFill>
                  <a:srgbClr val="FF0066"/>
                </a:solidFill>
                <a:latin typeface="Comic Sans MS" panose="030F0702030302020204" pitchFamily="66" charset="0"/>
              </a:rPr>
              <a:t>10) Add ‘your’ or ‘you’re’ correctly to the sentence below:</a:t>
            </a:r>
          </a:p>
          <a:p>
            <a:pPr marL="0" indent="0">
              <a:buNone/>
            </a:pPr>
            <a:r>
              <a:rPr lang="en-GB" sz="2600" dirty="0" smtClean="0">
                <a:solidFill>
                  <a:srgbClr val="002060"/>
                </a:solidFill>
                <a:latin typeface="Comic Sans MS" panose="030F0702030302020204" pitchFamily="66" charset="0"/>
              </a:rPr>
              <a:t>I am going to get _____ dog and _____ going to walk him with me.</a:t>
            </a:r>
          </a:p>
          <a:p>
            <a:pPr marL="0" indent="0">
              <a:buNone/>
            </a:pPr>
            <a:endParaRPr lang="en-GB" dirty="0">
              <a:solidFill>
                <a:srgbClr val="002060"/>
              </a:solidFill>
              <a:latin typeface="Comic Sans MS" panose="030F0702030302020204" pitchFamily="66" charset="0"/>
            </a:endParaRPr>
          </a:p>
          <a:p>
            <a:pPr marL="0" indent="0">
              <a:buNone/>
            </a:pPr>
            <a:endParaRPr lang="en-GB"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03646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fade">
                                      <p:cBhvr>
                                        <p:cTn id="10" dur="500"/>
                                        <p:tgtEl>
                                          <p:spTgt spid="6">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Effect transition="in" filter="fade">
                                      <p:cBhvr>
                                        <p:cTn id="15" dur="500"/>
                                        <p:tgtEl>
                                          <p:spTgt spid="6">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8" end="8"/>
                                            </p:txEl>
                                          </p:spTgt>
                                        </p:tgtEl>
                                        <p:attrNameLst>
                                          <p:attrName>style.visibility</p:attrName>
                                        </p:attrNameLst>
                                      </p:cBhvr>
                                      <p:to>
                                        <p:strVal val="visible"/>
                                      </p:to>
                                    </p:set>
                                    <p:animEffect transition="in" filter="fade">
                                      <p:cBhvr>
                                        <p:cTn id="20" dur="500"/>
                                        <p:tgtEl>
                                          <p:spTgt spid="6">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Effect transition="in" filter="fade">
                                      <p:cBhvr>
                                        <p:cTn id="25" dur="500"/>
                                        <p:tgtEl>
                                          <p:spTgt spid="6">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11" end="11"/>
                                            </p:txEl>
                                          </p:spTgt>
                                        </p:tgtEl>
                                        <p:attrNameLst>
                                          <p:attrName>style.visibility</p:attrName>
                                        </p:attrNameLst>
                                      </p:cBhvr>
                                      <p:to>
                                        <p:strVal val="visible"/>
                                      </p:to>
                                    </p:set>
                                    <p:animEffect transition="in" filter="fade">
                                      <p:cBhvr>
                                        <p:cTn id="30"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332656"/>
            <a:ext cx="8712968" cy="6408712"/>
          </a:xfrm>
        </p:spPr>
        <p:txBody>
          <a:bodyPr>
            <a:normAutofit lnSpcReduction="10000"/>
          </a:bodyPr>
          <a:lstStyle/>
          <a:p>
            <a:pPr marL="0" indent="0">
              <a:buNone/>
            </a:pPr>
            <a:r>
              <a:rPr lang="en-GB" u="sng" dirty="0" smtClean="0">
                <a:solidFill>
                  <a:srgbClr val="002060"/>
                </a:solidFill>
                <a:latin typeface="Comic Sans MS" panose="030F0702030302020204" pitchFamily="66" charset="0"/>
              </a:rPr>
              <a:t>Answers</a:t>
            </a:r>
          </a:p>
          <a:p>
            <a:pPr marL="0" indent="0">
              <a:buNone/>
            </a:pPr>
            <a:r>
              <a:rPr lang="en-GB" dirty="0" smtClean="0">
                <a:solidFill>
                  <a:srgbClr val="002060"/>
                </a:solidFill>
                <a:latin typeface="Comic Sans MS" panose="030F0702030302020204" pitchFamily="66" charset="0"/>
              </a:rPr>
              <a:t>1) false</a:t>
            </a:r>
          </a:p>
          <a:p>
            <a:pPr marL="0" indent="0">
              <a:buNone/>
            </a:pPr>
            <a:r>
              <a:rPr lang="en-GB" dirty="0" smtClean="0">
                <a:solidFill>
                  <a:srgbClr val="002060"/>
                </a:solidFill>
                <a:latin typeface="Comic Sans MS" panose="030F0702030302020204" pitchFamily="66" charset="0"/>
              </a:rPr>
              <a:t>2) who’s</a:t>
            </a:r>
          </a:p>
          <a:p>
            <a:pPr marL="0" indent="0">
              <a:buNone/>
            </a:pPr>
            <a:r>
              <a:rPr lang="en-GB" dirty="0" smtClean="0">
                <a:solidFill>
                  <a:srgbClr val="002060"/>
                </a:solidFill>
                <a:latin typeface="Comic Sans MS" panose="030F0702030302020204" pitchFamily="66" charset="0"/>
              </a:rPr>
              <a:t>3) incorrect</a:t>
            </a:r>
          </a:p>
          <a:p>
            <a:pPr marL="0" indent="0">
              <a:buNone/>
            </a:pPr>
            <a:r>
              <a:rPr lang="en-GB" dirty="0" smtClean="0">
                <a:solidFill>
                  <a:srgbClr val="002060"/>
                </a:solidFill>
                <a:latin typeface="Comic Sans MS" panose="030F0702030302020204" pitchFamily="66" charset="0"/>
              </a:rPr>
              <a:t>4) false</a:t>
            </a:r>
          </a:p>
          <a:p>
            <a:pPr marL="0" indent="0">
              <a:buNone/>
            </a:pPr>
            <a:r>
              <a:rPr lang="en-GB" dirty="0" smtClean="0">
                <a:solidFill>
                  <a:srgbClr val="002060"/>
                </a:solidFill>
                <a:latin typeface="Comic Sans MS" panose="030F0702030302020204" pitchFamily="66" charset="0"/>
              </a:rPr>
              <a:t>5) their, they’re</a:t>
            </a:r>
          </a:p>
          <a:p>
            <a:pPr marL="0" indent="0">
              <a:buNone/>
            </a:pPr>
            <a:r>
              <a:rPr lang="en-GB" dirty="0" smtClean="0">
                <a:solidFill>
                  <a:srgbClr val="002060"/>
                </a:solidFill>
                <a:latin typeface="Comic Sans MS" panose="030F0702030302020204" pitchFamily="66" charset="0"/>
              </a:rPr>
              <a:t>6) c</a:t>
            </a:r>
          </a:p>
          <a:p>
            <a:pPr marL="0" indent="0">
              <a:buNone/>
            </a:pPr>
            <a:r>
              <a:rPr lang="en-GB" dirty="0" smtClean="0">
                <a:solidFill>
                  <a:srgbClr val="002060"/>
                </a:solidFill>
                <a:latin typeface="Comic Sans MS" panose="030F0702030302020204" pitchFamily="66" charset="0"/>
              </a:rPr>
              <a:t>7) are</a:t>
            </a:r>
          </a:p>
          <a:p>
            <a:pPr marL="0" indent="0">
              <a:buNone/>
            </a:pPr>
            <a:r>
              <a:rPr lang="en-GB" dirty="0" smtClean="0">
                <a:solidFill>
                  <a:srgbClr val="002060"/>
                </a:solidFill>
                <a:latin typeface="Comic Sans MS" panose="030F0702030302020204" pitchFamily="66" charset="0"/>
              </a:rPr>
              <a:t>8) common</a:t>
            </a:r>
          </a:p>
          <a:p>
            <a:pPr marL="0" indent="0">
              <a:buNone/>
            </a:pPr>
            <a:r>
              <a:rPr lang="en-GB" dirty="0" smtClean="0">
                <a:solidFill>
                  <a:srgbClr val="002060"/>
                </a:solidFill>
                <a:latin typeface="Comic Sans MS" panose="030F0702030302020204" pitchFamily="66" charset="0"/>
              </a:rPr>
              <a:t>9) prepositions</a:t>
            </a:r>
          </a:p>
          <a:p>
            <a:pPr marL="0" indent="0">
              <a:buNone/>
            </a:pPr>
            <a:r>
              <a:rPr lang="en-GB" dirty="0" smtClean="0">
                <a:solidFill>
                  <a:srgbClr val="002060"/>
                </a:solidFill>
                <a:latin typeface="Comic Sans MS" panose="030F0702030302020204" pitchFamily="66" charset="0"/>
              </a:rPr>
              <a:t>10) your, you’re</a:t>
            </a:r>
            <a:endParaRPr lang="en-GB" dirty="0">
              <a:solidFill>
                <a:srgbClr val="002060"/>
              </a:solidFill>
              <a:latin typeface="Comic Sans MS" panose="030F0702030302020204" pitchFamily="66"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274" y="3933056"/>
            <a:ext cx="3173541" cy="2427759"/>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962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2900" dirty="0" smtClean="0">
                <a:solidFill>
                  <a:srgbClr val="002060"/>
                </a:solidFill>
                <a:latin typeface="Comic Sans MS" panose="030F0702030302020204" pitchFamily="66" charset="0"/>
              </a:rPr>
              <a:t>Who’s and whose – structured input</a:t>
            </a:r>
            <a:endParaRPr lang="en-GB" sz="2900" dirty="0">
              <a:solidFill>
                <a:srgbClr val="002060"/>
              </a:solidFill>
              <a:latin typeface="Comic Sans MS" panose="030F0702030302020204" pitchFamily="66" charset="0"/>
            </a:endParaRPr>
          </a:p>
        </p:txBody>
      </p:sp>
      <p:sp>
        <p:nvSpPr>
          <p:cNvPr id="3" name="Content Placeholder 2"/>
          <p:cNvSpPr>
            <a:spLocks noGrp="1"/>
          </p:cNvSpPr>
          <p:nvPr>
            <p:ph idx="1"/>
          </p:nvPr>
        </p:nvSpPr>
        <p:spPr>
          <a:xfrm>
            <a:off x="126823" y="752444"/>
            <a:ext cx="9324528" cy="2019926"/>
          </a:xfrm>
        </p:spPr>
        <p:txBody>
          <a:bodyPr>
            <a:noAutofit/>
          </a:bodyPr>
          <a:lstStyle/>
          <a:p>
            <a:pPr marL="0" indent="0">
              <a:buNone/>
            </a:pPr>
            <a:endParaRPr lang="en-GB" sz="1100" dirty="0" smtClean="0">
              <a:latin typeface="Comic Sans MS" panose="030F0702030302020204" pitchFamily="66" charset="0"/>
            </a:endParaRPr>
          </a:p>
          <a:p>
            <a:pPr marL="0" indent="0">
              <a:buNone/>
            </a:pPr>
            <a:endParaRPr lang="en-GB" sz="2400" dirty="0">
              <a:solidFill>
                <a:srgbClr val="002060"/>
              </a:solidFill>
              <a:latin typeface="Comic Sans MS" panose="030F0702030302020204" pitchFamily="66" charset="0"/>
            </a:endParaRPr>
          </a:p>
          <a:p>
            <a:pPr marL="0" indent="0">
              <a:buNone/>
            </a:pPr>
            <a:endParaRPr lang="en-GB" sz="2400" dirty="0" smtClean="0">
              <a:solidFill>
                <a:srgbClr val="002060"/>
              </a:solidFill>
              <a:latin typeface="Comic Sans MS" panose="030F0702030302020204" pitchFamily="66" charset="0"/>
            </a:endParaRPr>
          </a:p>
          <a:p>
            <a:pPr marL="0" indent="0">
              <a:buNone/>
            </a:pPr>
            <a:r>
              <a:rPr lang="en-GB" sz="2400" dirty="0" smtClean="0">
                <a:solidFill>
                  <a:srgbClr val="002060"/>
                </a:solidFill>
                <a:latin typeface="Comic Sans MS" panose="030F0702030302020204" pitchFamily="66" charset="0"/>
              </a:rPr>
              <a:t>1) </a:t>
            </a:r>
            <a:r>
              <a:rPr lang="en-GB" sz="2400" dirty="0" smtClean="0">
                <a:solidFill>
                  <a:srgbClr val="FF0066"/>
                </a:solidFill>
                <a:latin typeface="Comic Sans MS" panose="030F0702030302020204" pitchFamily="66" charset="0"/>
              </a:rPr>
              <a:t>Who’s</a:t>
            </a:r>
            <a:r>
              <a:rPr lang="en-GB" sz="2400" dirty="0" smtClean="0">
                <a:solidFill>
                  <a:srgbClr val="002060"/>
                </a:solidFill>
                <a:latin typeface="Comic Sans MS" panose="030F0702030302020204" pitchFamily="66" charset="0"/>
              </a:rPr>
              <a:t> is the shortened form of ‘</a:t>
            </a:r>
            <a:r>
              <a:rPr lang="en-GB" sz="2400" dirty="0" smtClean="0">
                <a:solidFill>
                  <a:srgbClr val="FF0066"/>
                </a:solidFill>
                <a:latin typeface="Comic Sans MS" panose="030F0702030302020204" pitchFamily="66" charset="0"/>
              </a:rPr>
              <a:t>who is</a:t>
            </a:r>
            <a:r>
              <a:rPr lang="en-GB" sz="2400" dirty="0" smtClean="0">
                <a:solidFill>
                  <a:srgbClr val="002060"/>
                </a:solidFill>
                <a:latin typeface="Comic Sans MS" panose="030F0702030302020204" pitchFamily="66" charset="0"/>
              </a:rPr>
              <a:t>’ or ‘</a:t>
            </a:r>
            <a:r>
              <a:rPr lang="en-GB" sz="2400" dirty="0" smtClean="0">
                <a:solidFill>
                  <a:srgbClr val="FF0066"/>
                </a:solidFill>
                <a:latin typeface="Comic Sans MS" panose="030F0702030302020204" pitchFamily="66" charset="0"/>
              </a:rPr>
              <a:t>who has</a:t>
            </a:r>
            <a:r>
              <a:rPr lang="en-GB" sz="2400" dirty="0" smtClean="0">
                <a:solidFill>
                  <a:srgbClr val="002060"/>
                </a:solidFill>
                <a:latin typeface="Comic Sans MS" panose="030F0702030302020204" pitchFamily="66" charset="0"/>
              </a:rPr>
              <a:t>’.</a:t>
            </a:r>
          </a:p>
          <a:p>
            <a:pPr marL="0" indent="0">
              <a:buNone/>
            </a:pPr>
            <a:endParaRPr lang="en-GB" sz="2400" dirty="0" smtClean="0">
              <a:solidFill>
                <a:srgbClr val="002060"/>
              </a:solidFill>
              <a:latin typeface="Comic Sans MS" panose="030F0702030302020204" pitchFamily="66" charset="0"/>
            </a:endParaRPr>
          </a:p>
          <a:p>
            <a:pPr marL="0" indent="0">
              <a:buNone/>
            </a:pPr>
            <a:endParaRPr lang="en-GB" sz="2400" dirty="0">
              <a:solidFill>
                <a:srgbClr val="002060"/>
              </a:solidFill>
              <a:latin typeface="Comic Sans MS" panose="030F0702030302020204" pitchFamily="66" charset="0"/>
            </a:endParaRPr>
          </a:p>
          <a:p>
            <a:pPr marL="0" indent="0">
              <a:buNone/>
            </a:pPr>
            <a:endParaRPr lang="en-GB" sz="1100" dirty="0" smtClean="0">
              <a:solidFill>
                <a:srgbClr val="002060"/>
              </a:solidFill>
              <a:latin typeface="Comic Sans MS" panose="030F0702030302020204" pitchFamily="66" charset="0"/>
            </a:endParaRPr>
          </a:p>
          <a:p>
            <a:pPr marL="0" indent="0">
              <a:buNone/>
            </a:pPr>
            <a:r>
              <a:rPr lang="en-GB" sz="2400" dirty="0">
                <a:solidFill>
                  <a:srgbClr val="002060"/>
                </a:solidFill>
                <a:latin typeface="Comic Sans MS" panose="030F0702030302020204" pitchFamily="66" charset="0"/>
              </a:rPr>
              <a:t>	</a:t>
            </a:r>
          </a:p>
        </p:txBody>
      </p:sp>
      <p:sp>
        <p:nvSpPr>
          <p:cNvPr id="4" name="Rectangle 3"/>
          <p:cNvSpPr/>
          <p:nvPr/>
        </p:nvSpPr>
        <p:spPr>
          <a:xfrm>
            <a:off x="323527" y="3616145"/>
            <a:ext cx="3581377"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Who’s going to watch the fireworks?</a:t>
            </a:r>
            <a:endParaRPr lang="en-GB" dirty="0">
              <a:solidFill>
                <a:srgbClr val="002060"/>
              </a:solidFill>
              <a:latin typeface="Comic Sans MS" panose="030F0702030302020204" pitchFamily="66" charset="0"/>
            </a:endParaRPr>
          </a:p>
        </p:txBody>
      </p:sp>
      <p:sp>
        <p:nvSpPr>
          <p:cNvPr id="5" name="Rectangle 4"/>
          <p:cNvSpPr/>
          <p:nvPr/>
        </p:nvSpPr>
        <p:spPr>
          <a:xfrm>
            <a:off x="72030" y="821827"/>
            <a:ext cx="9020628" cy="461665"/>
          </a:xfrm>
          <a:prstGeom prst="rect">
            <a:avLst/>
          </a:prstGeom>
          <a:solidFill>
            <a:schemeClr val="bg1">
              <a:lumMod val="95000"/>
            </a:schemeClr>
          </a:solidFill>
          <a:ln w="44450">
            <a:solidFill>
              <a:srgbClr val="002060"/>
            </a:solidFill>
          </a:ln>
        </p:spPr>
        <p:txBody>
          <a:bodyPr wrap="square">
            <a:spAutoFit/>
          </a:bodyPr>
          <a:lstStyle/>
          <a:p>
            <a:pPr algn="ctr"/>
            <a:r>
              <a:rPr lang="en-GB" sz="2400" dirty="0" smtClean="0">
                <a:solidFill>
                  <a:srgbClr val="FF0066"/>
                </a:solidFill>
                <a:latin typeface="Comic Sans MS" panose="030F0702030302020204" pitchFamily="66" charset="0"/>
              </a:rPr>
              <a:t>It’s easy to confuse </a:t>
            </a:r>
            <a:r>
              <a:rPr lang="en-GB" sz="2400" dirty="0" smtClean="0">
                <a:solidFill>
                  <a:srgbClr val="002060"/>
                </a:solidFill>
                <a:latin typeface="Comic Sans MS" panose="030F0702030302020204" pitchFamily="66" charset="0"/>
              </a:rPr>
              <a:t>who’s</a:t>
            </a:r>
            <a:r>
              <a:rPr lang="en-GB" sz="2400" dirty="0" smtClean="0">
                <a:solidFill>
                  <a:srgbClr val="FF0066"/>
                </a:solidFill>
                <a:latin typeface="Comic Sans MS" panose="030F0702030302020204" pitchFamily="66" charset="0"/>
              </a:rPr>
              <a:t> and </a:t>
            </a:r>
            <a:r>
              <a:rPr lang="en-GB" sz="2400" dirty="0" smtClean="0">
                <a:solidFill>
                  <a:srgbClr val="002060"/>
                </a:solidFill>
                <a:latin typeface="Comic Sans MS" panose="030F0702030302020204" pitchFamily="66" charset="0"/>
              </a:rPr>
              <a:t>whose.</a:t>
            </a:r>
            <a:endParaRPr lang="en-GB" sz="2400" dirty="0">
              <a:solidFill>
                <a:srgbClr val="002060"/>
              </a:solidFill>
              <a:latin typeface="Comic Sans MS" panose="030F0702030302020204" pitchFamily="66" charset="0"/>
            </a:endParaRPr>
          </a:p>
        </p:txBody>
      </p:sp>
      <p:sp>
        <p:nvSpPr>
          <p:cNvPr id="17" name="Rectangle 16"/>
          <p:cNvSpPr/>
          <p:nvPr/>
        </p:nvSpPr>
        <p:spPr>
          <a:xfrm>
            <a:off x="323527" y="4583025"/>
            <a:ext cx="3581377"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Who’s eaten all of the chocolate?</a:t>
            </a:r>
            <a:endParaRPr lang="en-GB" dirty="0">
              <a:solidFill>
                <a:srgbClr val="002060"/>
              </a:solidFill>
              <a:latin typeface="Comic Sans MS" panose="030F0702030302020204" pitchFamily="66" charset="0"/>
            </a:endParaRPr>
          </a:p>
        </p:txBody>
      </p:sp>
      <p:sp>
        <p:nvSpPr>
          <p:cNvPr id="10" name="Right Arrow 9"/>
          <p:cNvSpPr/>
          <p:nvPr/>
        </p:nvSpPr>
        <p:spPr>
          <a:xfrm>
            <a:off x="4184210" y="3943877"/>
            <a:ext cx="39813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89087" y="3616330"/>
            <a:ext cx="3581377"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66"/>
                </a:solidFill>
                <a:latin typeface="Comic Sans MS" panose="030F0702030302020204" pitchFamily="66" charset="0"/>
              </a:rPr>
              <a:t>Who is </a:t>
            </a:r>
            <a:r>
              <a:rPr lang="en-GB" dirty="0" smtClean="0">
                <a:solidFill>
                  <a:srgbClr val="002060"/>
                </a:solidFill>
                <a:latin typeface="Comic Sans MS" panose="030F0702030302020204" pitchFamily="66" charset="0"/>
              </a:rPr>
              <a:t>going to watch the fireworks?</a:t>
            </a:r>
            <a:endParaRPr lang="en-GB" dirty="0">
              <a:solidFill>
                <a:srgbClr val="002060"/>
              </a:solidFill>
              <a:latin typeface="Comic Sans MS" panose="030F0702030302020204" pitchFamily="66" charset="0"/>
            </a:endParaRPr>
          </a:p>
        </p:txBody>
      </p:sp>
      <p:sp>
        <p:nvSpPr>
          <p:cNvPr id="13" name="Right Arrow 12"/>
          <p:cNvSpPr/>
          <p:nvPr/>
        </p:nvSpPr>
        <p:spPr>
          <a:xfrm>
            <a:off x="4184210" y="4799049"/>
            <a:ext cx="39813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782584" y="4583025"/>
            <a:ext cx="3581377"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66"/>
                </a:solidFill>
                <a:latin typeface="Comic Sans MS" panose="030F0702030302020204" pitchFamily="66" charset="0"/>
              </a:rPr>
              <a:t>Who has </a:t>
            </a:r>
            <a:r>
              <a:rPr lang="en-GB" dirty="0" smtClean="0">
                <a:solidFill>
                  <a:srgbClr val="002060"/>
                </a:solidFill>
                <a:latin typeface="Comic Sans MS" panose="030F0702030302020204" pitchFamily="66" charset="0"/>
              </a:rPr>
              <a:t>eaten all of the chocolate?</a:t>
            </a:r>
            <a:endParaRPr lang="en-GB" dirty="0">
              <a:solidFill>
                <a:srgbClr val="002060"/>
              </a:solidFill>
              <a:latin typeface="Comic Sans MS" panose="030F0702030302020204" pitchFamily="66" charset="0"/>
            </a:endParaRPr>
          </a:p>
        </p:txBody>
      </p:sp>
      <p:pic>
        <p:nvPicPr>
          <p:cNvPr id="6" name="Picture 5"/>
          <p:cNvPicPr>
            <a:picLocks noChangeAspect="1"/>
          </p:cNvPicPr>
          <p:nvPr/>
        </p:nvPicPr>
        <p:blipFill>
          <a:blip r:embed="rId3"/>
          <a:stretch>
            <a:fillRect/>
          </a:stretch>
        </p:blipFill>
        <p:spPr>
          <a:xfrm>
            <a:off x="1331640" y="2368980"/>
            <a:ext cx="1065981" cy="1051831"/>
          </a:xfrm>
          <a:prstGeom prst="rect">
            <a:avLst/>
          </a:prstGeom>
          <a:ln w="22225">
            <a:solidFill>
              <a:schemeClr val="accent1">
                <a:shade val="50000"/>
              </a:schemeClr>
            </a:solidFill>
          </a:ln>
        </p:spPr>
      </p:pic>
      <p:pic>
        <p:nvPicPr>
          <p:cNvPr id="7" name="Picture 6"/>
          <p:cNvPicPr>
            <a:picLocks noChangeAspect="1"/>
          </p:cNvPicPr>
          <p:nvPr/>
        </p:nvPicPr>
        <p:blipFill>
          <a:blip r:embed="rId4"/>
          <a:stretch>
            <a:fillRect/>
          </a:stretch>
        </p:blipFill>
        <p:spPr>
          <a:xfrm>
            <a:off x="3904904" y="2369667"/>
            <a:ext cx="1051144" cy="1051144"/>
          </a:xfrm>
          <a:prstGeom prst="rect">
            <a:avLst/>
          </a:prstGeom>
          <a:ln w="22225">
            <a:solidFill>
              <a:schemeClr val="accent1">
                <a:shade val="50000"/>
              </a:schemeClr>
            </a:solidFill>
          </a:ln>
        </p:spPr>
      </p:pic>
      <p:pic>
        <p:nvPicPr>
          <p:cNvPr id="9" name="Picture 8"/>
          <p:cNvPicPr>
            <a:picLocks noChangeAspect="1"/>
          </p:cNvPicPr>
          <p:nvPr/>
        </p:nvPicPr>
        <p:blipFill>
          <a:blip r:embed="rId5"/>
          <a:stretch>
            <a:fillRect/>
          </a:stretch>
        </p:blipFill>
        <p:spPr>
          <a:xfrm>
            <a:off x="6300192" y="2326772"/>
            <a:ext cx="1110632" cy="1198042"/>
          </a:xfrm>
          <a:prstGeom prst="rect">
            <a:avLst/>
          </a:prstGeom>
          <a:ln w="22225">
            <a:solidFill>
              <a:schemeClr val="accent1">
                <a:shade val="50000"/>
              </a:schemeClr>
            </a:solidFill>
          </a:ln>
        </p:spPr>
      </p:pic>
      <p:pic>
        <p:nvPicPr>
          <p:cNvPr id="15" name="Picture 14"/>
          <p:cNvPicPr>
            <a:picLocks noChangeAspect="1"/>
          </p:cNvPicPr>
          <p:nvPr/>
        </p:nvPicPr>
        <p:blipFill>
          <a:blip r:embed="rId6"/>
          <a:stretch>
            <a:fillRect/>
          </a:stretch>
        </p:blipFill>
        <p:spPr>
          <a:xfrm>
            <a:off x="1058385" y="5445224"/>
            <a:ext cx="2111659" cy="1308095"/>
          </a:xfrm>
          <a:prstGeom prst="rect">
            <a:avLst/>
          </a:prstGeom>
          <a:ln w="22225">
            <a:solidFill>
              <a:schemeClr val="accent1">
                <a:shade val="50000"/>
              </a:schemeClr>
            </a:solidFill>
          </a:ln>
        </p:spPr>
      </p:pic>
      <p:pic>
        <p:nvPicPr>
          <p:cNvPr id="16" name="Picture 15"/>
          <p:cNvPicPr>
            <a:picLocks noChangeAspect="1"/>
          </p:cNvPicPr>
          <p:nvPr/>
        </p:nvPicPr>
        <p:blipFill>
          <a:blip r:embed="rId7"/>
          <a:stretch>
            <a:fillRect/>
          </a:stretch>
        </p:blipFill>
        <p:spPr>
          <a:xfrm>
            <a:off x="5580112" y="5445224"/>
            <a:ext cx="2305819" cy="1336593"/>
          </a:xfrm>
          <a:prstGeom prst="rect">
            <a:avLst/>
          </a:prstGeom>
          <a:ln w="22225">
            <a:solidFill>
              <a:schemeClr val="accent1">
                <a:shade val="50000"/>
              </a:schemeClr>
            </a:solidFill>
          </a:ln>
        </p:spPr>
      </p:pic>
    </p:spTree>
    <p:extLst>
      <p:ext uri="{BB962C8B-B14F-4D97-AF65-F5344CB8AC3E}">
        <p14:creationId xmlns:p14="http://schemas.microsoft.com/office/powerpoint/2010/main" val="1963899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2900" dirty="0" smtClean="0">
                <a:solidFill>
                  <a:srgbClr val="002060"/>
                </a:solidFill>
                <a:latin typeface="Comic Sans MS" panose="030F0702030302020204" pitchFamily="66" charset="0"/>
              </a:rPr>
              <a:t>Who’s and whose – structured input</a:t>
            </a:r>
            <a:endParaRPr lang="en-GB" sz="2900" dirty="0">
              <a:solidFill>
                <a:srgbClr val="002060"/>
              </a:solidFill>
              <a:latin typeface="Comic Sans MS" panose="030F0702030302020204" pitchFamily="66" charset="0"/>
            </a:endParaRPr>
          </a:p>
        </p:txBody>
      </p:sp>
      <p:sp>
        <p:nvSpPr>
          <p:cNvPr id="3" name="Content Placeholder 2"/>
          <p:cNvSpPr>
            <a:spLocks noGrp="1"/>
          </p:cNvSpPr>
          <p:nvPr>
            <p:ph idx="1"/>
          </p:nvPr>
        </p:nvSpPr>
        <p:spPr>
          <a:xfrm>
            <a:off x="126823" y="752444"/>
            <a:ext cx="9324528" cy="2019926"/>
          </a:xfrm>
        </p:spPr>
        <p:txBody>
          <a:bodyPr>
            <a:noAutofit/>
          </a:bodyPr>
          <a:lstStyle/>
          <a:p>
            <a:pPr marL="0" indent="0">
              <a:buNone/>
            </a:pPr>
            <a:endParaRPr lang="en-GB" sz="1100" dirty="0" smtClean="0">
              <a:latin typeface="Comic Sans MS" panose="030F0702030302020204" pitchFamily="66" charset="0"/>
            </a:endParaRPr>
          </a:p>
          <a:p>
            <a:pPr marL="0" indent="0">
              <a:buNone/>
            </a:pPr>
            <a:endParaRPr lang="en-GB" sz="2400" dirty="0" smtClean="0">
              <a:solidFill>
                <a:srgbClr val="002060"/>
              </a:solidFill>
              <a:latin typeface="Comic Sans MS" panose="030F0702030302020204" pitchFamily="66" charset="0"/>
            </a:endParaRPr>
          </a:p>
          <a:p>
            <a:pPr marL="0" indent="0">
              <a:buNone/>
            </a:pPr>
            <a:r>
              <a:rPr lang="en-GB" sz="2400" dirty="0" smtClean="0">
                <a:solidFill>
                  <a:srgbClr val="002060"/>
                </a:solidFill>
                <a:latin typeface="Comic Sans MS" panose="030F0702030302020204" pitchFamily="66" charset="0"/>
              </a:rPr>
              <a:t>1) </a:t>
            </a:r>
            <a:r>
              <a:rPr lang="en-GB" sz="2400" dirty="0" smtClean="0">
                <a:solidFill>
                  <a:srgbClr val="FF0066"/>
                </a:solidFill>
                <a:latin typeface="Comic Sans MS" panose="030F0702030302020204" pitchFamily="66" charset="0"/>
              </a:rPr>
              <a:t>Whose</a:t>
            </a:r>
            <a:r>
              <a:rPr lang="en-GB" sz="2400" dirty="0" smtClean="0">
                <a:solidFill>
                  <a:srgbClr val="002060"/>
                </a:solidFill>
                <a:latin typeface="Comic Sans MS" panose="030F0702030302020204" pitchFamily="66" charset="0"/>
              </a:rPr>
              <a:t> is a way of saying </a:t>
            </a:r>
            <a:r>
              <a:rPr lang="en-GB" sz="2400" dirty="0" smtClean="0">
                <a:solidFill>
                  <a:srgbClr val="FF0066"/>
                </a:solidFill>
                <a:latin typeface="Comic Sans MS" panose="030F0702030302020204" pitchFamily="66" charset="0"/>
              </a:rPr>
              <a:t>‘belonging to whom.’</a:t>
            </a:r>
          </a:p>
          <a:p>
            <a:pPr marL="0" indent="0">
              <a:buNone/>
            </a:pPr>
            <a:endParaRPr lang="en-GB" sz="2400" dirty="0" smtClean="0">
              <a:solidFill>
                <a:srgbClr val="002060"/>
              </a:solidFill>
              <a:latin typeface="Comic Sans MS" panose="030F0702030302020204" pitchFamily="66" charset="0"/>
            </a:endParaRPr>
          </a:p>
          <a:p>
            <a:pPr marL="0" indent="0">
              <a:buNone/>
            </a:pPr>
            <a:endParaRPr lang="en-GB" sz="2400" dirty="0">
              <a:solidFill>
                <a:srgbClr val="002060"/>
              </a:solidFill>
              <a:latin typeface="Comic Sans MS" panose="030F0702030302020204" pitchFamily="66" charset="0"/>
            </a:endParaRPr>
          </a:p>
          <a:p>
            <a:pPr marL="0" indent="0">
              <a:buNone/>
            </a:pPr>
            <a:endParaRPr lang="en-GB" sz="1100" dirty="0" smtClean="0">
              <a:solidFill>
                <a:srgbClr val="002060"/>
              </a:solidFill>
              <a:latin typeface="Comic Sans MS" panose="030F0702030302020204" pitchFamily="66" charset="0"/>
            </a:endParaRPr>
          </a:p>
          <a:p>
            <a:pPr marL="0" indent="0">
              <a:buNone/>
            </a:pPr>
            <a:r>
              <a:rPr lang="en-GB" sz="2400" dirty="0">
                <a:solidFill>
                  <a:srgbClr val="002060"/>
                </a:solidFill>
                <a:latin typeface="Comic Sans MS" panose="030F0702030302020204" pitchFamily="66" charset="0"/>
              </a:rPr>
              <a:t>	</a:t>
            </a:r>
          </a:p>
        </p:txBody>
      </p:sp>
      <p:sp>
        <p:nvSpPr>
          <p:cNvPr id="4" name="Rectangle 3"/>
          <p:cNvSpPr/>
          <p:nvPr/>
        </p:nvSpPr>
        <p:spPr>
          <a:xfrm>
            <a:off x="773541" y="2106050"/>
            <a:ext cx="3581377"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Whose book is this?</a:t>
            </a:r>
            <a:endParaRPr lang="en-GB" dirty="0">
              <a:solidFill>
                <a:srgbClr val="002060"/>
              </a:solidFill>
              <a:latin typeface="Comic Sans MS" panose="030F0702030302020204" pitchFamily="66" charset="0"/>
            </a:endParaRPr>
          </a:p>
        </p:txBody>
      </p:sp>
      <p:sp>
        <p:nvSpPr>
          <p:cNvPr id="17" name="Rectangle 16"/>
          <p:cNvSpPr/>
          <p:nvPr/>
        </p:nvSpPr>
        <p:spPr>
          <a:xfrm>
            <a:off x="467543" y="3441571"/>
            <a:ext cx="3581377"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This means ‘</a:t>
            </a:r>
            <a:r>
              <a:rPr lang="en-GB" dirty="0" smtClean="0">
                <a:solidFill>
                  <a:srgbClr val="FF0066"/>
                </a:solidFill>
                <a:latin typeface="Comic Sans MS" panose="030F0702030302020204" pitchFamily="66" charset="0"/>
              </a:rPr>
              <a:t>to whom </a:t>
            </a:r>
            <a:r>
              <a:rPr lang="en-GB" dirty="0" smtClean="0">
                <a:solidFill>
                  <a:srgbClr val="002060"/>
                </a:solidFill>
                <a:latin typeface="Comic Sans MS" panose="030F0702030302020204" pitchFamily="66" charset="0"/>
              </a:rPr>
              <a:t>does this book belong?’’</a:t>
            </a:r>
            <a:endParaRPr lang="en-GB" dirty="0">
              <a:solidFill>
                <a:srgbClr val="002060"/>
              </a:solidFill>
              <a:latin typeface="Comic Sans MS" panose="030F0702030302020204" pitchFamily="66" charset="0"/>
            </a:endParaRPr>
          </a:p>
        </p:txBody>
      </p:sp>
      <p:sp>
        <p:nvSpPr>
          <p:cNvPr id="10" name="Right Arrow 9"/>
          <p:cNvSpPr/>
          <p:nvPr/>
        </p:nvSpPr>
        <p:spPr>
          <a:xfrm rot="18026003">
            <a:off x="2140154" y="2951068"/>
            <a:ext cx="39813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634299" y="2121192"/>
            <a:ext cx="3581377"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The neighbours couldn’t decide </a:t>
            </a:r>
            <a:r>
              <a:rPr lang="en-GB" dirty="0" smtClean="0">
                <a:solidFill>
                  <a:srgbClr val="FF0066"/>
                </a:solidFill>
                <a:latin typeface="Comic Sans MS" panose="030F0702030302020204" pitchFamily="66" charset="0"/>
              </a:rPr>
              <a:t>whose</a:t>
            </a:r>
            <a:r>
              <a:rPr lang="en-GB" dirty="0" smtClean="0">
                <a:solidFill>
                  <a:srgbClr val="002060"/>
                </a:solidFill>
                <a:latin typeface="Comic Sans MS" panose="030F0702030302020204" pitchFamily="66" charset="0"/>
              </a:rPr>
              <a:t> dog was the cutest. </a:t>
            </a:r>
            <a:endParaRPr lang="en-GB" dirty="0">
              <a:solidFill>
                <a:srgbClr val="002060"/>
              </a:solidFill>
              <a:latin typeface="Comic Sans MS" panose="030F0702030302020204" pitchFamily="66" charset="0"/>
            </a:endParaRPr>
          </a:p>
        </p:txBody>
      </p:sp>
      <p:sp>
        <p:nvSpPr>
          <p:cNvPr id="13" name="Right Arrow 12"/>
          <p:cNvSpPr/>
          <p:nvPr/>
        </p:nvSpPr>
        <p:spPr>
          <a:xfrm rot="17797532">
            <a:off x="6304386" y="2898469"/>
            <a:ext cx="39813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582344" y="3327121"/>
            <a:ext cx="3842218" cy="15301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You can test that you’ve used ‘</a:t>
            </a:r>
            <a:r>
              <a:rPr lang="en-GB" dirty="0" smtClean="0">
                <a:solidFill>
                  <a:srgbClr val="FF0066"/>
                </a:solidFill>
                <a:latin typeface="Comic Sans MS" panose="030F0702030302020204" pitchFamily="66" charset="0"/>
              </a:rPr>
              <a:t>whose</a:t>
            </a:r>
            <a:r>
              <a:rPr lang="en-GB" dirty="0" smtClean="0">
                <a:solidFill>
                  <a:srgbClr val="002060"/>
                </a:solidFill>
                <a:latin typeface="Comic Sans MS" panose="030F0702030302020204" pitchFamily="66" charset="0"/>
              </a:rPr>
              <a:t>’ correctly by replacing it with ‘</a:t>
            </a:r>
            <a:r>
              <a:rPr lang="en-GB" dirty="0" smtClean="0">
                <a:solidFill>
                  <a:srgbClr val="FF0066"/>
                </a:solidFill>
                <a:latin typeface="Comic Sans MS" panose="030F0702030302020204" pitchFamily="66" charset="0"/>
              </a:rPr>
              <a:t>who is</a:t>
            </a:r>
            <a:r>
              <a:rPr lang="en-GB" dirty="0" smtClean="0">
                <a:solidFill>
                  <a:srgbClr val="002060"/>
                </a:solidFill>
                <a:latin typeface="Comic Sans MS" panose="030F0702030302020204" pitchFamily="66" charset="0"/>
              </a:rPr>
              <a:t>’ or ‘</a:t>
            </a:r>
            <a:r>
              <a:rPr lang="en-GB" dirty="0" smtClean="0">
                <a:solidFill>
                  <a:srgbClr val="FF0066"/>
                </a:solidFill>
                <a:latin typeface="Comic Sans MS" panose="030F0702030302020204" pitchFamily="66" charset="0"/>
              </a:rPr>
              <a:t>who has</a:t>
            </a:r>
            <a:r>
              <a:rPr lang="en-GB" dirty="0" smtClean="0">
                <a:solidFill>
                  <a:srgbClr val="002060"/>
                </a:solidFill>
                <a:latin typeface="Comic Sans MS" panose="030F0702030302020204" pitchFamily="66" charset="0"/>
              </a:rPr>
              <a:t>’. In this sentence, neither of those make sense, so ‘</a:t>
            </a:r>
            <a:r>
              <a:rPr lang="en-GB" dirty="0" smtClean="0">
                <a:solidFill>
                  <a:srgbClr val="FF0066"/>
                </a:solidFill>
                <a:latin typeface="Comic Sans MS" panose="030F0702030302020204" pitchFamily="66" charset="0"/>
              </a:rPr>
              <a:t>whose</a:t>
            </a:r>
            <a:r>
              <a:rPr lang="en-GB" dirty="0" smtClean="0">
                <a:solidFill>
                  <a:srgbClr val="002060"/>
                </a:solidFill>
                <a:latin typeface="Comic Sans MS" panose="030F0702030302020204" pitchFamily="66" charset="0"/>
              </a:rPr>
              <a:t>’ is correct.</a:t>
            </a:r>
            <a:endParaRPr lang="en-GB" dirty="0">
              <a:solidFill>
                <a:srgbClr val="002060"/>
              </a:solidFill>
              <a:latin typeface="Comic Sans MS" panose="030F0702030302020204" pitchFamily="66" charset="0"/>
            </a:endParaRPr>
          </a:p>
        </p:txBody>
      </p:sp>
      <p:pic>
        <p:nvPicPr>
          <p:cNvPr id="8" name="Picture 7"/>
          <p:cNvPicPr>
            <a:picLocks noChangeAspect="1"/>
          </p:cNvPicPr>
          <p:nvPr/>
        </p:nvPicPr>
        <p:blipFill>
          <a:blip r:embed="rId3"/>
          <a:stretch>
            <a:fillRect/>
          </a:stretch>
        </p:blipFill>
        <p:spPr>
          <a:xfrm>
            <a:off x="943782" y="4578449"/>
            <a:ext cx="2628900" cy="1733550"/>
          </a:xfrm>
          <a:prstGeom prst="rect">
            <a:avLst/>
          </a:prstGeom>
          <a:ln w="22225">
            <a:solidFill>
              <a:schemeClr val="accent1">
                <a:shade val="50000"/>
              </a:schemeClr>
            </a:solidFill>
          </a:ln>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5013176"/>
            <a:ext cx="2308873" cy="1731655"/>
          </a:xfrm>
          <a:prstGeom prst="rect">
            <a:avLst/>
          </a:prstGeom>
          <a:ln w="34925">
            <a:solidFill>
              <a:schemeClr val="accent1">
                <a:shade val="50000"/>
              </a:schemeClr>
            </a:solidFill>
          </a:ln>
        </p:spPr>
      </p:pic>
    </p:spTree>
    <p:extLst>
      <p:ext uri="{BB962C8B-B14F-4D97-AF65-F5344CB8AC3E}">
        <p14:creationId xmlns:p14="http://schemas.microsoft.com/office/powerpoint/2010/main" val="132214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704372"/>
            <a:ext cx="9324528" cy="2019926"/>
          </a:xfrm>
        </p:spPr>
        <p:txBody>
          <a:bodyPr>
            <a:noAutofit/>
          </a:bodyPr>
          <a:lstStyle/>
          <a:p>
            <a:pPr marL="0" indent="0">
              <a:buNone/>
            </a:pPr>
            <a:endParaRPr lang="en-GB" sz="1100" dirty="0" smtClean="0">
              <a:solidFill>
                <a:srgbClr val="002060"/>
              </a:solidFill>
              <a:latin typeface="Comic Sans MS" panose="030F0702030302020204" pitchFamily="66" charset="0"/>
            </a:endParaRPr>
          </a:p>
          <a:p>
            <a:pPr marL="0" indent="0">
              <a:buNone/>
            </a:pPr>
            <a:r>
              <a:rPr lang="en-GB" sz="2400" dirty="0" smtClean="0">
                <a:solidFill>
                  <a:srgbClr val="FF0066"/>
                </a:solidFill>
                <a:latin typeface="Comic Sans MS" panose="030F0702030302020204" pitchFamily="66" charset="0"/>
              </a:rPr>
              <a:t>Choose whether it is correct to put </a:t>
            </a:r>
            <a:r>
              <a:rPr lang="en-GB" sz="2400" dirty="0" smtClean="0">
                <a:solidFill>
                  <a:srgbClr val="002060"/>
                </a:solidFill>
                <a:latin typeface="Comic Sans MS" panose="030F0702030302020204" pitchFamily="66" charset="0"/>
              </a:rPr>
              <a:t>who’s</a:t>
            </a:r>
            <a:r>
              <a:rPr lang="en-GB" sz="2400" dirty="0" smtClean="0">
                <a:solidFill>
                  <a:srgbClr val="FF0066"/>
                </a:solidFill>
                <a:latin typeface="Comic Sans MS" panose="030F0702030302020204" pitchFamily="66" charset="0"/>
              </a:rPr>
              <a:t> or </a:t>
            </a:r>
            <a:r>
              <a:rPr lang="en-GB" sz="2400" dirty="0" smtClean="0">
                <a:solidFill>
                  <a:srgbClr val="002060"/>
                </a:solidFill>
                <a:latin typeface="Comic Sans MS" panose="030F0702030302020204" pitchFamily="66" charset="0"/>
              </a:rPr>
              <a:t>whose</a:t>
            </a:r>
            <a:r>
              <a:rPr lang="en-GB" sz="2400" dirty="0" smtClean="0">
                <a:solidFill>
                  <a:srgbClr val="FF0066"/>
                </a:solidFill>
                <a:latin typeface="Comic Sans MS" panose="030F0702030302020204" pitchFamily="66" charset="0"/>
              </a:rPr>
              <a:t> in the blank</a:t>
            </a:r>
            <a:br>
              <a:rPr lang="en-GB" sz="2400" dirty="0" smtClean="0">
                <a:solidFill>
                  <a:srgbClr val="FF0066"/>
                </a:solidFill>
                <a:latin typeface="Comic Sans MS" panose="030F0702030302020204" pitchFamily="66" charset="0"/>
              </a:rPr>
            </a:br>
            <a:r>
              <a:rPr lang="en-GB" sz="2400" dirty="0" smtClean="0">
                <a:solidFill>
                  <a:srgbClr val="FF0066"/>
                </a:solidFill>
                <a:latin typeface="Comic Sans MS" panose="030F0702030302020204" pitchFamily="66" charset="0"/>
              </a:rPr>
              <a:t>spaces in the sentences below:</a:t>
            </a:r>
          </a:p>
          <a:p>
            <a:pPr marL="0" indent="0">
              <a:buNone/>
            </a:pPr>
            <a:endParaRPr lang="en-GB" sz="2400" dirty="0">
              <a:solidFill>
                <a:srgbClr val="002060"/>
              </a:solidFill>
              <a:latin typeface="Comic Sans MS" panose="030F0702030302020204" pitchFamily="66" charset="0"/>
            </a:endParaRPr>
          </a:p>
          <a:p>
            <a:pPr marL="0" indent="0">
              <a:buNone/>
            </a:pPr>
            <a:r>
              <a:rPr lang="en-GB" sz="2400" dirty="0" smtClean="0">
                <a:solidFill>
                  <a:srgbClr val="002060"/>
                </a:solidFill>
                <a:latin typeface="Comic Sans MS" panose="030F0702030302020204" pitchFamily="66" charset="0"/>
              </a:rPr>
              <a:t>1) I don’t know __________ bag it is.</a:t>
            </a:r>
          </a:p>
          <a:p>
            <a:pPr marL="0" indent="0">
              <a:buNone/>
            </a:pPr>
            <a:endParaRPr lang="en-GB" sz="2400" dirty="0" smtClean="0">
              <a:solidFill>
                <a:srgbClr val="002060"/>
              </a:solidFill>
              <a:latin typeface="Comic Sans MS" panose="030F0702030302020204" pitchFamily="66" charset="0"/>
            </a:endParaRPr>
          </a:p>
          <a:p>
            <a:pPr marL="0" indent="0">
              <a:buNone/>
            </a:pPr>
            <a:r>
              <a:rPr lang="en-GB" sz="2400" dirty="0" smtClean="0">
                <a:solidFill>
                  <a:srgbClr val="002060"/>
                </a:solidFill>
                <a:latin typeface="Comic Sans MS" panose="030F0702030302020204" pitchFamily="66" charset="0"/>
              </a:rPr>
              <a:t>2) I bet it’s Dave __________ behind all of this.</a:t>
            </a:r>
          </a:p>
          <a:p>
            <a:pPr marL="0" indent="0">
              <a:buNone/>
            </a:pPr>
            <a:endParaRPr lang="en-GB" sz="2400" dirty="0" smtClean="0">
              <a:solidFill>
                <a:srgbClr val="002060"/>
              </a:solidFill>
              <a:latin typeface="Comic Sans MS" panose="030F0702030302020204" pitchFamily="66" charset="0"/>
            </a:endParaRPr>
          </a:p>
          <a:p>
            <a:pPr marL="0" indent="0">
              <a:buNone/>
            </a:pPr>
            <a:r>
              <a:rPr lang="en-GB" sz="2400" dirty="0" smtClean="0">
                <a:solidFill>
                  <a:srgbClr val="002060"/>
                </a:solidFill>
                <a:latin typeface="Comic Sans MS" panose="030F0702030302020204" pitchFamily="66" charset="0"/>
              </a:rPr>
              <a:t>3) I’m not sure _________ list you’ve got. _________on it?</a:t>
            </a:r>
          </a:p>
          <a:p>
            <a:pPr marL="0" indent="0">
              <a:buNone/>
            </a:pPr>
            <a:endParaRPr lang="en-GB" sz="2400" dirty="0" smtClean="0">
              <a:solidFill>
                <a:srgbClr val="002060"/>
              </a:solidFill>
              <a:latin typeface="Comic Sans MS" panose="030F0702030302020204" pitchFamily="66" charset="0"/>
            </a:endParaRPr>
          </a:p>
          <a:p>
            <a:pPr marL="457200" indent="-457200">
              <a:buAutoNum type="arabicParenR" startAt="4"/>
            </a:pPr>
            <a:r>
              <a:rPr lang="en-GB" sz="2400" dirty="0" smtClean="0">
                <a:solidFill>
                  <a:srgbClr val="002060"/>
                </a:solidFill>
                <a:latin typeface="Comic Sans MS" panose="030F0702030302020204" pitchFamily="66" charset="0"/>
              </a:rPr>
              <a:t>__________ walked into the kitchen and left their muddy shoes on?</a:t>
            </a:r>
          </a:p>
          <a:p>
            <a:pPr marL="0" indent="0">
              <a:buNone/>
            </a:pPr>
            <a:endParaRPr lang="en-GB" sz="2400" dirty="0" smtClean="0">
              <a:solidFill>
                <a:srgbClr val="002060"/>
              </a:solidFill>
              <a:latin typeface="Comic Sans MS" panose="030F0702030302020204" pitchFamily="66" charset="0"/>
            </a:endParaRPr>
          </a:p>
          <a:p>
            <a:pPr marL="0" indent="0">
              <a:buNone/>
            </a:pPr>
            <a:r>
              <a:rPr lang="en-GB" sz="2400" dirty="0" smtClean="0">
                <a:solidFill>
                  <a:srgbClr val="002060"/>
                </a:solidFill>
                <a:latin typeface="Comic Sans MS" panose="030F0702030302020204" pitchFamily="66" charset="0"/>
              </a:rPr>
              <a:t>5) __________ planner has been left on the table here?</a:t>
            </a:r>
          </a:p>
          <a:p>
            <a:pPr marL="0" indent="0">
              <a:buNone/>
            </a:pPr>
            <a:endParaRPr lang="en-GB" sz="2400" dirty="0" smtClean="0">
              <a:solidFill>
                <a:srgbClr val="002060"/>
              </a:solidFill>
              <a:latin typeface="Comic Sans MS" panose="030F0702030302020204" pitchFamily="66" charset="0"/>
            </a:endParaRPr>
          </a:p>
          <a:p>
            <a:pPr marL="457200" indent="-457200">
              <a:buAutoNum type="arabicParenR" startAt="4"/>
            </a:pPr>
            <a:endParaRPr lang="en-GB" sz="2400" dirty="0" smtClean="0">
              <a:solidFill>
                <a:srgbClr val="002060"/>
              </a:solidFill>
              <a:latin typeface="Comic Sans MS" panose="030F0702030302020204" pitchFamily="66" charset="0"/>
            </a:endParaRPr>
          </a:p>
          <a:p>
            <a:pPr marL="0" indent="0">
              <a:buNone/>
            </a:pPr>
            <a:endParaRPr lang="en-GB" sz="2400" dirty="0" smtClean="0">
              <a:solidFill>
                <a:srgbClr val="002060"/>
              </a:solidFill>
              <a:latin typeface="Comic Sans MS" panose="030F0702030302020204" pitchFamily="66" charset="0"/>
            </a:endParaRPr>
          </a:p>
          <a:p>
            <a:pPr marL="0" indent="0">
              <a:buNone/>
            </a:pPr>
            <a:endParaRPr lang="en-GB" sz="2400" dirty="0" smtClean="0">
              <a:solidFill>
                <a:srgbClr val="002060"/>
              </a:solidFill>
              <a:latin typeface="Comic Sans MS" panose="030F0702030302020204" pitchFamily="66" charset="0"/>
            </a:endParaRPr>
          </a:p>
          <a:p>
            <a:pPr marL="0" indent="0">
              <a:buNone/>
            </a:pPr>
            <a:endParaRPr lang="en-GB" sz="2400" dirty="0">
              <a:solidFill>
                <a:srgbClr val="002060"/>
              </a:solidFill>
              <a:latin typeface="Comic Sans MS" panose="030F0702030302020204" pitchFamily="66" charset="0"/>
            </a:endParaRPr>
          </a:p>
          <a:p>
            <a:pPr marL="0" indent="0">
              <a:buNone/>
            </a:pPr>
            <a:endParaRPr lang="en-GB" sz="2400" dirty="0">
              <a:solidFill>
                <a:srgbClr val="002060"/>
              </a:solidFill>
              <a:latin typeface="Comic Sans MS" panose="030F0702030302020204" pitchFamily="66" charset="0"/>
            </a:endParaRPr>
          </a:p>
        </p:txBody>
      </p:sp>
      <p:sp>
        <p:nvSpPr>
          <p:cNvPr id="5" name="Title 1"/>
          <p:cNvSpPr>
            <a:spLocks noGrp="1"/>
          </p:cNvSpPr>
          <p:nvPr>
            <p:ph type="title"/>
          </p:nvPr>
        </p:nvSpPr>
        <p:spPr>
          <a:xfrm>
            <a:off x="467544" y="0"/>
            <a:ext cx="8229600" cy="1143000"/>
          </a:xfrm>
        </p:spPr>
        <p:txBody>
          <a:bodyPr>
            <a:normAutofit/>
          </a:bodyPr>
          <a:lstStyle/>
          <a:p>
            <a:r>
              <a:rPr lang="en-GB" sz="2900" dirty="0" smtClean="0">
                <a:solidFill>
                  <a:srgbClr val="002060"/>
                </a:solidFill>
                <a:latin typeface="Comic Sans MS" panose="030F0702030302020204" pitchFamily="66" charset="0"/>
              </a:rPr>
              <a:t>Who’s and whose – structured output</a:t>
            </a:r>
            <a:endParaRPr lang="en-GB" sz="2900" dirty="0">
              <a:solidFill>
                <a:srgbClr val="002060"/>
              </a:solidFill>
              <a:latin typeface="Comic Sans MS" panose="030F0702030302020204" pitchFamily="66" charset="0"/>
            </a:endParaRPr>
          </a:p>
        </p:txBody>
      </p:sp>
      <p:sp>
        <p:nvSpPr>
          <p:cNvPr id="3" name="TextBox 2"/>
          <p:cNvSpPr txBox="1"/>
          <p:nvPr/>
        </p:nvSpPr>
        <p:spPr>
          <a:xfrm>
            <a:off x="2483768" y="2132856"/>
            <a:ext cx="1440160" cy="461665"/>
          </a:xfrm>
          <a:prstGeom prst="rect">
            <a:avLst/>
          </a:prstGeom>
          <a:noFill/>
        </p:spPr>
        <p:txBody>
          <a:bodyPr wrap="square" rtlCol="0">
            <a:spAutoFit/>
          </a:bodyPr>
          <a:lstStyle/>
          <a:p>
            <a:pPr algn="ctr"/>
            <a:r>
              <a:rPr lang="en-GB" sz="2400" dirty="0" smtClean="0">
                <a:solidFill>
                  <a:srgbClr val="FF0066"/>
                </a:solidFill>
                <a:latin typeface="Comic Sans MS" panose="030F0702030302020204" pitchFamily="66" charset="0"/>
              </a:rPr>
              <a:t>whose</a:t>
            </a:r>
            <a:endParaRPr lang="en-GB" sz="2400" dirty="0">
              <a:solidFill>
                <a:srgbClr val="FF0066"/>
              </a:solidFill>
              <a:latin typeface="Comic Sans MS" panose="030F0702030302020204" pitchFamily="66" charset="0"/>
            </a:endParaRPr>
          </a:p>
        </p:txBody>
      </p:sp>
      <p:sp>
        <p:nvSpPr>
          <p:cNvPr id="14" name="TextBox 13"/>
          <p:cNvSpPr txBox="1"/>
          <p:nvPr/>
        </p:nvSpPr>
        <p:spPr>
          <a:xfrm>
            <a:off x="2843808" y="3038868"/>
            <a:ext cx="1440160" cy="461665"/>
          </a:xfrm>
          <a:prstGeom prst="rect">
            <a:avLst/>
          </a:prstGeom>
          <a:noFill/>
        </p:spPr>
        <p:txBody>
          <a:bodyPr wrap="square" rtlCol="0">
            <a:spAutoFit/>
          </a:bodyPr>
          <a:lstStyle/>
          <a:p>
            <a:pPr algn="ctr"/>
            <a:r>
              <a:rPr lang="en-GB" sz="2400" dirty="0" smtClean="0">
                <a:solidFill>
                  <a:srgbClr val="FF0066"/>
                </a:solidFill>
                <a:latin typeface="Comic Sans MS" panose="030F0702030302020204" pitchFamily="66" charset="0"/>
              </a:rPr>
              <a:t>who’s</a:t>
            </a:r>
            <a:endParaRPr lang="en-GB" sz="2400" dirty="0">
              <a:solidFill>
                <a:srgbClr val="FF0066"/>
              </a:solidFill>
              <a:latin typeface="Comic Sans MS" panose="030F0702030302020204" pitchFamily="66" charset="0"/>
            </a:endParaRPr>
          </a:p>
        </p:txBody>
      </p:sp>
      <p:sp>
        <p:nvSpPr>
          <p:cNvPr id="15" name="TextBox 14"/>
          <p:cNvSpPr txBox="1"/>
          <p:nvPr/>
        </p:nvSpPr>
        <p:spPr>
          <a:xfrm>
            <a:off x="2483768" y="3933056"/>
            <a:ext cx="1440160" cy="461665"/>
          </a:xfrm>
          <a:prstGeom prst="rect">
            <a:avLst/>
          </a:prstGeom>
          <a:noFill/>
        </p:spPr>
        <p:txBody>
          <a:bodyPr wrap="square" rtlCol="0">
            <a:spAutoFit/>
          </a:bodyPr>
          <a:lstStyle/>
          <a:p>
            <a:pPr algn="ctr"/>
            <a:r>
              <a:rPr lang="en-GB" sz="2400" dirty="0" smtClean="0">
                <a:solidFill>
                  <a:srgbClr val="FF0066"/>
                </a:solidFill>
                <a:latin typeface="Comic Sans MS" panose="030F0702030302020204" pitchFamily="66" charset="0"/>
              </a:rPr>
              <a:t>whose</a:t>
            </a:r>
            <a:endParaRPr lang="en-GB" sz="2400" dirty="0">
              <a:solidFill>
                <a:srgbClr val="FF0066"/>
              </a:solidFill>
              <a:latin typeface="Comic Sans MS" panose="030F0702030302020204" pitchFamily="66" charset="0"/>
            </a:endParaRPr>
          </a:p>
        </p:txBody>
      </p:sp>
      <p:sp>
        <p:nvSpPr>
          <p:cNvPr id="16" name="TextBox 15"/>
          <p:cNvSpPr txBox="1"/>
          <p:nvPr/>
        </p:nvSpPr>
        <p:spPr>
          <a:xfrm>
            <a:off x="6372200" y="3900776"/>
            <a:ext cx="1440160" cy="461665"/>
          </a:xfrm>
          <a:prstGeom prst="rect">
            <a:avLst/>
          </a:prstGeom>
          <a:noFill/>
        </p:spPr>
        <p:txBody>
          <a:bodyPr wrap="square" rtlCol="0">
            <a:spAutoFit/>
          </a:bodyPr>
          <a:lstStyle/>
          <a:p>
            <a:pPr algn="ctr"/>
            <a:r>
              <a:rPr lang="en-GB" sz="2400" dirty="0" smtClean="0">
                <a:solidFill>
                  <a:srgbClr val="FF0066"/>
                </a:solidFill>
                <a:latin typeface="Comic Sans MS" panose="030F0702030302020204" pitchFamily="66" charset="0"/>
              </a:rPr>
              <a:t>Who’s</a:t>
            </a:r>
            <a:endParaRPr lang="en-GB" sz="2400" dirty="0">
              <a:solidFill>
                <a:srgbClr val="FF0066"/>
              </a:solidFill>
              <a:latin typeface="Comic Sans MS" panose="030F0702030302020204" pitchFamily="66" charset="0"/>
            </a:endParaRPr>
          </a:p>
        </p:txBody>
      </p:sp>
      <p:sp>
        <p:nvSpPr>
          <p:cNvPr id="17" name="TextBox 16"/>
          <p:cNvSpPr txBox="1"/>
          <p:nvPr/>
        </p:nvSpPr>
        <p:spPr>
          <a:xfrm>
            <a:off x="827584" y="4797152"/>
            <a:ext cx="1440160" cy="461665"/>
          </a:xfrm>
          <a:prstGeom prst="rect">
            <a:avLst/>
          </a:prstGeom>
          <a:noFill/>
        </p:spPr>
        <p:txBody>
          <a:bodyPr wrap="square" rtlCol="0">
            <a:spAutoFit/>
          </a:bodyPr>
          <a:lstStyle/>
          <a:p>
            <a:pPr algn="ctr"/>
            <a:r>
              <a:rPr lang="en-GB" sz="2400" dirty="0" smtClean="0">
                <a:solidFill>
                  <a:srgbClr val="FF0066"/>
                </a:solidFill>
                <a:latin typeface="Comic Sans MS" panose="030F0702030302020204" pitchFamily="66" charset="0"/>
              </a:rPr>
              <a:t>Who’s</a:t>
            </a:r>
            <a:endParaRPr lang="en-GB" sz="2400" dirty="0">
              <a:solidFill>
                <a:srgbClr val="FF0066"/>
              </a:solidFill>
              <a:latin typeface="Comic Sans MS" panose="030F0702030302020204" pitchFamily="66" charset="0"/>
            </a:endParaRPr>
          </a:p>
        </p:txBody>
      </p:sp>
      <p:sp>
        <p:nvSpPr>
          <p:cNvPr id="18" name="TextBox 17"/>
          <p:cNvSpPr txBox="1"/>
          <p:nvPr/>
        </p:nvSpPr>
        <p:spPr>
          <a:xfrm>
            <a:off x="467544" y="6021288"/>
            <a:ext cx="1440160" cy="461665"/>
          </a:xfrm>
          <a:prstGeom prst="rect">
            <a:avLst/>
          </a:prstGeom>
          <a:noFill/>
        </p:spPr>
        <p:txBody>
          <a:bodyPr wrap="square" rtlCol="0">
            <a:spAutoFit/>
          </a:bodyPr>
          <a:lstStyle/>
          <a:p>
            <a:pPr algn="ctr"/>
            <a:r>
              <a:rPr lang="en-GB" sz="2400" dirty="0" smtClean="0">
                <a:solidFill>
                  <a:srgbClr val="FF0066"/>
                </a:solidFill>
                <a:latin typeface="Comic Sans MS" panose="030F0702030302020204" pitchFamily="66" charset="0"/>
              </a:rPr>
              <a:t>Whose</a:t>
            </a:r>
            <a:endParaRPr lang="en-GB" sz="2400"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407331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44449"/>
            <a:ext cx="8229600" cy="562074"/>
          </a:xfrm>
        </p:spPr>
        <p:txBody>
          <a:bodyPr>
            <a:normAutofit fontScale="90000"/>
          </a:bodyPr>
          <a:lstStyle/>
          <a:p>
            <a:r>
              <a:rPr lang="en-GB" sz="3200" dirty="0" smtClean="0">
                <a:solidFill>
                  <a:srgbClr val="002060"/>
                </a:solidFill>
                <a:latin typeface="Comic Sans MS" panose="030F0702030302020204" pitchFamily="66" charset="0"/>
              </a:rPr>
              <a:t>There, their and they’re – structured input</a:t>
            </a:r>
            <a:endParaRPr lang="en-GB" sz="3200" dirty="0">
              <a:solidFill>
                <a:srgbClr val="002060"/>
              </a:solidFill>
              <a:latin typeface="Comic Sans MS" panose="030F0702030302020204" pitchFamily="66" charset="0"/>
            </a:endParaRPr>
          </a:p>
        </p:txBody>
      </p:sp>
      <p:sp>
        <p:nvSpPr>
          <p:cNvPr id="7" name="Content Placeholder 2"/>
          <p:cNvSpPr>
            <a:spLocks noGrp="1"/>
          </p:cNvSpPr>
          <p:nvPr>
            <p:ph idx="1"/>
          </p:nvPr>
        </p:nvSpPr>
        <p:spPr>
          <a:xfrm>
            <a:off x="0" y="980729"/>
            <a:ext cx="9144000" cy="936104"/>
          </a:xfrm>
        </p:spPr>
        <p:txBody>
          <a:bodyPr>
            <a:noAutofit/>
          </a:bodyPr>
          <a:lstStyle/>
          <a:p>
            <a:pPr marL="0" indent="0">
              <a:buNone/>
            </a:pPr>
            <a:r>
              <a:rPr lang="en-GB" sz="2400" dirty="0" smtClean="0">
                <a:solidFill>
                  <a:srgbClr val="FF0066"/>
                </a:solidFill>
                <a:latin typeface="Comic Sans MS" panose="030F0702030302020204" pitchFamily="66" charset="0"/>
              </a:rPr>
              <a:t>There, their and they’re are often used incorrectly as they sound the same. When you are writing or checking your work, you must look hard at every example of these words and ask yourself: ‘Have I used the correct spelling?’</a:t>
            </a:r>
            <a:endParaRPr lang="en-GB" sz="2400" dirty="0">
              <a:solidFill>
                <a:srgbClr val="FF0066"/>
              </a:solidFill>
              <a:latin typeface="Comic Sans MS" panose="030F0702030302020204" pitchFamily="66" charset="0"/>
            </a:endParaRPr>
          </a:p>
          <a:p>
            <a:pPr marL="0" indent="0">
              <a:buNone/>
            </a:pPr>
            <a:r>
              <a:rPr lang="en-GB" sz="3600" dirty="0" smtClean="0">
                <a:solidFill>
                  <a:srgbClr val="00B0F0"/>
                </a:solidFill>
                <a:latin typeface="Comic Sans MS" panose="030F0702030302020204" pitchFamily="66" charset="0"/>
              </a:rPr>
              <a:t>There - </a:t>
            </a:r>
          </a:p>
          <a:p>
            <a:pPr marL="0" indent="0">
              <a:buNone/>
            </a:pPr>
            <a:r>
              <a:rPr lang="en-GB" sz="2400" dirty="0" smtClean="0">
                <a:solidFill>
                  <a:srgbClr val="002060"/>
                </a:solidFill>
                <a:latin typeface="Comic Sans MS" panose="030F0702030302020204" pitchFamily="66" charset="0"/>
              </a:rPr>
              <a:t>‘There’ means ‘in that place’:</a:t>
            </a:r>
          </a:p>
          <a:p>
            <a:pPr marL="0" indent="0">
              <a:buNone/>
            </a:pPr>
            <a:endParaRPr lang="en-GB" sz="2400" dirty="0">
              <a:solidFill>
                <a:srgbClr val="002060"/>
              </a:solidFill>
              <a:latin typeface="Comic Sans MS" panose="030F0702030302020204" pitchFamily="66" charset="0"/>
            </a:endParaRPr>
          </a:p>
          <a:p>
            <a:pPr marL="0" indent="0">
              <a:buNone/>
            </a:pPr>
            <a:endParaRPr lang="en-GB" sz="2400" dirty="0" smtClean="0">
              <a:solidFill>
                <a:srgbClr val="002060"/>
              </a:solidFill>
              <a:latin typeface="Comic Sans MS" panose="030F0702030302020204" pitchFamily="66" charset="0"/>
            </a:endParaRPr>
          </a:p>
          <a:p>
            <a:pPr marL="0" indent="0">
              <a:buNone/>
            </a:pPr>
            <a:endParaRPr lang="en-GB" sz="2400" dirty="0">
              <a:solidFill>
                <a:srgbClr val="002060"/>
              </a:solidFill>
              <a:latin typeface="Comic Sans MS" panose="030F0702030302020204" pitchFamily="66" charset="0"/>
            </a:endParaRPr>
          </a:p>
          <a:p>
            <a:pPr marL="0" indent="0">
              <a:buNone/>
            </a:pPr>
            <a:endParaRPr lang="en-GB" sz="2400" dirty="0" smtClean="0">
              <a:solidFill>
                <a:srgbClr val="002060"/>
              </a:solidFill>
              <a:latin typeface="Comic Sans MS" panose="030F0702030302020204" pitchFamily="66" charset="0"/>
            </a:endParaRPr>
          </a:p>
          <a:p>
            <a:pPr marL="0" indent="0">
              <a:buNone/>
            </a:pPr>
            <a:r>
              <a:rPr lang="en-GB" sz="2400" dirty="0" smtClean="0">
                <a:solidFill>
                  <a:srgbClr val="002060"/>
                </a:solidFill>
                <a:latin typeface="Comic Sans MS" panose="030F0702030302020204" pitchFamily="66" charset="0"/>
              </a:rPr>
              <a:t>‘There’ is also used as part of a statement:</a:t>
            </a:r>
            <a:endParaRPr lang="en-GB" sz="2400" dirty="0">
              <a:solidFill>
                <a:srgbClr val="002060"/>
              </a:solidFill>
              <a:latin typeface="Comic Sans MS" panose="030F0702030302020204" pitchFamily="66" charset="0"/>
            </a:endParaRPr>
          </a:p>
          <a:p>
            <a:pPr marL="914400" lvl="2" indent="0">
              <a:buNone/>
            </a:pPr>
            <a:endParaRPr lang="en-GB" dirty="0" smtClean="0">
              <a:latin typeface="Comic Sans MS" panose="030F0702030302020204" pitchFamily="66" charset="0"/>
            </a:endParaRPr>
          </a:p>
        </p:txBody>
      </p:sp>
      <p:sp>
        <p:nvSpPr>
          <p:cNvPr id="8" name="Rectangle 7"/>
          <p:cNvSpPr/>
          <p:nvPr/>
        </p:nvSpPr>
        <p:spPr>
          <a:xfrm>
            <a:off x="474958" y="3645011"/>
            <a:ext cx="3646661"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The sports centre is over </a:t>
            </a:r>
            <a:r>
              <a:rPr lang="en-GB" u="sng" dirty="0" smtClean="0">
                <a:solidFill>
                  <a:srgbClr val="002060"/>
                </a:solidFill>
                <a:latin typeface="Comic Sans MS" panose="030F0702030302020204" pitchFamily="66" charset="0"/>
              </a:rPr>
              <a:t>there</a:t>
            </a:r>
            <a:r>
              <a:rPr lang="en-GB" dirty="0" smtClean="0">
                <a:solidFill>
                  <a:srgbClr val="002060"/>
                </a:solidFill>
                <a:latin typeface="Comic Sans MS" panose="030F0702030302020204" pitchFamily="66" charset="0"/>
              </a:rPr>
              <a:t>.</a:t>
            </a:r>
            <a:endParaRPr lang="en-GB" dirty="0">
              <a:solidFill>
                <a:srgbClr val="002060"/>
              </a:solidFill>
              <a:latin typeface="Comic Sans MS" panose="030F0702030302020204" pitchFamily="66" charset="0"/>
            </a:endParaRPr>
          </a:p>
        </p:txBody>
      </p:sp>
      <p:sp>
        <p:nvSpPr>
          <p:cNvPr id="9" name="Rectangle 8"/>
          <p:cNvSpPr/>
          <p:nvPr/>
        </p:nvSpPr>
        <p:spPr>
          <a:xfrm>
            <a:off x="4334516" y="3645011"/>
            <a:ext cx="1944215"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rgbClr val="002060"/>
                </a:solidFill>
                <a:latin typeface="Comic Sans MS" panose="030F0702030302020204" pitchFamily="66" charset="0"/>
              </a:rPr>
              <a:t>There</a:t>
            </a:r>
            <a:r>
              <a:rPr lang="en-GB" dirty="0" smtClean="0">
                <a:solidFill>
                  <a:srgbClr val="002060"/>
                </a:solidFill>
                <a:latin typeface="Comic Sans MS" panose="030F0702030302020204" pitchFamily="66" charset="0"/>
              </a:rPr>
              <a:t>’s the ball.</a:t>
            </a:r>
            <a:endParaRPr lang="en-GB" dirty="0">
              <a:solidFill>
                <a:srgbClr val="002060"/>
              </a:solidFill>
              <a:latin typeface="Comic Sans MS" panose="030F0702030302020204" pitchFamily="66" charset="0"/>
            </a:endParaRPr>
          </a:p>
        </p:txBody>
      </p:sp>
      <p:sp>
        <p:nvSpPr>
          <p:cNvPr id="10" name="Rectangle 9"/>
          <p:cNvSpPr/>
          <p:nvPr/>
        </p:nvSpPr>
        <p:spPr>
          <a:xfrm>
            <a:off x="474958" y="4509120"/>
            <a:ext cx="3646661"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Your brother is still </a:t>
            </a:r>
            <a:r>
              <a:rPr lang="en-GB" u="sng" dirty="0" smtClean="0">
                <a:solidFill>
                  <a:srgbClr val="002060"/>
                </a:solidFill>
                <a:latin typeface="Comic Sans MS" panose="030F0702030302020204" pitchFamily="66" charset="0"/>
              </a:rPr>
              <a:t>there</a:t>
            </a:r>
            <a:r>
              <a:rPr lang="en-GB" dirty="0" smtClean="0">
                <a:solidFill>
                  <a:srgbClr val="002060"/>
                </a:solidFill>
                <a:latin typeface="Comic Sans MS" panose="030F0702030302020204" pitchFamily="66" charset="0"/>
              </a:rPr>
              <a:t>.</a:t>
            </a:r>
            <a:endParaRPr lang="en-GB" dirty="0">
              <a:solidFill>
                <a:srgbClr val="002060"/>
              </a:solidFill>
              <a:latin typeface="Comic Sans MS" panose="030F0702030302020204" pitchFamily="66" charset="0"/>
            </a:endParaRPr>
          </a:p>
        </p:txBody>
      </p:sp>
      <p:sp>
        <p:nvSpPr>
          <p:cNvPr id="13" name="Rectangle 12"/>
          <p:cNvSpPr/>
          <p:nvPr/>
        </p:nvSpPr>
        <p:spPr>
          <a:xfrm>
            <a:off x="4283039" y="4509120"/>
            <a:ext cx="3646661"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She went </a:t>
            </a:r>
            <a:r>
              <a:rPr lang="en-GB" u="sng" dirty="0" smtClean="0">
                <a:solidFill>
                  <a:srgbClr val="002060"/>
                </a:solidFill>
                <a:latin typeface="Comic Sans MS" panose="030F0702030302020204" pitchFamily="66" charset="0"/>
              </a:rPr>
              <a:t>there</a:t>
            </a:r>
            <a:r>
              <a:rPr lang="en-GB" dirty="0" smtClean="0">
                <a:solidFill>
                  <a:srgbClr val="002060"/>
                </a:solidFill>
                <a:latin typeface="Comic Sans MS" panose="030F0702030302020204" pitchFamily="66" charset="0"/>
              </a:rPr>
              <a:t> with her friend.</a:t>
            </a:r>
            <a:endParaRPr lang="en-GB" dirty="0">
              <a:solidFill>
                <a:srgbClr val="002060"/>
              </a:solidFill>
              <a:latin typeface="Comic Sans MS" panose="030F0702030302020204" pitchFamily="66" charset="0"/>
            </a:endParaRPr>
          </a:p>
        </p:txBody>
      </p:sp>
      <p:pic>
        <p:nvPicPr>
          <p:cNvPr id="2" name="Picture 1"/>
          <p:cNvPicPr>
            <a:picLocks noChangeAspect="1"/>
          </p:cNvPicPr>
          <p:nvPr/>
        </p:nvPicPr>
        <p:blipFill>
          <a:blip r:embed="rId2"/>
          <a:stretch>
            <a:fillRect/>
          </a:stretch>
        </p:blipFill>
        <p:spPr>
          <a:xfrm>
            <a:off x="6660232" y="2482140"/>
            <a:ext cx="1670126" cy="1633339"/>
          </a:xfrm>
          <a:prstGeom prst="rect">
            <a:avLst/>
          </a:prstGeom>
          <a:ln w="22225">
            <a:solidFill>
              <a:schemeClr val="accent1">
                <a:shade val="50000"/>
              </a:schemeClr>
            </a:solidFill>
          </a:ln>
        </p:spPr>
      </p:pic>
      <p:sp>
        <p:nvSpPr>
          <p:cNvPr id="14" name="Rectangle 13"/>
          <p:cNvSpPr/>
          <p:nvPr/>
        </p:nvSpPr>
        <p:spPr>
          <a:xfrm>
            <a:off x="506291" y="5877272"/>
            <a:ext cx="3776748"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rgbClr val="002060"/>
                </a:solidFill>
                <a:latin typeface="Comic Sans MS" panose="030F0702030302020204" pitchFamily="66" charset="0"/>
              </a:rPr>
              <a:t>There</a:t>
            </a:r>
            <a:r>
              <a:rPr lang="en-GB" dirty="0" smtClean="0">
                <a:solidFill>
                  <a:srgbClr val="002060"/>
                </a:solidFill>
                <a:latin typeface="Comic Sans MS" panose="030F0702030302020204" pitchFamily="66" charset="0"/>
              </a:rPr>
              <a:t> is a wasp in the classroom.</a:t>
            </a:r>
            <a:endParaRPr lang="en-GB" dirty="0">
              <a:solidFill>
                <a:srgbClr val="002060"/>
              </a:solidFill>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6467610" y="5325141"/>
            <a:ext cx="2352861" cy="1438275"/>
          </a:xfrm>
          <a:prstGeom prst="rect">
            <a:avLst/>
          </a:prstGeom>
          <a:ln w="22225">
            <a:solidFill>
              <a:schemeClr val="accent1">
                <a:shade val="50000"/>
              </a:schemeClr>
            </a:solidFill>
          </a:ln>
        </p:spPr>
      </p:pic>
    </p:spTree>
    <p:extLst>
      <p:ext uri="{BB962C8B-B14F-4D97-AF65-F5344CB8AC3E}">
        <p14:creationId xmlns:p14="http://schemas.microsoft.com/office/powerpoint/2010/main" val="62979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44449"/>
            <a:ext cx="8229600" cy="562074"/>
          </a:xfrm>
        </p:spPr>
        <p:txBody>
          <a:bodyPr>
            <a:normAutofit fontScale="90000"/>
          </a:bodyPr>
          <a:lstStyle/>
          <a:p>
            <a:r>
              <a:rPr lang="en-GB" sz="3200" dirty="0" smtClean="0">
                <a:solidFill>
                  <a:srgbClr val="002060"/>
                </a:solidFill>
                <a:latin typeface="Comic Sans MS" panose="030F0702030302020204" pitchFamily="66" charset="0"/>
              </a:rPr>
              <a:t>There, their and they’re – structured input</a:t>
            </a:r>
            <a:endParaRPr lang="en-GB" sz="3200" dirty="0">
              <a:solidFill>
                <a:srgbClr val="002060"/>
              </a:solidFill>
              <a:latin typeface="Comic Sans MS" panose="030F0702030302020204" pitchFamily="66" charset="0"/>
            </a:endParaRPr>
          </a:p>
        </p:txBody>
      </p:sp>
      <p:sp>
        <p:nvSpPr>
          <p:cNvPr id="7" name="Content Placeholder 2"/>
          <p:cNvSpPr>
            <a:spLocks noGrp="1"/>
          </p:cNvSpPr>
          <p:nvPr>
            <p:ph idx="1"/>
          </p:nvPr>
        </p:nvSpPr>
        <p:spPr>
          <a:xfrm>
            <a:off x="0" y="980729"/>
            <a:ext cx="9144000" cy="936104"/>
          </a:xfrm>
        </p:spPr>
        <p:txBody>
          <a:bodyPr>
            <a:noAutofit/>
          </a:bodyPr>
          <a:lstStyle/>
          <a:p>
            <a:pPr marL="0" indent="0">
              <a:buNone/>
            </a:pPr>
            <a:r>
              <a:rPr lang="en-GB" sz="3600" dirty="0" smtClean="0">
                <a:solidFill>
                  <a:srgbClr val="00B0F0"/>
                </a:solidFill>
                <a:latin typeface="Comic Sans MS" panose="030F0702030302020204" pitchFamily="66" charset="0"/>
              </a:rPr>
              <a:t>Their - </a:t>
            </a:r>
          </a:p>
          <a:p>
            <a:pPr marL="0" indent="0">
              <a:buNone/>
            </a:pPr>
            <a:r>
              <a:rPr lang="en-GB" sz="2400" dirty="0" smtClean="0">
                <a:solidFill>
                  <a:srgbClr val="002060"/>
                </a:solidFill>
                <a:latin typeface="Comic Sans MS" panose="030F0702030302020204" pitchFamily="66" charset="0"/>
              </a:rPr>
              <a:t>‘Their’ means ‘belonging to or connected with them.’</a:t>
            </a:r>
          </a:p>
          <a:p>
            <a:pPr marL="0" indent="0">
              <a:buNone/>
            </a:pPr>
            <a:endParaRPr lang="en-GB" sz="2400" dirty="0">
              <a:solidFill>
                <a:srgbClr val="002060"/>
              </a:solidFill>
              <a:latin typeface="Comic Sans MS" panose="030F0702030302020204" pitchFamily="66" charset="0"/>
            </a:endParaRPr>
          </a:p>
          <a:p>
            <a:pPr marL="0" indent="0">
              <a:buNone/>
            </a:pPr>
            <a:endParaRPr lang="en-GB" sz="2400" dirty="0" smtClean="0">
              <a:solidFill>
                <a:srgbClr val="002060"/>
              </a:solidFill>
              <a:latin typeface="Comic Sans MS" panose="030F0702030302020204" pitchFamily="66" charset="0"/>
            </a:endParaRPr>
          </a:p>
          <a:p>
            <a:pPr marL="0" indent="0">
              <a:buNone/>
            </a:pPr>
            <a:endParaRPr lang="en-GB" sz="2400" dirty="0">
              <a:solidFill>
                <a:srgbClr val="002060"/>
              </a:solidFill>
              <a:latin typeface="Comic Sans MS" panose="030F0702030302020204" pitchFamily="66" charset="0"/>
            </a:endParaRPr>
          </a:p>
          <a:p>
            <a:pPr marL="0" indent="0">
              <a:buNone/>
            </a:pPr>
            <a:endParaRPr lang="en-GB" sz="2400" dirty="0" smtClean="0">
              <a:solidFill>
                <a:srgbClr val="002060"/>
              </a:solidFill>
              <a:latin typeface="Comic Sans MS" panose="030F0702030302020204" pitchFamily="66" charset="0"/>
            </a:endParaRPr>
          </a:p>
          <a:p>
            <a:pPr marL="0" indent="0">
              <a:buNone/>
            </a:pPr>
            <a:endParaRPr lang="en-GB" sz="2400" dirty="0" smtClean="0">
              <a:solidFill>
                <a:srgbClr val="002060"/>
              </a:solidFill>
              <a:latin typeface="Comic Sans MS" panose="030F0702030302020204" pitchFamily="66" charset="0"/>
            </a:endParaRPr>
          </a:p>
          <a:p>
            <a:pPr marL="914400" lvl="2" indent="0">
              <a:buNone/>
            </a:pPr>
            <a:endParaRPr lang="en-GB" dirty="0" smtClean="0">
              <a:latin typeface="Comic Sans MS" panose="030F0702030302020204" pitchFamily="66" charset="0"/>
            </a:endParaRPr>
          </a:p>
        </p:txBody>
      </p:sp>
      <p:sp>
        <p:nvSpPr>
          <p:cNvPr id="8" name="Rectangle 7"/>
          <p:cNvSpPr/>
          <p:nvPr/>
        </p:nvSpPr>
        <p:spPr>
          <a:xfrm>
            <a:off x="354468" y="2226176"/>
            <a:ext cx="3646661"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That’s </a:t>
            </a:r>
            <a:r>
              <a:rPr lang="en-GB" u="sng" dirty="0" smtClean="0">
                <a:solidFill>
                  <a:srgbClr val="002060"/>
                </a:solidFill>
                <a:latin typeface="Comic Sans MS" panose="030F0702030302020204" pitchFamily="66" charset="0"/>
              </a:rPr>
              <a:t>their</a:t>
            </a:r>
            <a:r>
              <a:rPr lang="en-GB" dirty="0" smtClean="0">
                <a:solidFill>
                  <a:srgbClr val="002060"/>
                </a:solidFill>
                <a:latin typeface="Comic Sans MS" panose="030F0702030302020204" pitchFamily="66" charset="0"/>
              </a:rPr>
              <a:t> train.</a:t>
            </a:r>
            <a:endParaRPr lang="en-GB" dirty="0">
              <a:solidFill>
                <a:srgbClr val="002060"/>
              </a:solidFill>
              <a:latin typeface="Comic Sans MS" panose="030F0702030302020204" pitchFamily="66" charset="0"/>
            </a:endParaRPr>
          </a:p>
        </p:txBody>
      </p:sp>
      <p:sp>
        <p:nvSpPr>
          <p:cNvPr id="9" name="Rectangle 8"/>
          <p:cNvSpPr/>
          <p:nvPr/>
        </p:nvSpPr>
        <p:spPr>
          <a:xfrm>
            <a:off x="4777223" y="2215070"/>
            <a:ext cx="3344998"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(the train </a:t>
            </a:r>
            <a:r>
              <a:rPr lang="en-GB" u="sng" dirty="0" smtClean="0">
                <a:solidFill>
                  <a:srgbClr val="002060"/>
                </a:solidFill>
                <a:latin typeface="Comic Sans MS" panose="030F0702030302020204" pitchFamily="66" charset="0"/>
              </a:rPr>
              <a:t>they</a:t>
            </a:r>
            <a:r>
              <a:rPr lang="en-GB" dirty="0" smtClean="0">
                <a:solidFill>
                  <a:srgbClr val="002060"/>
                </a:solidFill>
                <a:latin typeface="Comic Sans MS" panose="030F0702030302020204" pitchFamily="66" charset="0"/>
              </a:rPr>
              <a:t> want to take)</a:t>
            </a:r>
            <a:endParaRPr lang="en-GB" dirty="0">
              <a:solidFill>
                <a:srgbClr val="002060"/>
              </a:solidFill>
              <a:latin typeface="Comic Sans MS" panose="030F0702030302020204" pitchFamily="66" charset="0"/>
            </a:endParaRPr>
          </a:p>
        </p:txBody>
      </p:sp>
      <p:sp>
        <p:nvSpPr>
          <p:cNvPr id="15" name="Right Arrow 14"/>
          <p:cNvSpPr/>
          <p:nvPr/>
        </p:nvSpPr>
        <p:spPr>
          <a:xfrm>
            <a:off x="4172281" y="2442200"/>
            <a:ext cx="39813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53356" y="4509120"/>
            <a:ext cx="3646661"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rgbClr val="002060"/>
                </a:solidFill>
                <a:latin typeface="Comic Sans MS" panose="030F0702030302020204" pitchFamily="66" charset="0"/>
              </a:rPr>
              <a:t>Their</a:t>
            </a:r>
            <a:r>
              <a:rPr lang="en-GB" dirty="0" smtClean="0">
                <a:solidFill>
                  <a:srgbClr val="002060"/>
                </a:solidFill>
                <a:latin typeface="Comic Sans MS" panose="030F0702030302020204" pitchFamily="66" charset="0"/>
              </a:rPr>
              <a:t> house is bigger than ours.</a:t>
            </a:r>
            <a:endParaRPr lang="en-GB" dirty="0">
              <a:solidFill>
                <a:srgbClr val="002060"/>
              </a:solidFill>
              <a:latin typeface="Comic Sans MS" panose="030F0702030302020204" pitchFamily="66" charset="0"/>
            </a:endParaRPr>
          </a:p>
        </p:txBody>
      </p:sp>
      <p:sp>
        <p:nvSpPr>
          <p:cNvPr id="17" name="Rectangle 16"/>
          <p:cNvSpPr/>
          <p:nvPr/>
        </p:nvSpPr>
        <p:spPr>
          <a:xfrm>
            <a:off x="4777223" y="4509120"/>
            <a:ext cx="3344998"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(the house </a:t>
            </a:r>
            <a:r>
              <a:rPr lang="en-GB" u="sng" dirty="0" smtClean="0">
                <a:solidFill>
                  <a:srgbClr val="002060"/>
                </a:solidFill>
                <a:latin typeface="Comic Sans MS" panose="030F0702030302020204" pitchFamily="66" charset="0"/>
              </a:rPr>
              <a:t>they</a:t>
            </a:r>
            <a:r>
              <a:rPr lang="en-GB" dirty="0" smtClean="0">
                <a:solidFill>
                  <a:srgbClr val="002060"/>
                </a:solidFill>
                <a:latin typeface="Comic Sans MS" panose="030F0702030302020204" pitchFamily="66" charset="0"/>
              </a:rPr>
              <a:t> live in)</a:t>
            </a:r>
            <a:endParaRPr lang="en-GB" dirty="0">
              <a:solidFill>
                <a:srgbClr val="002060"/>
              </a:solidFill>
              <a:latin typeface="Comic Sans MS" panose="030F0702030302020204" pitchFamily="66" charset="0"/>
            </a:endParaRPr>
          </a:p>
        </p:txBody>
      </p:sp>
      <p:sp>
        <p:nvSpPr>
          <p:cNvPr id="18" name="Right Arrow 17"/>
          <p:cNvSpPr/>
          <p:nvPr/>
        </p:nvSpPr>
        <p:spPr>
          <a:xfrm>
            <a:off x="4263083" y="4684057"/>
            <a:ext cx="39813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a:stretch>
            <a:fillRect/>
          </a:stretch>
        </p:blipFill>
        <p:spPr>
          <a:xfrm>
            <a:off x="2177798" y="3061475"/>
            <a:ext cx="4449514" cy="1260762"/>
          </a:xfrm>
          <a:prstGeom prst="rect">
            <a:avLst/>
          </a:prstGeom>
          <a:ln w="22225">
            <a:solidFill>
              <a:schemeClr val="accent1">
                <a:shade val="50000"/>
              </a:schemeClr>
            </a:solidFill>
          </a:ln>
        </p:spPr>
      </p:pic>
      <p:pic>
        <p:nvPicPr>
          <p:cNvPr id="19" name="Picture 18"/>
          <p:cNvPicPr>
            <a:picLocks noChangeAspect="1"/>
          </p:cNvPicPr>
          <p:nvPr/>
        </p:nvPicPr>
        <p:blipFill>
          <a:blip r:embed="rId3"/>
          <a:stretch>
            <a:fillRect/>
          </a:stretch>
        </p:blipFill>
        <p:spPr>
          <a:xfrm>
            <a:off x="3347864" y="5334194"/>
            <a:ext cx="2149142" cy="1412072"/>
          </a:xfrm>
          <a:prstGeom prst="rect">
            <a:avLst/>
          </a:prstGeom>
          <a:ln w="22225">
            <a:solidFill>
              <a:schemeClr val="accent1">
                <a:shade val="50000"/>
              </a:schemeClr>
            </a:solidFill>
          </a:ln>
        </p:spPr>
      </p:pic>
    </p:spTree>
    <p:extLst>
      <p:ext uri="{BB962C8B-B14F-4D97-AF65-F5344CB8AC3E}">
        <p14:creationId xmlns:p14="http://schemas.microsoft.com/office/powerpoint/2010/main" val="1654016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144449"/>
            <a:ext cx="8229600" cy="562074"/>
          </a:xfrm>
        </p:spPr>
        <p:txBody>
          <a:bodyPr>
            <a:normAutofit fontScale="90000"/>
          </a:bodyPr>
          <a:lstStyle/>
          <a:p>
            <a:r>
              <a:rPr lang="en-GB" sz="3200" dirty="0" smtClean="0">
                <a:solidFill>
                  <a:srgbClr val="002060"/>
                </a:solidFill>
                <a:latin typeface="Comic Sans MS" panose="030F0702030302020204" pitchFamily="66" charset="0"/>
              </a:rPr>
              <a:t>There, their and they’re – structured input</a:t>
            </a:r>
            <a:endParaRPr lang="en-GB" sz="3200" dirty="0">
              <a:solidFill>
                <a:srgbClr val="002060"/>
              </a:solidFill>
              <a:latin typeface="Comic Sans MS" panose="030F0702030302020204" pitchFamily="66" charset="0"/>
            </a:endParaRPr>
          </a:p>
        </p:txBody>
      </p:sp>
      <p:sp>
        <p:nvSpPr>
          <p:cNvPr id="7" name="Content Placeholder 2"/>
          <p:cNvSpPr>
            <a:spLocks noGrp="1"/>
          </p:cNvSpPr>
          <p:nvPr>
            <p:ph idx="1"/>
          </p:nvPr>
        </p:nvSpPr>
        <p:spPr>
          <a:xfrm>
            <a:off x="43423" y="710179"/>
            <a:ext cx="9144000" cy="936104"/>
          </a:xfrm>
        </p:spPr>
        <p:txBody>
          <a:bodyPr>
            <a:noAutofit/>
          </a:bodyPr>
          <a:lstStyle/>
          <a:p>
            <a:pPr marL="0" indent="0">
              <a:buNone/>
            </a:pPr>
            <a:r>
              <a:rPr lang="en-GB" sz="3600" dirty="0" smtClean="0">
                <a:solidFill>
                  <a:srgbClr val="00B0F0"/>
                </a:solidFill>
                <a:latin typeface="Comic Sans MS" panose="030F0702030302020204" pitchFamily="66" charset="0"/>
              </a:rPr>
              <a:t>They’re - </a:t>
            </a:r>
          </a:p>
          <a:p>
            <a:pPr marL="0" indent="0">
              <a:buNone/>
            </a:pPr>
            <a:r>
              <a:rPr lang="en-GB" sz="2400" dirty="0" smtClean="0">
                <a:solidFill>
                  <a:srgbClr val="002060"/>
                </a:solidFill>
                <a:latin typeface="Comic Sans MS" panose="030F0702030302020204" pitchFamily="66" charset="0"/>
              </a:rPr>
              <a:t>They’re is a shortened form of ‘they are’:</a:t>
            </a:r>
          </a:p>
          <a:p>
            <a:pPr marL="0" indent="0">
              <a:buNone/>
            </a:pPr>
            <a:endParaRPr lang="en-GB" sz="2400" dirty="0">
              <a:solidFill>
                <a:srgbClr val="002060"/>
              </a:solidFill>
              <a:latin typeface="Comic Sans MS" panose="030F0702030302020204" pitchFamily="66" charset="0"/>
            </a:endParaRPr>
          </a:p>
          <a:p>
            <a:pPr marL="0" indent="0">
              <a:buNone/>
            </a:pPr>
            <a:endParaRPr lang="en-GB" sz="2400" dirty="0" smtClean="0">
              <a:solidFill>
                <a:srgbClr val="002060"/>
              </a:solidFill>
              <a:latin typeface="Comic Sans MS" panose="030F0702030302020204" pitchFamily="66" charset="0"/>
            </a:endParaRPr>
          </a:p>
          <a:p>
            <a:pPr marL="0" indent="0">
              <a:buNone/>
            </a:pPr>
            <a:endParaRPr lang="en-GB" sz="2400" dirty="0">
              <a:solidFill>
                <a:srgbClr val="002060"/>
              </a:solidFill>
              <a:latin typeface="Comic Sans MS" panose="030F0702030302020204" pitchFamily="66" charset="0"/>
            </a:endParaRPr>
          </a:p>
          <a:p>
            <a:pPr marL="0" indent="0">
              <a:buNone/>
            </a:pPr>
            <a:endParaRPr lang="en-GB" sz="2400" dirty="0" smtClean="0">
              <a:solidFill>
                <a:srgbClr val="002060"/>
              </a:solidFill>
              <a:latin typeface="Comic Sans MS" panose="030F0702030302020204" pitchFamily="66" charset="0"/>
            </a:endParaRPr>
          </a:p>
          <a:p>
            <a:pPr marL="0" indent="0">
              <a:buNone/>
            </a:pPr>
            <a:endParaRPr lang="en-GB" sz="2400" dirty="0" smtClean="0">
              <a:solidFill>
                <a:srgbClr val="002060"/>
              </a:solidFill>
              <a:latin typeface="Comic Sans MS" panose="030F0702030302020204" pitchFamily="66" charset="0"/>
            </a:endParaRPr>
          </a:p>
          <a:p>
            <a:pPr marL="914400" lvl="2" indent="0">
              <a:buNone/>
            </a:pPr>
            <a:endParaRPr lang="en-GB" dirty="0" smtClean="0">
              <a:latin typeface="Comic Sans MS" panose="030F0702030302020204" pitchFamily="66" charset="0"/>
            </a:endParaRPr>
          </a:p>
        </p:txBody>
      </p:sp>
      <p:sp>
        <p:nvSpPr>
          <p:cNvPr id="8" name="Rectangle 7"/>
          <p:cNvSpPr/>
          <p:nvPr/>
        </p:nvSpPr>
        <p:spPr>
          <a:xfrm>
            <a:off x="256987" y="1887322"/>
            <a:ext cx="3749609"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rgbClr val="002060"/>
                </a:solidFill>
                <a:latin typeface="Comic Sans MS" panose="030F0702030302020204" pitchFamily="66" charset="0"/>
              </a:rPr>
              <a:t>They are </a:t>
            </a:r>
            <a:r>
              <a:rPr lang="en-GB" dirty="0" smtClean="0">
                <a:solidFill>
                  <a:srgbClr val="002060"/>
                </a:solidFill>
                <a:latin typeface="Comic Sans MS" panose="030F0702030302020204" pitchFamily="66" charset="0"/>
              </a:rPr>
              <a:t>walking into Doncaster.</a:t>
            </a:r>
            <a:endParaRPr lang="en-GB" dirty="0">
              <a:solidFill>
                <a:srgbClr val="002060"/>
              </a:solidFill>
              <a:latin typeface="Comic Sans MS" panose="030F0702030302020204" pitchFamily="66" charset="0"/>
            </a:endParaRPr>
          </a:p>
        </p:txBody>
      </p:sp>
      <p:sp>
        <p:nvSpPr>
          <p:cNvPr id="9" name="Rectangle 8"/>
          <p:cNvSpPr/>
          <p:nvPr/>
        </p:nvSpPr>
        <p:spPr>
          <a:xfrm>
            <a:off x="4759958" y="1901495"/>
            <a:ext cx="3755217"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u="sng" dirty="0" smtClean="0">
                <a:solidFill>
                  <a:srgbClr val="002060"/>
                </a:solidFill>
                <a:latin typeface="Comic Sans MS" panose="030F0702030302020204" pitchFamily="66" charset="0"/>
              </a:rPr>
              <a:t>They’re</a:t>
            </a:r>
            <a:r>
              <a:rPr lang="en-GB" dirty="0" smtClean="0">
                <a:solidFill>
                  <a:srgbClr val="002060"/>
                </a:solidFill>
                <a:latin typeface="Comic Sans MS" panose="030F0702030302020204" pitchFamily="66" charset="0"/>
              </a:rPr>
              <a:t> walking into Doncaster.</a:t>
            </a:r>
            <a:endParaRPr lang="en-GB" dirty="0">
              <a:solidFill>
                <a:srgbClr val="002060"/>
              </a:solidFill>
              <a:latin typeface="Comic Sans MS" panose="030F0702030302020204" pitchFamily="66" charset="0"/>
            </a:endParaRPr>
          </a:p>
        </p:txBody>
      </p:sp>
      <p:sp>
        <p:nvSpPr>
          <p:cNvPr id="15" name="Right Arrow 14"/>
          <p:cNvSpPr/>
          <p:nvPr/>
        </p:nvSpPr>
        <p:spPr>
          <a:xfrm>
            <a:off x="4184210" y="2156263"/>
            <a:ext cx="39813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256987" y="4365104"/>
            <a:ext cx="3646661"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If </a:t>
            </a:r>
            <a:r>
              <a:rPr lang="en-GB" u="sng" dirty="0" smtClean="0">
                <a:solidFill>
                  <a:srgbClr val="002060"/>
                </a:solidFill>
                <a:latin typeface="Comic Sans MS" panose="030F0702030302020204" pitchFamily="66" charset="0"/>
              </a:rPr>
              <a:t>they are </a:t>
            </a:r>
            <a:r>
              <a:rPr lang="en-GB" dirty="0" smtClean="0">
                <a:solidFill>
                  <a:srgbClr val="002060"/>
                </a:solidFill>
                <a:latin typeface="Comic Sans MS" panose="030F0702030302020204" pitchFamily="66" charset="0"/>
              </a:rPr>
              <a:t>playing basketball, I’ll play too.</a:t>
            </a:r>
            <a:endParaRPr lang="en-GB" dirty="0">
              <a:solidFill>
                <a:srgbClr val="002060"/>
              </a:solidFill>
              <a:latin typeface="Comic Sans MS" panose="030F0702030302020204" pitchFamily="66" charset="0"/>
            </a:endParaRPr>
          </a:p>
        </p:txBody>
      </p:sp>
      <p:sp>
        <p:nvSpPr>
          <p:cNvPr id="17" name="Rectangle 16"/>
          <p:cNvSpPr/>
          <p:nvPr/>
        </p:nvSpPr>
        <p:spPr>
          <a:xfrm>
            <a:off x="4824809" y="4365104"/>
            <a:ext cx="3344998" cy="7200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If </a:t>
            </a:r>
            <a:r>
              <a:rPr lang="en-GB" u="sng" dirty="0" smtClean="0">
                <a:solidFill>
                  <a:srgbClr val="002060"/>
                </a:solidFill>
                <a:latin typeface="Comic Sans MS" panose="030F0702030302020204" pitchFamily="66" charset="0"/>
              </a:rPr>
              <a:t>they’re</a:t>
            </a:r>
            <a:r>
              <a:rPr lang="en-GB" dirty="0" smtClean="0">
                <a:solidFill>
                  <a:srgbClr val="002060"/>
                </a:solidFill>
                <a:latin typeface="Comic Sans MS" panose="030F0702030302020204" pitchFamily="66" charset="0"/>
              </a:rPr>
              <a:t> playing basketball, I’ll play too.</a:t>
            </a:r>
            <a:endParaRPr lang="en-GB" dirty="0">
              <a:solidFill>
                <a:srgbClr val="002060"/>
              </a:solidFill>
              <a:latin typeface="Comic Sans MS" panose="030F0702030302020204" pitchFamily="66" charset="0"/>
            </a:endParaRPr>
          </a:p>
        </p:txBody>
      </p:sp>
      <p:sp>
        <p:nvSpPr>
          <p:cNvPr id="18" name="Right Arrow 17"/>
          <p:cNvSpPr/>
          <p:nvPr/>
        </p:nvSpPr>
        <p:spPr>
          <a:xfrm>
            <a:off x="4119809" y="4581128"/>
            <a:ext cx="39813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a:stretch>
            <a:fillRect/>
          </a:stretch>
        </p:blipFill>
        <p:spPr>
          <a:xfrm>
            <a:off x="3367564" y="2754994"/>
            <a:ext cx="2097583" cy="1571163"/>
          </a:xfrm>
          <a:prstGeom prst="rect">
            <a:avLst/>
          </a:prstGeom>
        </p:spPr>
      </p:pic>
      <p:pic>
        <p:nvPicPr>
          <p:cNvPr id="5" name="Picture 4"/>
          <p:cNvPicPr>
            <a:picLocks noChangeAspect="1"/>
          </p:cNvPicPr>
          <p:nvPr/>
        </p:nvPicPr>
        <p:blipFill>
          <a:blip r:embed="rId3"/>
          <a:stretch>
            <a:fillRect/>
          </a:stretch>
        </p:blipFill>
        <p:spPr>
          <a:xfrm>
            <a:off x="3918211" y="5193829"/>
            <a:ext cx="1215043" cy="1620057"/>
          </a:xfrm>
          <a:prstGeom prst="rect">
            <a:avLst/>
          </a:prstGeom>
          <a:ln w="22225">
            <a:solidFill>
              <a:schemeClr val="accent1">
                <a:shade val="50000"/>
              </a:schemeClr>
            </a:solidFill>
          </a:ln>
        </p:spPr>
      </p:pic>
    </p:spTree>
    <p:extLst>
      <p:ext uri="{BB962C8B-B14F-4D97-AF65-F5344CB8AC3E}">
        <p14:creationId xmlns:p14="http://schemas.microsoft.com/office/powerpoint/2010/main" val="3300879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091" y="571500"/>
            <a:ext cx="9324528" cy="2019926"/>
          </a:xfrm>
        </p:spPr>
        <p:txBody>
          <a:bodyPr>
            <a:noAutofit/>
          </a:bodyPr>
          <a:lstStyle/>
          <a:p>
            <a:pPr marL="0" indent="0">
              <a:buNone/>
            </a:pPr>
            <a:endParaRPr lang="en-GB" sz="1100" dirty="0" smtClean="0">
              <a:solidFill>
                <a:srgbClr val="002060"/>
              </a:solidFill>
              <a:latin typeface="Comic Sans MS" panose="030F0702030302020204" pitchFamily="66" charset="0"/>
            </a:endParaRPr>
          </a:p>
          <a:p>
            <a:pPr marL="0" indent="0">
              <a:buNone/>
            </a:pPr>
            <a:r>
              <a:rPr lang="en-GB" sz="2200" dirty="0" smtClean="0">
                <a:solidFill>
                  <a:srgbClr val="FF0066"/>
                </a:solidFill>
                <a:latin typeface="Comic Sans MS" panose="030F0702030302020204" pitchFamily="66" charset="0"/>
              </a:rPr>
              <a:t>Look carefully at each blank in these sentences and decide whether the right word for the blank is </a:t>
            </a:r>
            <a:r>
              <a:rPr lang="en-GB" sz="2200" dirty="0" smtClean="0">
                <a:solidFill>
                  <a:srgbClr val="002060"/>
                </a:solidFill>
                <a:latin typeface="Comic Sans MS" panose="030F0702030302020204" pitchFamily="66" charset="0"/>
              </a:rPr>
              <a:t>there, their </a:t>
            </a:r>
            <a:r>
              <a:rPr lang="en-GB" sz="2200" dirty="0" smtClean="0">
                <a:solidFill>
                  <a:srgbClr val="FF0066"/>
                </a:solidFill>
                <a:latin typeface="Comic Sans MS" panose="030F0702030302020204" pitchFamily="66" charset="0"/>
              </a:rPr>
              <a:t>or </a:t>
            </a:r>
            <a:r>
              <a:rPr lang="en-GB" sz="2200" dirty="0" smtClean="0">
                <a:solidFill>
                  <a:srgbClr val="002060"/>
                </a:solidFill>
                <a:latin typeface="Comic Sans MS" panose="030F0702030302020204" pitchFamily="66" charset="0"/>
              </a:rPr>
              <a:t>they’re. </a:t>
            </a:r>
            <a:r>
              <a:rPr lang="en-GB" sz="2200" dirty="0">
                <a:solidFill>
                  <a:srgbClr val="002060"/>
                </a:solidFill>
                <a:latin typeface="Comic Sans MS" panose="030F0702030302020204" pitchFamily="66" charset="0"/>
              </a:rPr>
              <a:t/>
            </a:r>
            <a:br>
              <a:rPr lang="en-GB" sz="2200" dirty="0">
                <a:solidFill>
                  <a:srgbClr val="002060"/>
                </a:solidFill>
                <a:latin typeface="Comic Sans MS" panose="030F0702030302020204" pitchFamily="66" charset="0"/>
              </a:rPr>
            </a:br>
            <a:endParaRPr lang="en-GB" sz="2200" dirty="0">
              <a:solidFill>
                <a:srgbClr val="002060"/>
              </a:solidFill>
              <a:latin typeface="Comic Sans MS" panose="030F0702030302020204" pitchFamily="66" charset="0"/>
            </a:endParaRPr>
          </a:p>
          <a:p>
            <a:pPr marL="0" indent="0">
              <a:buNone/>
            </a:pPr>
            <a:r>
              <a:rPr lang="en-GB" sz="2200" dirty="0" smtClean="0">
                <a:solidFill>
                  <a:srgbClr val="002060"/>
                </a:solidFill>
                <a:latin typeface="Comic Sans MS" panose="030F0702030302020204" pitchFamily="66" charset="0"/>
              </a:rPr>
              <a:t>1) I want you to be ______when they arrive with _____ friends. </a:t>
            </a:r>
          </a:p>
          <a:p>
            <a:pPr marL="0" indent="0">
              <a:buNone/>
            </a:pPr>
            <a:endParaRPr lang="en-GB" sz="2200" dirty="0" smtClean="0">
              <a:solidFill>
                <a:srgbClr val="002060"/>
              </a:solidFill>
              <a:latin typeface="Comic Sans MS" panose="030F0702030302020204" pitchFamily="66" charset="0"/>
            </a:endParaRPr>
          </a:p>
          <a:p>
            <a:pPr marL="0" indent="0">
              <a:buNone/>
            </a:pPr>
            <a:r>
              <a:rPr lang="en-GB" sz="2200" dirty="0" smtClean="0">
                <a:solidFill>
                  <a:srgbClr val="002060"/>
                </a:solidFill>
                <a:latin typeface="Comic Sans MS" panose="030F0702030302020204" pitchFamily="66" charset="0"/>
              </a:rPr>
              <a:t>2) ______the biggest-selling band this year, and _____ new album</a:t>
            </a:r>
            <a:br>
              <a:rPr lang="en-GB" sz="2200" dirty="0" smtClean="0">
                <a:solidFill>
                  <a:srgbClr val="002060"/>
                </a:solidFill>
                <a:latin typeface="Comic Sans MS" panose="030F0702030302020204" pitchFamily="66" charset="0"/>
              </a:rPr>
            </a:br>
            <a:r>
              <a:rPr lang="en-GB" sz="2200" dirty="0" smtClean="0">
                <a:solidFill>
                  <a:srgbClr val="002060"/>
                </a:solidFill>
                <a:latin typeface="Comic Sans MS" panose="030F0702030302020204" pitchFamily="66" charset="0"/>
              </a:rPr>
              <a:t> is already at number one.</a:t>
            </a:r>
          </a:p>
          <a:p>
            <a:pPr marL="0" indent="0">
              <a:buNone/>
            </a:pPr>
            <a:endParaRPr lang="en-GB" sz="2200" dirty="0" smtClean="0">
              <a:solidFill>
                <a:srgbClr val="002060"/>
              </a:solidFill>
              <a:latin typeface="Comic Sans MS" panose="030F0702030302020204" pitchFamily="66" charset="0"/>
            </a:endParaRPr>
          </a:p>
          <a:p>
            <a:pPr marL="0" indent="0">
              <a:buNone/>
            </a:pPr>
            <a:r>
              <a:rPr lang="en-GB" sz="2200" dirty="0" smtClean="0">
                <a:solidFill>
                  <a:srgbClr val="002060"/>
                </a:solidFill>
                <a:latin typeface="Comic Sans MS" panose="030F0702030302020204" pitchFamily="66" charset="0"/>
              </a:rPr>
              <a:t>3) ________ bags are over _____ by the door, </a:t>
            </a:r>
            <a:br>
              <a:rPr lang="en-GB" sz="2200" dirty="0" smtClean="0">
                <a:solidFill>
                  <a:srgbClr val="002060"/>
                </a:solidFill>
                <a:latin typeface="Comic Sans MS" panose="030F0702030302020204" pitchFamily="66" charset="0"/>
              </a:rPr>
            </a:br>
            <a:r>
              <a:rPr lang="en-GB" sz="2200" dirty="0" smtClean="0">
                <a:solidFill>
                  <a:srgbClr val="002060"/>
                </a:solidFill>
                <a:latin typeface="Comic Sans MS" panose="030F0702030302020204" pitchFamily="66" charset="0"/>
              </a:rPr>
              <a:t>    and _____ getting in people’s way.</a:t>
            </a:r>
          </a:p>
          <a:p>
            <a:pPr marL="0" indent="0">
              <a:buNone/>
            </a:pPr>
            <a:endParaRPr lang="en-GB" sz="2200" dirty="0" smtClean="0">
              <a:solidFill>
                <a:srgbClr val="002060"/>
              </a:solidFill>
              <a:latin typeface="Comic Sans MS" panose="030F0702030302020204" pitchFamily="66" charset="0"/>
            </a:endParaRPr>
          </a:p>
          <a:p>
            <a:pPr marL="457200" indent="-457200">
              <a:buAutoNum type="arabicParenR" startAt="4"/>
            </a:pPr>
            <a:r>
              <a:rPr lang="en-GB" sz="2200" dirty="0" smtClean="0">
                <a:solidFill>
                  <a:srgbClr val="002060"/>
                </a:solidFill>
                <a:latin typeface="Comic Sans MS" panose="030F0702030302020204" pitchFamily="66" charset="0"/>
              </a:rPr>
              <a:t>We don’t know _____ names, but _____ are fifteen in the group.</a:t>
            </a:r>
          </a:p>
          <a:p>
            <a:pPr marL="0" indent="0">
              <a:buNone/>
            </a:pPr>
            <a:endParaRPr lang="en-GB" sz="2400" dirty="0" smtClean="0">
              <a:solidFill>
                <a:srgbClr val="002060"/>
              </a:solidFill>
              <a:latin typeface="Comic Sans MS" panose="030F0702030302020204" pitchFamily="66" charset="0"/>
            </a:endParaRPr>
          </a:p>
          <a:p>
            <a:pPr marL="0" indent="0">
              <a:buNone/>
            </a:pPr>
            <a:r>
              <a:rPr lang="en-GB" sz="2200" dirty="0" smtClean="0">
                <a:solidFill>
                  <a:srgbClr val="002060"/>
                </a:solidFill>
                <a:latin typeface="Comic Sans MS" panose="030F0702030302020204" pitchFamily="66" charset="0"/>
              </a:rPr>
              <a:t>5) _____ won’t be time for them to visit _____ friends: _____ tied up all week with the project.</a:t>
            </a:r>
          </a:p>
          <a:p>
            <a:pPr marL="0" indent="0">
              <a:buNone/>
            </a:pPr>
            <a:endParaRPr lang="en-GB" sz="2400" dirty="0" smtClean="0">
              <a:solidFill>
                <a:srgbClr val="002060"/>
              </a:solidFill>
              <a:latin typeface="Comic Sans MS" panose="030F0702030302020204" pitchFamily="66" charset="0"/>
            </a:endParaRPr>
          </a:p>
          <a:p>
            <a:pPr marL="457200" indent="-457200">
              <a:buAutoNum type="arabicParenR" startAt="4"/>
            </a:pPr>
            <a:endParaRPr lang="en-GB" sz="2400" dirty="0" smtClean="0">
              <a:solidFill>
                <a:srgbClr val="002060"/>
              </a:solidFill>
              <a:latin typeface="Comic Sans MS" panose="030F0702030302020204" pitchFamily="66" charset="0"/>
            </a:endParaRPr>
          </a:p>
          <a:p>
            <a:pPr marL="0" indent="0">
              <a:buNone/>
            </a:pPr>
            <a:endParaRPr lang="en-GB" sz="2400" dirty="0" smtClean="0">
              <a:solidFill>
                <a:srgbClr val="002060"/>
              </a:solidFill>
              <a:latin typeface="Comic Sans MS" panose="030F0702030302020204" pitchFamily="66" charset="0"/>
            </a:endParaRPr>
          </a:p>
          <a:p>
            <a:pPr marL="0" indent="0">
              <a:buNone/>
            </a:pPr>
            <a:endParaRPr lang="en-GB" sz="2400" dirty="0" smtClean="0">
              <a:solidFill>
                <a:srgbClr val="002060"/>
              </a:solidFill>
              <a:latin typeface="Comic Sans MS" panose="030F0702030302020204" pitchFamily="66" charset="0"/>
            </a:endParaRPr>
          </a:p>
          <a:p>
            <a:pPr marL="0" indent="0">
              <a:buNone/>
            </a:pPr>
            <a:endParaRPr lang="en-GB" sz="2400" dirty="0">
              <a:solidFill>
                <a:srgbClr val="002060"/>
              </a:solidFill>
              <a:latin typeface="Comic Sans MS" panose="030F0702030302020204" pitchFamily="66" charset="0"/>
            </a:endParaRPr>
          </a:p>
          <a:p>
            <a:pPr marL="0" indent="0">
              <a:buNone/>
            </a:pPr>
            <a:endParaRPr lang="en-GB" sz="2400" dirty="0">
              <a:solidFill>
                <a:srgbClr val="002060"/>
              </a:solidFill>
              <a:latin typeface="Comic Sans MS" panose="030F0702030302020204" pitchFamily="66" charset="0"/>
            </a:endParaRPr>
          </a:p>
        </p:txBody>
      </p:sp>
      <p:sp>
        <p:nvSpPr>
          <p:cNvPr id="5" name="Title 1"/>
          <p:cNvSpPr>
            <a:spLocks noGrp="1"/>
          </p:cNvSpPr>
          <p:nvPr>
            <p:ph type="title"/>
          </p:nvPr>
        </p:nvSpPr>
        <p:spPr>
          <a:xfrm>
            <a:off x="467544" y="0"/>
            <a:ext cx="8229600" cy="1143000"/>
          </a:xfrm>
        </p:spPr>
        <p:txBody>
          <a:bodyPr>
            <a:normAutofit/>
          </a:bodyPr>
          <a:lstStyle/>
          <a:p>
            <a:r>
              <a:rPr lang="en-GB" sz="2900" dirty="0" smtClean="0">
                <a:solidFill>
                  <a:srgbClr val="002060"/>
                </a:solidFill>
                <a:latin typeface="Comic Sans MS" panose="030F0702030302020204" pitchFamily="66" charset="0"/>
              </a:rPr>
              <a:t>There, their and they’re – structured output</a:t>
            </a:r>
            <a:endParaRPr lang="en-GB" sz="2900" dirty="0">
              <a:solidFill>
                <a:srgbClr val="002060"/>
              </a:solidFill>
              <a:latin typeface="Comic Sans MS" panose="030F0702030302020204" pitchFamily="66" charset="0"/>
            </a:endParaRPr>
          </a:p>
        </p:txBody>
      </p:sp>
      <p:sp>
        <p:nvSpPr>
          <p:cNvPr id="2" name="TextBox 1"/>
          <p:cNvSpPr txBox="1"/>
          <p:nvPr/>
        </p:nvSpPr>
        <p:spPr>
          <a:xfrm>
            <a:off x="2627784" y="1844824"/>
            <a:ext cx="936104" cy="430887"/>
          </a:xfrm>
          <a:prstGeom prst="rect">
            <a:avLst/>
          </a:prstGeom>
          <a:noFill/>
        </p:spPr>
        <p:txBody>
          <a:bodyPr wrap="square" rtlCol="0">
            <a:spAutoFit/>
          </a:bodyPr>
          <a:lstStyle/>
          <a:p>
            <a:r>
              <a:rPr lang="en-GB" sz="2200" dirty="0" smtClean="0">
                <a:solidFill>
                  <a:srgbClr val="FF0066"/>
                </a:solidFill>
                <a:latin typeface="Comic Sans MS" panose="030F0702030302020204" pitchFamily="66" charset="0"/>
              </a:rPr>
              <a:t>there</a:t>
            </a:r>
            <a:endParaRPr lang="en-GB" sz="2200" dirty="0">
              <a:solidFill>
                <a:srgbClr val="FF0066"/>
              </a:solidFill>
              <a:latin typeface="Comic Sans MS" panose="030F0702030302020204" pitchFamily="66" charset="0"/>
            </a:endParaRPr>
          </a:p>
        </p:txBody>
      </p:sp>
      <p:sp>
        <p:nvSpPr>
          <p:cNvPr id="11" name="TextBox 10"/>
          <p:cNvSpPr txBox="1"/>
          <p:nvPr/>
        </p:nvSpPr>
        <p:spPr>
          <a:xfrm>
            <a:off x="6660232" y="1844823"/>
            <a:ext cx="936104" cy="430887"/>
          </a:xfrm>
          <a:prstGeom prst="rect">
            <a:avLst/>
          </a:prstGeom>
          <a:noFill/>
        </p:spPr>
        <p:txBody>
          <a:bodyPr wrap="square" rtlCol="0">
            <a:spAutoFit/>
          </a:bodyPr>
          <a:lstStyle/>
          <a:p>
            <a:r>
              <a:rPr lang="en-GB" sz="2200" dirty="0" smtClean="0">
                <a:solidFill>
                  <a:srgbClr val="FF0066"/>
                </a:solidFill>
                <a:latin typeface="Comic Sans MS" panose="030F0702030302020204" pitchFamily="66" charset="0"/>
              </a:rPr>
              <a:t>their</a:t>
            </a:r>
            <a:endParaRPr lang="en-GB" sz="2200" dirty="0">
              <a:solidFill>
                <a:srgbClr val="FF0066"/>
              </a:solidFill>
              <a:latin typeface="Comic Sans MS" panose="030F0702030302020204" pitchFamily="66" charset="0"/>
            </a:endParaRPr>
          </a:p>
        </p:txBody>
      </p:sp>
      <p:sp>
        <p:nvSpPr>
          <p:cNvPr id="12" name="TextBox 11"/>
          <p:cNvSpPr txBox="1"/>
          <p:nvPr/>
        </p:nvSpPr>
        <p:spPr>
          <a:xfrm>
            <a:off x="323528" y="2617073"/>
            <a:ext cx="1224136" cy="430887"/>
          </a:xfrm>
          <a:prstGeom prst="rect">
            <a:avLst/>
          </a:prstGeom>
          <a:noFill/>
        </p:spPr>
        <p:txBody>
          <a:bodyPr wrap="square" rtlCol="0">
            <a:spAutoFit/>
          </a:bodyPr>
          <a:lstStyle/>
          <a:p>
            <a:r>
              <a:rPr lang="en-GB" sz="2200" dirty="0" smtClean="0">
                <a:solidFill>
                  <a:srgbClr val="FF0066"/>
                </a:solidFill>
                <a:latin typeface="Comic Sans MS" panose="030F0702030302020204" pitchFamily="66" charset="0"/>
              </a:rPr>
              <a:t>They’re</a:t>
            </a:r>
            <a:endParaRPr lang="en-GB" sz="2200" dirty="0">
              <a:solidFill>
                <a:srgbClr val="FF0066"/>
              </a:solidFill>
              <a:latin typeface="Comic Sans MS" panose="030F0702030302020204" pitchFamily="66" charset="0"/>
            </a:endParaRPr>
          </a:p>
        </p:txBody>
      </p:sp>
      <p:sp>
        <p:nvSpPr>
          <p:cNvPr id="13" name="TextBox 12"/>
          <p:cNvSpPr txBox="1"/>
          <p:nvPr/>
        </p:nvSpPr>
        <p:spPr>
          <a:xfrm>
            <a:off x="6588224" y="2638073"/>
            <a:ext cx="936104" cy="430887"/>
          </a:xfrm>
          <a:prstGeom prst="rect">
            <a:avLst/>
          </a:prstGeom>
          <a:noFill/>
        </p:spPr>
        <p:txBody>
          <a:bodyPr wrap="square" rtlCol="0">
            <a:spAutoFit/>
          </a:bodyPr>
          <a:lstStyle/>
          <a:p>
            <a:r>
              <a:rPr lang="en-GB" sz="2200" dirty="0" smtClean="0">
                <a:solidFill>
                  <a:srgbClr val="FF0066"/>
                </a:solidFill>
                <a:latin typeface="Comic Sans MS" panose="030F0702030302020204" pitchFamily="66" charset="0"/>
              </a:rPr>
              <a:t>their</a:t>
            </a:r>
            <a:endParaRPr lang="en-GB" sz="2200" dirty="0">
              <a:solidFill>
                <a:srgbClr val="FF0066"/>
              </a:solidFill>
              <a:latin typeface="Comic Sans MS" panose="030F0702030302020204" pitchFamily="66" charset="0"/>
            </a:endParaRPr>
          </a:p>
        </p:txBody>
      </p:sp>
      <p:sp>
        <p:nvSpPr>
          <p:cNvPr id="19" name="TextBox 18"/>
          <p:cNvSpPr txBox="1"/>
          <p:nvPr/>
        </p:nvSpPr>
        <p:spPr>
          <a:xfrm>
            <a:off x="693830" y="3789040"/>
            <a:ext cx="936104" cy="430887"/>
          </a:xfrm>
          <a:prstGeom prst="rect">
            <a:avLst/>
          </a:prstGeom>
          <a:noFill/>
        </p:spPr>
        <p:txBody>
          <a:bodyPr wrap="square" rtlCol="0">
            <a:spAutoFit/>
          </a:bodyPr>
          <a:lstStyle/>
          <a:p>
            <a:r>
              <a:rPr lang="en-GB" sz="2200" dirty="0">
                <a:solidFill>
                  <a:srgbClr val="FF0066"/>
                </a:solidFill>
                <a:latin typeface="Comic Sans MS" panose="030F0702030302020204" pitchFamily="66" charset="0"/>
              </a:rPr>
              <a:t>T</a:t>
            </a:r>
            <a:r>
              <a:rPr lang="en-GB" sz="2200" dirty="0" smtClean="0">
                <a:solidFill>
                  <a:srgbClr val="FF0066"/>
                </a:solidFill>
                <a:latin typeface="Comic Sans MS" panose="030F0702030302020204" pitchFamily="66" charset="0"/>
              </a:rPr>
              <a:t>heir</a:t>
            </a:r>
            <a:endParaRPr lang="en-GB" sz="2200" dirty="0">
              <a:solidFill>
                <a:srgbClr val="FF0066"/>
              </a:solidFill>
              <a:latin typeface="Comic Sans MS" panose="030F0702030302020204" pitchFamily="66" charset="0"/>
            </a:endParaRPr>
          </a:p>
        </p:txBody>
      </p:sp>
      <p:sp>
        <p:nvSpPr>
          <p:cNvPr id="20" name="TextBox 19"/>
          <p:cNvSpPr txBox="1"/>
          <p:nvPr/>
        </p:nvSpPr>
        <p:spPr>
          <a:xfrm>
            <a:off x="3728251" y="3772692"/>
            <a:ext cx="936104" cy="430887"/>
          </a:xfrm>
          <a:prstGeom prst="rect">
            <a:avLst/>
          </a:prstGeom>
          <a:noFill/>
        </p:spPr>
        <p:txBody>
          <a:bodyPr wrap="square" rtlCol="0">
            <a:spAutoFit/>
          </a:bodyPr>
          <a:lstStyle/>
          <a:p>
            <a:r>
              <a:rPr lang="en-GB" sz="2200" dirty="0" smtClean="0">
                <a:solidFill>
                  <a:srgbClr val="FF0066"/>
                </a:solidFill>
                <a:latin typeface="Comic Sans MS" panose="030F0702030302020204" pitchFamily="66" charset="0"/>
              </a:rPr>
              <a:t>there</a:t>
            </a:r>
            <a:endParaRPr lang="en-GB" sz="2200" dirty="0">
              <a:solidFill>
                <a:srgbClr val="FF0066"/>
              </a:solidFill>
              <a:latin typeface="Comic Sans MS" panose="030F0702030302020204" pitchFamily="66" charset="0"/>
            </a:endParaRPr>
          </a:p>
        </p:txBody>
      </p:sp>
      <p:sp>
        <p:nvSpPr>
          <p:cNvPr id="21" name="TextBox 20"/>
          <p:cNvSpPr txBox="1"/>
          <p:nvPr/>
        </p:nvSpPr>
        <p:spPr>
          <a:xfrm>
            <a:off x="842888" y="4159281"/>
            <a:ext cx="1224136" cy="430887"/>
          </a:xfrm>
          <a:prstGeom prst="rect">
            <a:avLst/>
          </a:prstGeom>
          <a:noFill/>
        </p:spPr>
        <p:txBody>
          <a:bodyPr wrap="square" rtlCol="0">
            <a:spAutoFit/>
          </a:bodyPr>
          <a:lstStyle/>
          <a:p>
            <a:r>
              <a:rPr lang="en-GB" sz="2200" dirty="0">
                <a:solidFill>
                  <a:srgbClr val="FF0066"/>
                </a:solidFill>
                <a:latin typeface="Comic Sans MS" panose="030F0702030302020204" pitchFamily="66" charset="0"/>
              </a:rPr>
              <a:t>t</a:t>
            </a:r>
            <a:r>
              <a:rPr lang="en-GB" sz="2200" dirty="0" smtClean="0">
                <a:solidFill>
                  <a:srgbClr val="FF0066"/>
                </a:solidFill>
                <a:latin typeface="Comic Sans MS" panose="030F0702030302020204" pitchFamily="66" charset="0"/>
              </a:rPr>
              <a:t>hey’re</a:t>
            </a:r>
            <a:endParaRPr lang="en-GB" sz="2200" dirty="0">
              <a:solidFill>
                <a:srgbClr val="FF0066"/>
              </a:solidFill>
              <a:latin typeface="Comic Sans MS" panose="030F0702030302020204" pitchFamily="66" charset="0"/>
            </a:endParaRPr>
          </a:p>
        </p:txBody>
      </p:sp>
      <p:sp>
        <p:nvSpPr>
          <p:cNvPr id="22" name="TextBox 21"/>
          <p:cNvSpPr txBox="1"/>
          <p:nvPr/>
        </p:nvSpPr>
        <p:spPr>
          <a:xfrm>
            <a:off x="2555776" y="4941168"/>
            <a:ext cx="936104" cy="430887"/>
          </a:xfrm>
          <a:prstGeom prst="rect">
            <a:avLst/>
          </a:prstGeom>
          <a:noFill/>
        </p:spPr>
        <p:txBody>
          <a:bodyPr wrap="square" rtlCol="0">
            <a:spAutoFit/>
          </a:bodyPr>
          <a:lstStyle/>
          <a:p>
            <a:r>
              <a:rPr lang="en-GB" sz="2200" dirty="0" smtClean="0">
                <a:solidFill>
                  <a:srgbClr val="FF0066"/>
                </a:solidFill>
                <a:latin typeface="Comic Sans MS" panose="030F0702030302020204" pitchFamily="66" charset="0"/>
              </a:rPr>
              <a:t>their</a:t>
            </a:r>
            <a:endParaRPr lang="en-GB" sz="2200" dirty="0">
              <a:solidFill>
                <a:srgbClr val="FF0066"/>
              </a:solidFill>
              <a:latin typeface="Comic Sans MS" panose="030F0702030302020204" pitchFamily="66" charset="0"/>
            </a:endParaRPr>
          </a:p>
        </p:txBody>
      </p:sp>
      <p:sp>
        <p:nvSpPr>
          <p:cNvPr id="23" name="TextBox 22"/>
          <p:cNvSpPr txBox="1"/>
          <p:nvPr/>
        </p:nvSpPr>
        <p:spPr>
          <a:xfrm>
            <a:off x="4932040" y="4941167"/>
            <a:ext cx="936104" cy="430887"/>
          </a:xfrm>
          <a:prstGeom prst="rect">
            <a:avLst/>
          </a:prstGeom>
          <a:noFill/>
        </p:spPr>
        <p:txBody>
          <a:bodyPr wrap="square" rtlCol="0">
            <a:spAutoFit/>
          </a:bodyPr>
          <a:lstStyle/>
          <a:p>
            <a:r>
              <a:rPr lang="en-GB" sz="2200" dirty="0" smtClean="0">
                <a:solidFill>
                  <a:srgbClr val="FF0066"/>
                </a:solidFill>
                <a:latin typeface="Comic Sans MS" panose="030F0702030302020204" pitchFamily="66" charset="0"/>
              </a:rPr>
              <a:t>there</a:t>
            </a:r>
            <a:endParaRPr lang="en-GB" sz="2200" dirty="0">
              <a:solidFill>
                <a:srgbClr val="FF0066"/>
              </a:solidFill>
              <a:latin typeface="Comic Sans MS" panose="030F0702030302020204" pitchFamily="66" charset="0"/>
            </a:endParaRPr>
          </a:p>
        </p:txBody>
      </p:sp>
      <p:sp>
        <p:nvSpPr>
          <p:cNvPr id="24" name="TextBox 23"/>
          <p:cNvSpPr txBox="1"/>
          <p:nvPr/>
        </p:nvSpPr>
        <p:spPr>
          <a:xfrm>
            <a:off x="374868" y="5787782"/>
            <a:ext cx="1100788" cy="430887"/>
          </a:xfrm>
          <a:prstGeom prst="rect">
            <a:avLst/>
          </a:prstGeom>
          <a:noFill/>
        </p:spPr>
        <p:txBody>
          <a:bodyPr wrap="square" rtlCol="0">
            <a:spAutoFit/>
          </a:bodyPr>
          <a:lstStyle/>
          <a:p>
            <a:r>
              <a:rPr lang="en-GB" sz="2200" dirty="0" smtClean="0">
                <a:solidFill>
                  <a:srgbClr val="FF0066"/>
                </a:solidFill>
                <a:latin typeface="Comic Sans MS" panose="030F0702030302020204" pitchFamily="66" charset="0"/>
              </a:rPr>
              <a:t>There</a:t>
            </a:r>
            <a:endParaRPr lang="en-GB" sz="2200" dirty="0">
              <a:solidFill>
                <a:srgbClr val="FF0066"/>
              </a:solidFill>
              <a:latin typeface="Comic Sans MS" panose="030F0702030302020204" pitchFamily="66" charset="0"/>
            </a:endParaRPr>
          </a:p>
        </p:txBody>
      </p:sp>
      <p:sp>
        <p:nvSpPr>
          <p:cNvPr id="25" name="TextBox 24"/>
          <p:cNvSpPr txBox="1"/>
          <p:nvPr/>
        </p:nvSpPr>
        <p:spPr>
          <a:xfrm>
            <a:off x="5429210" y="5760254"/>
            <a:ext cx="936104" cy="430887"/>
          </a:xfrm>
          <a:prstGeom prst="rect">
            <a:avLst/>
          </a:prstGeom>
          <a:noFill/>
        </p:spPr>
        <p:txBody>
          <a:bodyPr wrap="square" rtlCol="0">
            <a:spAutoFit/>
          </a:bodyPr>
          <a:lstStyle/>
          <a:p>
            <a:r>
              <a:rPr lang="en-GB" sz="2200" dirty="0" smtClean="0">
                <a:solidFill>
                  <a:srgbClr val="FF0066"/>
                </a:solidFill>
                <a:latin typeface="Comic Sans MS" panose="030F0702030302020204" pitchFamily="66" charset="0"/>
              </a:rPr>
              <a:t>their</a:t>
            </a:r>
            <a:endParaRPr lang="en-GB" sz="2200" dirty="0">
              <a:solidFill>
                <a:srgbClr val="FF0066"/>
              </a:solidFill>
              <a:latin typeface="Comic Sans MS" panose="030F0702030302020204" pitchFamily="66" charset="0"/>
            </a:endParaRPr>
          </a:p>
        </p:txBody>
      </p:sp>
      <p:sp>
        <p:nvSpPr>
          <p:cNvPr id="26" name="TextBox 25"/>
          <p:cNvSpPr txBox="1"/>
          <p:nvPr/>
        </p:nvSpPr>
        <p:spPr>
          <a:xfrm>
            <a:off x="7473008" y="5760253"/>
            <a:ext cx="1224136" cy="430887"/>
          </a:xfrm>
          <a:prstGeom prst="rect">
            <a:avLst/>
          </a:prstGeom>
          <a:noFill/>
        </p:spPr>
        <p:txBody>
          <a:bodyPr wrap="square" rtlCol="0">
            <a:spAutoFit/>
          </a:bodyPr>
          <a:lstStyle/>
          <a:p>
            <a:r>
              <a:rPr lang="en-GB" sz="2200" dirty="0">
                <a:solidFill>
                  <a:srgbClr val="FF0066"/>
                </a:solidFill>
                <a:latin typeface="Comic Sans MS" panose="030F0702030302020204" pitchFamily="66" charset="0"/>
              </a:rPr>
              <a:t>t</a:t>
            </a:r>
            <a:r>
              <a:rPr lang="en-GB" sz="2200" dirty="0" smtClean="0">
                <a:solidFill>
                  <a:srgbClr val="FF0066"/>
                </a:solidFill>
                <a:latin typeface="Comic Sans MS" panose="030F0702030302020204" pitchFamily="66" charset="0"/>
              </a:rPr>
              <a:t>hey’re</a:t>
            </a:r>
            <a:endParaRPr lang="en-GB" sz="2200" dirty="0">
              <a:solidFill>
                <a:srgbClr val="FF0066"/>
              </a:solidFill>
              <a:latin typeface="Comic Sans MS" panose="030F0702030302020204" pitchFamily="66" charset="0"/>
            </a:endParaRPr>
          </a:p>
        </p:txBody>
      </p:sp>
    </p:spTree>
    <p:extLst>
      <p:ext uri="{BB962C8B-B14F-4D97-AF65-F5344CB8AC3E}">
        <p14:creationId xmlns:p14="http://schemas.microsoft.com/office/powerpoint/2010/main" val="238331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1"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95536" y="16808"/>
            <a:ext cx="8229600" cy="634082"/>
          </a:xfrm>
        </p:spPr>
        <p:txBody>
          <a:bodyPr>
            <a:normAutofit fontScale="90000"/>
          </a:bodyPr>
          <a:lstStyle/>
          <a:p>
            <a:r>
              <a:rPr lang="en-GB" u="sng" dirty="0" smtClean="0">
                <a:solidFill>
                  <a:srgbClr val="002060"/>
                </a:solidFill>
                <a:latin typeface="Comic Sans MS" panose="030F0702030302020204" pitchFamily="66" charset="0"/>
              </a:rPr>
              <a:t>Quiz</a:t>
            </a:r>
            <a:endParaRPr lang="en-GB" u="sng" dirty="0">
              <a:solidFill>
                <a:srgbClr val="002060"/>
              </a:solidFill>
              <a:latin typeface="Comic Sans MS" panose="030F0702030302020204" pitchFamily="66" charset="0"/>
            </a:endParaRPr>
          </a:p>
        </p:txBody>
      </p:sp>
      <p:sp>
        <p:nvSpPr>
          <p:cNvPr id="6" name="Content Placeholder 2"/>
          <p:cNvSpPr>
            <a:spLocks noGrp="1"/>
          </p:cNvSpPr>
          <p:nvPr>
            <p:ph idx="1"/>
          </p:nvPr>
        </p:nvSpPr>
        <p:spPr>
          <a:xfrm>
            <a:off x="10696" y="692696"/>
            <a:ext cx="9133304" cy="6165304"/>
          </a:xfrm>
        </p:spPr>
        <p:txBody>
          <a:bodyPr>
            <a:normAutofit fontScale="92500" lnSpcReduction="20000"/>
          </a:bodyPr>
          <a:lstStyle/>
          <a:p>
            <a:pPr marL="0" indent="0">
              <a:buNone/>
            </a:pPr>
            <a:r>
              <a:rPr lang="en-GB" sz="2800" dirty="0" smtClean="0">
                <a:solidFill>
                  <a:srgbClr val="002060"/>
                </a:solidFill>
                <a:latin typeface="Comic Sans MS" panose="030F0702030302020204" pitchFamily="66" charset="0"/>
              </a:rPr>
              <a:t>Questions 1 to 3 are about who’s and whose.</a:t>
            </a:r>
          </a:p>
          <a:p>
            <a:pPr marL="0" indent="0">
              <a:buNone/>
            </a:pPr>
            <a:endParaRPr lang="en-GB" sz="2800" dirty="0" smtClean="0">
              <a:solidFill>
                <a:srgbClr val="002060"/>
              </a:solidFill>
              <a:latin typeface="Comic Sans MS" panose="030F0702030302020204" pitchFamily="66" charset="0"/>
            </a:endParaRPr>
          </a:p>
          <a:p>
            <a:pPr marL="514350" indent="-514350">
              <a:buAutoNum type="arabicParenR"/>
            </a:pPr>
            <a:r>
              <a:rPr lang="en-GB" sz="2800" dirty="0" smtClean="0">
                <a:solidFill>
                  <a:srgbClr val="FF0066"/>
                </a:solidFill>
                <a:latin typeface="Comic Sans MS" panose="030F0702030302020204" pitchFamily="66" charset="0"/>
              </a:rPr>
              <a:t>True or false  - </a:t>
            </a:r>
            <a:r>
              <a:rPr lang="en-GB" sz="2800" u="sng" dirty="0" smtClean="0">
                <a:solidFill>
                  <a:srgbClr val="002060"/>
                </a:solidFill>
                <a:latin typeface="Comic Sans MS" panose="030F0702030302020204" pitchFamily="66" charset="0"/>
              </a:rPr>
              <a:t>who’s</a:t>
            </a:r>
            <a:r>
              <a:rPr lang="en-GB" sz="2800" dirty="0" smtClean="0">
                <a:solidFill>
                  <a:srgbClr val="002060"/>
                </a:solidFill>
                <a:latin typeface="Comic Sans MS" panose="030F0702030302020204" pitchFamily="66" charset="0"/>
              </a:rPr>
              <a:t> is a way of saying ‘belonging to whom.’</a:t>
            </a:r>
          </a:p>
          <a:p>
            <a:pPr marL="0" indent="0">
              <a:buNone/>
            </a:pPr>
            <a:r>
              <a:rPr lang="en-GB" sz="2800" dirty="0">
                <a:solidFill>
                  <a:srgbClr val="002060"/>
                </a:solidFill>
                <a:latin typeface="Comic Sans MS" panose="030F0702030302020204" pitchFamily="66" charset="0"/>
              </a:rPr>
              <a:t>	</a:t>
            </a:r>
            <a:endParaRPr lang="en-GB" sz="2800" dirty="0" smtClean="0">
              <a:solidFill>
                <a:srgbClr val="002060"/>
              </a:solidFill>
              <a:latin typeface="Comic Sans MS" panose="030F0702030302020204" pitchFamily="66" charset="0"/>
            </a:endParaRPr>
          </a:p>
          <a:p>
            <a:pPr marL="0" indent="0">
              <a:buNone/>
            </a:pPr>
            <a:r>
              <a:rPr lang="en-GB" sz="2800" dirty="0" smtClean="0">
                <a:solidFill>
                  <a:srgbClr val="FF0066"/>
                </a:solidFill>
                <a:latin typeface="Comic Sans MS" panose="030F0702030302020204" pitchFamily="66" charset="0"/>
              </a:rPr>
              <a:t>2) Complete the missing word in the sentence below with </a:t>
            </a:r>
            <a:r>
              <a:rPr lang="en-GB" sz="2800" u="sng" dirty="0" smtClean="0">
                <a:solidFill>
                  <a:srgbClr val="FF0066"/>
                </a:solidFill>
                <a:latin typeface="Comic Sans MS" panose="030F0702030302020204" pitchFamily="66" charset="0"/>
              </a:rPr>
              <a:t>who’s</a:t>
            </a:r>
            <a:r>
              <a:rPr lang="en-GB" sz="2800" dirty="0" smtClean="0">
                <a:solidFill>
                  <a:srgbClr val="FF0066"/>
                </a:solidFill>
                <a:latin typeface="Comic Sans MS" panose="030F0702030302020204" pitchFamily="66" charset="0"/>
              </a:rPr>
              <a:t> or </a:t>
            </a:r>
            <a:r>
              <a:rPr lang="en-GB" sz="2800" u="sng" dirty="0" smtClean="0">
                <a:solidFill>
                  <a:srgbClr val="FF0066"/>
                </a:solidFill>
                <a:latin typeface="Comic Sans MS" panose="030F0702030302020204" pitchFamily="66" charset="0"/>
              </a:rPr>
              <a:t>whose</a:t>
            </a:r>
          </a:p>
          <a:p>
            <a:pPr marL="0" indent="0">
              <a:buNone/>
            </a:pPr>
            <a:r>
              <a:rPr lang="en-GB" sz="2800" dirty="0">
                <a:solidFill>
                  <a:srgbClr val="002060"/>
                </a:solidFill>
                <a:latin typeface="Comic Sans MS" panose="030F0702030302020204" pitchFamily="66" charset="0"/>
              </a:rPr>
              <a:t> </a:t>
            </a:r>
            <a:r>
              <a:rPr lang="en-GB" sz="2800" dirty="0" smtClean="0">
                <a:solidFill>
                  <a:srgbClr val="002060"/>
                </a:solidFill>
                <a:latin typeface="Comic Sans MS" panose="030F0702030302020204" pitchFamily="66" charset="0"/>
              </a:rPr>
              <a:t>_______ remembered to bring their PE kit today?</a:t>
            </a:r>
          </a:p>
          <a:p>
            <a:pPr marL="0" indent="0">
              <a:buNone/>
            </a:pPr>
            <a:endParaRPr lang="en-GB" sz="2800" dirty="0">
              <a:solidFill>
                <a:srgbClr val="002060"/>
              </a:solidFill>
              <a:latin typeface="Comic Sans MS" panose="030F0702030302020204" pitchFamily="66" charset="0"/>
            </a:endParaRPr>
          </a:p>
          <a:p>
            <a:pPr marL="0" indent="0">
              <a:buNone/>
            </a:pPr>
            <a:r>
              <a:rPr lang="en-GB" sz="2800" dirty="0" smtClean="0">
                <a:solidFill>
                  <a:srgbClr val="FF0066"/>
                </a:solidFill>
                <a:latin typeface="Comic Sans MS" panose="030F0702030302020204" pitchFamily="66" charset="0"/>
              </a:rPr>
              <a:t>3) Is the use of </a:t>
            </a:r>
            <a:r>
              <a:rPr lang="en-GB" sz="2800" u="sng" dirty="0" smtClean="0">
                <a:solidFill>
                  <a:srgbClr val="FF0066"/>
                </a:solidFill>
                <a:latin typeface="Comic Sans MS" panose="030F0702030302020204" pitchFamily="66" charset="0"/>
              </a:rPr>
              <a:t>who’s</a:t>
            </a:r>
            <a:r>
              <a:rPr lang="en-GB" sz="2800" dirty="0" smtClean="0">
                <a:solidFill>
                  <a:srgbClr val="FF0066"/>
                </a:solidFill>
                <a:latin typeface="Comic Sans MS" panose="030F0702030302020204" pitchFamily="66" charset="0"/>
              </a:rPr>
              <a:t> correct or incorrect in the following sentence:</a:t>
            </a:r>
          </a:p>
          <a:p>
            <a:pPr marL="0" indent="0">
              <a:buNone/>
            </a:pPr>
            <a:r>
              <a:rPr lang="en-GB" sz="2800" u="sng" dirty="0" smtClean="0">
                <a:solidFill>
                  <a:srgbClr val="002060"/>
                </a:solidFill>
                <a:latin typeface="Comic Sans MS" panose="030F0702030302020204" pitchFamily="66" charset="0"/>
              </a:rPr>
              <a:t>Who’s</a:t>
            </a:r>
            <a:r>
              <a:rPr lang="en-GB" sz="2800" dirty="0" smtClean="0">
                <a:solidFill>
                  <a:srgbClr val="002060"/>
                </a:solidFill>
                <a:latin typeface="Comic Sans MS" panose="030F0702030302020204" pitchFamily="66" charset="0"/>
              </a:rPr>
              <a:t> football is this?</a:t>
            </a:r>
          </a:p>
          <a:p>
            <a:pPr marL="0" indent="0">
              <a:buNone/>
            </a:pPr>
            <a:endParaRPr lang="en-GB" sz="2800" dirty="0" smtClean="0">
              <a:solidFill>
                <a:srgbClr val="002060"/>
              </a:solidFill>
              <a:latin typeface="Comic Sans MS" panose="030F0702030302020204" pitchFamily="66" charset="0"/>
            </a:endParaRPr>
          </a:p>
          <a:p>
            <a:pPr marL="0" indent="0">
              <a:buNone/>
            </a:pPr>
            <a:endParaRPr lang="en-GB" sz="2800" dirty="0" smtClean="0">
              <a:solidFill>
                <a:srgbClr val="002060"/>
              </a:solidFill>
              <a:latin typeface="Comic Sans MS" panose="030F0702030302020204" pitchFamily="66" charset="0"/>
            </a:endParaRPr>
          </a:p>
          <a:p>
            <a:pPr marL="0" indent="0">
              <a:buNone/>
            </a:pPr>
            <a:r>
              <a:rPr lang="en-GB" dirty="0">
                <a:solidFill>
                  <a:srgbClr val="002060"/>
                </a:solidFill>
                <a:latin typeface="Comic Sans MS" panose="030F0702030302020204" pitchFamily="66" charset="0"/>
              </a:rPr>
              <a:t>	</a:t>
            </a:r>
            <a:endParaRPr lang="en-GB" dirty="0" smtClean="0">
              <a:solidFill>
                <a:srgbClr val="002060"/>
              </a:solidFill>
              <a:latin typeface="Comic Sans MS" panose="030F0702030302020204" pitchFamily="66" charset="0"/>
            </a:endParaRPr>
          </a:p>
          <a:p>
            <a:pPr marL="0" indent="0">
              <a:buNone/>
            </a:pPr>
            <a:endParaRPr lang="en-GB" dirty="0" smtClean="0">
              <a:solidFill>
                <a:srgbClr val="002060"/>
              </a:solidFill>
              <a:latin typeface="Comic Sans MS" panose="030F0702030302020204" pitchFamily="66"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0532" y="30492"/>
            <a:ext cx="1512167" cy="13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35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fade">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fade">
                                      <p:cBhvr>
                                        <p:cTn id="17" dur="500"/>
                                        <p:tgtEl>
                                          <p:spTgt spid="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fade">
                                      <p:cBhvr>
                                        <p:cTn id="22" dur="500"/>
                                        <p:tgtEl>
                                          <p:spTgt spid="6">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animEffect transition="in" filter="fade">
                                      <p:cBhvr>
                                        <p:cTn id="25"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1393</TotalTime>
  <Words>521</Words>
  <Application>Microsoft Office PowerPoint</Application>
  <PresentationFormat>On-screen Show (4:3)</PresentationFormat>
  <Paragraphs>164</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Who’s and whose – structured input</vt:lpstr>
      <vt:lpstr>Who’s and whose – structured input</vt:lpstr>
      <vt:lpstr>Who’s and whose – structured output</vt:lpstr>
      <vt:lpstr>There, their and they’re – structured input</vt:lpstr>
      <vt:lpstr>There, their and they’re – structured input</vt:lpstr>
      <vt:lpstr>There, their and they’re – structured input</vt:lpstr>
      <vt:lpstr>There, their and they’re – structured output</vt:lpstr>
      <vt:lpstr>Quiz</vt:lpstr>
      <vt:lpstr>Quiz</vt:lpstr>
      <vt:lpstr>Quiz</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armthorpe-laptop</dc:creator>
  <cp:lastModifiedBy>Amanda</cp:lastModifiedBy>
  <cp:revision>131</cp:revision>
  <dcterms:created xsi:type="dcterms:W3CDTF">2014-08-14T20:25:19Z</dcterms:created>
  <dcterms:modified xsi:type="dcterms:W3CDTF">2015-08-17T14:41:32Z</dcterms:modified>
</cp:coreProperties>
</file>