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91" y="-859"/>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B647F9-5583-4124-92FA-6F7523163D1A}"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25019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B647F9-5583-4124-92FA-6F7523163D1A}"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260371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7" y="274702"/>
            <a:ext cx="3655008" cy="585446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694" y="274702"/>
            <a:ext cx="10768198" cy="5854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B647F9-5583-4124-92FA-6F7523163D1A}"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125436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B647F9-5583-4124-92FA-6F7523163D1A}"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157443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1"/>
            <a:ext cx="10361851" cy="1362390"/>
          </a:xfrm>
        </p:spPr>
        <p:txBody>
          <a:bodyPr anchor="t"/>
          <a:lstStyle>
            <a:lvl1pPr algn="l">
              <a:defRPr sz="4800" b="1" cap="all"/>
            </a:lvl1pPr>
          </a:lstStyle>
          <a:p>
            <a:r>
              <a:rPr lang="en-US" smtClean="0"/>
              <a:t>Click to edit Master title style</a:t>
            </a:r>
            <a:endParaRPr lang="en-GB"/>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647F9-5583-4124-92FA-6F7523163D1A}"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31204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695" y="1600571"/>
            <a:ext cx="7210545"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26413" y="1600571"/>
            <a:ext cx="7212661"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B647F9-5583-4124-92FA-6F7523163D1A}"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417748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1"/>
            <a:ext cx="10971372" cy="114326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B647F9-5583-4124-92FA-6F7523163D1A}" type="datetimeFigureOut">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337178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B647F9-5583-4124-92FA-6F7523163D1A}" type="datetimeFigureOut">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305227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647F9-5583-4124-92FA-6F7523163D1A}" type="datetimeFigureOut">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73335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113"/>
            <a:ext cx="4010562" cy="1162319"/>
          </a:xfrm>
        </p:spPr>
        <p:txBody>
          <a:bodyPr anchor="b"/>
          <a:lstStyle>
            <a:lvl1pPr algn="l">
              <a:defRPr sz="2400" b="1"/>
            </a:lvl1pPr>
          </a:lstStyle>
          <a:p>
            <a:r>
              <a:rPr lang="en-US" smtClean="0"/>
              <a:t>Click to edit Master title style</a:t>
            </a:r>
            <a:endParaRPr lang="en-GB"/>
          </a:p>
        </p:txBody>
      </p:sp>
      <p:sp>
        <p:nvSpPr>
          <p:cNvPr id="3" name="Content Placeholder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647F9-5583-4124-92FA-6F7523163D1A}"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134712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69"/>
          </a:xfrm>
        </p:spPr>
        <p:txBody>
          <a:bodyPr anchor="b"/>
          <a:lstStyle>
            <a:lvl1pPr algn="l">
              <a:defRPr sz="2400" b="1"/>
            </a:lvl1pPr>
          </a:lstStyle>
          <a:p>
            <a:r>
              <a:rPr lang="en-US" smtClean="0"/>
              <a:t>Click to edit Master title style</a:t>
            </a:r>
            <a:endParaRPr lang="en-GB"/>
          </a:p>
        </p:txBody>
      </p:sp>
      <p:sp>
        <p:nvSpPr>
          <p:cNvPr id="3" name="Picture Placeholder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en-GB"/>
          </a:p>
        </p:txBody>
      </p:sp>
      <p:sp>
        <p:nvSpPr>
          <p:cNvPr id="4" name="Text Placeholder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647F9-5583-4124-92FA-6F7523163D1A}"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BDB8BB-8C67-427C-8B16-0C13E13822AF}" type="slidenum">
              <a:rPr lang="en-GB" smtClean="0"/>
              <a:t>‹#›</a:t>
            </a:fld>
            <a:endParaRPr lang="en-GB"/>
          </a:p>
        </p:txBody>
      </p:sp>
    </p:spTree>
    <p:extLst>
      <p:ext uri="{BB962C8B-B14F-4D97-AF65-F5344CB8AC3E}">
        <p14:creationId xmlns:p14="http://schemas.microsoft.com/office/powerpoint/2010/main" val="381824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8AB647F9-5583-4124-92FA-6F7523163D1A}" type="datetimeFigureOut">
              <a:rPr lang="en-GB" smtClean="0"/>
              <a:t>30/04/2020</a:t>
            </a:fld>
            <a:endParaRPr lang="en-GB"/>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30BDB8BB-8C67-427C-8B16-0C13E13822AF}" type="slidenum">
              <a:rPr lang="en-GB" smtClean="0"/>
              <a:t>‹#›</a:t>
            </a:fld>
            <a:endParaRPr lang="en-GB"/>
          </a:p>
        </p:txBody>
      </p:sp>
    </p:spTree>
    <p:extLst>
      <p:ext uri="{BB962C8B-B14F-4D97-AF65-F5344CB8AC3E}">
        <p14:creationId xmlns:p14="http://schemas.microsoft.com/office/powerpoint/2010/main" val="3712615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160" y="647272"/>
            <a:ext cx="2925381" cy="143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7603" y="2367719"/>
            <a:ext cx="6095207" cy="2124150"/>
          </a:xfrm>
          <a:prstGeom prst="rect">
            <a:avLst/>
          </a:prstGeom>
        </p:spPr>
        <p:txBody>
          <a:bodyPr>
            <a:spAutoFit/>
          </a:bodyPr>
          <a:lstStyle/>
          <a:p>
            <a:pPr lvl="0">
              <a:defRPr/>
            </a:pPr>
            <a:r>
              <a:rPr lang="en-GB" sz="4400" kern="0" dirty="0">
                <a:solidFill>
                  <a:prstClr val="black"/>
                </a:solidFill>
              </a:rPr>
              <a:t>English Language Paper 2</a:t>
            </a:r>
          </a:p>
          <a:p>
            <a:pPr lvl="0" algn="ctr">
              <a:defRPr/>
            </a:pPr>
            <a:r>
              <a:rPr lang="en-GB" sz="4400" kern="0" dirty="0" smtClean="0">
                <a:solidFill>
                  <a:prstClr val="black"/>
                </a:solidFill>
              </a:rPr>
              <a:t>Prison Texts</a:t>
            </a:r>
            <a:endParaRPr lang="en-GB" sz="4400" kern="0" dirty="0">
              <a:solidFill>
                <a:prstClr val="black"/>
              </a:solidFill>
            </a:endParaRPr>
          </a:p>
          <a:p>
            <a:pPr lvl="0" algn="ctr">
              <a:defRPr/>
            </a:pPr>
            <a:r>
              <a:rPr lang="en-GB" sz="4400" kern="0" dirty="0" smtClean="0">
                <a:solidFill>
                  <a:prstClr val="black"/>
                </a:solidFill>
              </a:rPr>
              <a:t>Q5 </a:t>
            </a:r>
            <a:r>
              <a:rPr lang="en-GB" sz="4400" kern="0" dirty="0">
                <a:solidFill>
                  <a:prstClr val="black"/>
                </a:solidFill>
              </a:rPr>
              <a:t>and </a:t>
            </a:r>
            <a:r>
              <a:rPr lang="en-GB" sz="4400" kern="0" dirty="0" smtClean="0">
                <a:solidFill>
                  <a:prstClr val="black"/>
                </a:solidFill>
              </a:rPr>
              <a:t>Q6</a:t>
            </a:r>
            <a:endParaRPr lang="en-GB" kern="0" dirty="0">
              <a:solidFill>
                <a:sysClr val="windowText" lastClr="000000"/>
              </a:solidFill>
            </a:endParaRPr>
          </a:p>
        </p:txBody>
      </p:sp>
    </p:spTree>
    <p:extLst>
      <p:ext uri="{BB962C8B-B14F-4D97-AF65-F5344CB8AC3E}">
        <p14:creationId xmlns:p14="http://schemas.microsoft.com/office/powerpoint/2010/main" val="351098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286" y="197269"/>
            <a:ext cx="4394798" cy="461772"/>
          </a:xfrm>
          <a:prstGeom prst="rect">
            <a:avLst/>
          </a:prstGeom>
          <a:noFill/>
        </p:spPr>
        <p:txBody>
          <a:bodyPr wrap="none" rtlCol="0">
            <a:spAutoFit/>
          </a:bodyPr>
          <a:lstStyle/>
          <a:p>
            <a:r>
              <a:rPr lang="en-GB" sz="2400" u="sng" dirty="0" smtClean="0"/>
              <a:t>What is the examiner looking for?</a:t>
            </a:r>
            <a:endParaRPr lang="en-GB" sz="2400" u="sng" dirty="0"/>
          </a:p>
        </p:txBody>
      </p:sp>
      <p:sp>
        <p:nvSpPr>
          <p:cNvPr id="4" name="Rectangle 3"/>
          <p:cNvSpPr/>
          <p:nvPr/>
        </p:nvSpPr>
        <p:spPr>
          <a:xfrm>
            <a:off x="1201113" y="945142"/>
            <a:ext cx="9976420" cy="4617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Q.6 – Comparing and synthesising information from two texts (10 marks</a:t>
            </a:r>
          </a:p>
        </p:txBody>
      </p:sp>
      <p:graphicFrame>
        <p:nvGraphicFramePr>
          <p:cNvPr id="5" name="Table 4"/>
          <p:cNvGraphicFramePr>
            <a:graphicFrameLocks noGrp="1"/>
          </p:cNvGraphicFramePr>
          <p:nvPr>
            <p:extLst>
              <p:ext uri="{D42A27DB-BD31-4B8C-83A1-F6EECF244321}">
                <p14:modId xmlns:p14="http://schemas.microsoft.com/office/powerpoint/2010/main" val="2580644500"/>
              </p:ext>
            </p:extLst>
          </p:nvPr>
        </p:nvGraphicFramePr>
        <p:xfrm>
          <a:off x="517644" y="1691547"/>
          <a:ext cx="11199941" cy="4890073"/>
        </p:xfrm>
        <a:graphic>
          <a:graphicData uri="http://schemas.openxmlformats.org/drawingml/2006/table">
            <a:tbl>
              <a:tblPr firstRow="1" bandRow="1">
                <a:tableStyleId>{073A0DAA-6AF3-43AB-8588-CEC1D06C72B9}</a:tableStyleId>
              </a:tblPr>
              <a:tblGrid>
                <a:gridCol w="3322101"/>
                <a:gridCol w="7877840"/>
              </a:tblGrid>
              <a:tr h="460019">
                <a:tc>
                  <a:txBody>
                    <a:bodyPr/>
                    <a:lstStyle/>
                    <a:p>
                      <a:r>
                        <a:rPr lang="en-GB" sz="2100" dirty="0"/>
                        <a:t>Marks</a:t>
                      </a:r>
                    </a:p>
                  </a:txBody>
                  <a:tcPr marL="91428" marR="91428" marT="45731" marB="45731"/>
                </a:tc>
                <a:tc>
                  <a:txBody>
                    <a:bodyPr/>
                    <a:lstStyle/>
                    <a:p>
                      <a:r>
                        <a:rPr lang="en-GB" sz="2100" dirty="0"/>
                        <a:t>Criteria</a:t>
                      </a:r>
                    </a:p>
                  </a:txBody>
                  <a:tcPr marL="91428" marR="91428" marT="45731" marB="45731"/>
                </a:tc>
              </a:tr>
              <a:tr h="460019">
                <a:tc>
                  <a:txBody>
                    <a:bodyPr/>
                    <a:lstStyle/>
                    <a:p>
                      <a:r>
                        <a:rPr lang="en-GB" sz="2100" dirty="0"/>
                        <a:t>0 marks</a:t>
                      </a:r>
                    </a:p>
                  </a:txBody>
                  <a:tcPr marL="91428" marR="91428" marT="45731" marB="45731"/>
                </a:tc>
                <a:tc>
                  <a:txBody>
                    <a:bodyPr/>
                    <a:lstStyle/>
                    <a:p>
                      <a:r>
                        <a:rPr lang="en-GB" sz="2100" dirty="0"/>
                        <a:t>Nothing worthy of credit</a:t>
                      </a:r>
                    </a:p>
                  </a:txBody>
                  <a:tcPr marL="91428" marR="91428" marT="45731" marB="45731"/>
                </a:tc>
              </a:tr>
              <a:tr h="794007">
                <a:tc>
                  <a:txBody>
                    <a:bodyPr/>
                    <a:lstStyle/>
                    <a:p>
                      <a:r>
                        <a:rPr lang="en-GB" sz="2100" dirty="0"/>
                        <a:t>1-2 marks</a:t>
                      </a:r>
                    </a:p>
                  </a:txBody>
                  <a:tcPr marL="91428" marR="91428" marT="45731" marB="45731"/>
                </a:tc>
                <a:tc>
                  <a:txBody>
                    <a:bodyPr/>
                    <a:lstStyle/>
                    <a:p>
                      <a:r>
                        <a:rPr lang="en-GB" sz="2100" dirty="0"/>
                        <a:t>Can identify a basic similarity/difference – may only refer to</a:t>
                      </a:r>
                      <a:r>
                        <a:rPr lang="en-GB" sz="2100" baseline="0" dirty="0"/>
                        <a:t> one text or not identify which text</a:t>
                      </a:r>
                      <a:endParaRPr lang="en-GB" sz="2100" dirty="0"/>
                    </a:p>
                  </a:txBody>
                  <a:tcPr marL="91428" marR="91428" marT="45731" marB="45731"/>
                </a:tc>
              </a:tr>
              <a:tr h="794007">
                <a:tc>
                  <a:txBody>
                    <a:bodyPr/>
                    <a:lstStyle/>
                    <a:p>
                      <a:r>
                        <a:rPr lang="en-GB" sz="2100" dirty="0"/>
                        <a:t>3-4 marks</a:t>
                      </a:r>
                    </a:p>
                  </a:txBody>
                  <a:tcPr marL="91428" marR="91428" marT="45731" marB="45731"/>
                </a:tc>
                <a:tc>
                  <a:txBody>
                    <a:bodyPr/>
                    <a:lstStyle/>
                    <a:p>
                      <a:r>
                        <a:rPr lang="en-GB" sz="2100" dirty="0"/>
                        <a:t>Can identify some similarities and differences – refers to BOTH texts.</a:t>
                      </a:r>
                    </a:p>
                  </a:txBody>
                  <a:tcPr marL="91428" marR="91428" marT="45731" marB="45731"/>
                </a:tc>
              </a:tr>
              <a:tr h="794007">
                <a:tc>
                  <a:txBody>
                    <a:bodyPr/>
                    <a:lstStyle/>
                    <a:p>
                      <a:r>
                        <a:rPr lang="en-GB" sz="2100" dirty="0"/>
                        <a:t>5-6 marks</a:t>
                      </a:r>
                    </a:p>
                  </a:txBody>
                  <a:tcPr marL="91428" marR="91428"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t>Can identify some similarities and differences – refers to BOTH texts. Starts</a:t>
                      </a:r>
                      <a:r>
                        <a:rPr lang="en-GB" sz="2100" baseline="0" dirty="0"/>
                        <a:t> to talk about writer’s method</a:t>
                      </a:r>
                      <a:endParaRPr lang="en-GB" sz="2100" dirty="0"/>
                    </a:p>
                  </a:txBody>
                  <a:tcPr marL="91428" marR="91428" marT="45731" marB="45731"/>
                </a:tc>
              </a:tr>
              <a:tr h="794007">
                <a:tc>
                  <a:txBody>
                    <a:bodyPr/>
                    <a:lstStyle/>
                    <a:p>
                      <a:r>
                        <a:rPr lang="en-GB" sz="2100" dirty="0"/>
                        <a:t>7-8 marks</a:t>
                      </a:r>
                    </a:p>
                  </a:txBody>
                  <a:tcPr marL="91428" marR="91428" marT="45731" marB="45731"/>
                </a:tc>
                <a:tc>
                  <a:txBody>
                    <a:bodyPr/>
                    <a:lstStyle/>
                    <a:p>
                      <a:r>
                        <a:rPr lang="en-GB" sz="2100" dirty="0"/>
                        <a:t>Can make detailed comparisons with valid comments on how writers explore the subject.</a:t>
                      </a:r>
                    </a:p>
                  </a:txBody>
                  <a:tcPr marL="91428" marR="91428" marT="45731" marB="45731"/>
                </a:tc>
              </a:tr>
              <a:tr h="794007">
                <a:tc>
                  <a:txBody>
                    <a:bodyPr/>
                    <a:lstStyle/>
                    <a:p>
                      <a:r>
                        <a:rPr lang="en-GB" sz="2100" dirty="0"/>
                        <a:t>9-10 marks</a:t>
                      </a:r>
                    </a:p>
                  </a:txBody>
                  <a:tcPr marL="91428" marR="91428" marT="45731" marB="45731"/>
                </a:tc>
                <a:tc>
                  <a:txBody>
                    <a:bodyPr/>
                    <a:lstStyle/>
                    <a:p>
                      <a:r>
                        <a:rPr lang="en-GB" sz="2100" dirty="0"/>
                        <a:t>Can make sustained and detailed comparisons, showing clear understanding</a:t>
                      </a:r>
                      <a:r>
                        <a:rPr lang="en-GB" sz="2100" baseline="0" dirty="0"/>
                        <a:t> of how the writers explore the subject.</a:t>
                      </a:r>
                      <a:endParaRPr lang="en-GB" sz="2100" dirty="0"/>
                    </a:p>
                  </a:txBody>
                  <a:tcPr marL="91428" marR="91428" marT="45731" marB="45731"/>
                </a:tc>
              </a:tr>
            </a:tbl>
          </a:graphicData>
        </a:graphic>
      </p:graphicFrame>
    </p:spTree>
    <p:extLst>
      <p:ext uri="{BB962C8B-B14F-4D97-AF65-F5344CB8AC3E}">
        <p14:creationId xmlns:p14="http://schemas.microsoft.com/office/powerpoint/2010/main" val="72794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54" y="232247"/>
            <a:ext cx="6074813" cy="461772"/>
          </a:xfrm>
          <a:prstGeom prst="rect">
            <a:avLst/>
          </a:prstGeom>
        </p:spPr>
        <p:txBody>
          <a:bodyPr wrap="square">
            <a:spAutoFit/>
          </a:bodyPr>
          <a:lstStyle/>
          <a:p>
            <a:r>
              <a:rPr lang="en-GB" sz="2400" u="sng" dirty="0"/>
              <a:t>Language of </a:t>
            </a:r>
            <a:r>
              <a:rPr lang="en-GB" sz="2400" u="sng" dirty="0" smtClean="0"/>
              <a:t>Comparison</a:t>
            </a:r>
            <a:endParaRPr lang="en-GB" sz="2400" u="sng" dirty="0"/>
          </a:p>
        </p:txBody>
      </p:sp>
      <p:sp>
        <p:nvSpPr>
          <p:cNvPr id="3" name="Rectangle 2"/>
          <p:cNvSpPr/>
          <p:nvPr/>
        </p:nvSpPr>
        <p:spPr>
          <a:xfrm>
            <a:off x="1138369" y="999361"/>
            <a:ext cx="10200507" cy="831189"/>
          </a:xfrm>
          <a:prstGeom prst="rect">
            <a:avLst/>
          </a:prstGeom>
        </p:spPr>
        <p:txBody>
          <a:bodyPr wrap="square">
            <a:spAutoFit/>
          </a:bodyPr>
          <a:lstStyle/>
          <a:p>
            <a:r>
              <a:rPr lang="en-GB" sz="2400" dirty="0"/>
              <a:t>In pairs, create a list of </a:t>
            </a:r>
            <a:r>
              <a:rPr lang="en-GB" sz="2400" dirty="0" smtClean="0"/>
              <a:t>phrases </a:t>
            </a:r>
            <a:r>
              <a:rPr lang="en-GB" sz="2400" dirty="0"/>
              <a:t>that can be used to show how two things are similar and how two things are different.</a:t>
            </a:r>
          </a:p>
        </p:txBody>
      </p:sp>
      <p:graphicFrame>
        <p:nvGraphicFramePr>
          <p:cNvPr id="4" name="Table 3"/>
          <p:cNvGraphicFramePr>
            <a:graphicFrameLocks noGrp="1"/>
          </p:cNvGraphicFramePr>
          <p:nvPr>
            <p:extLst>
              <p:ext uri="{D42A27DB-BD31-4B8C-83A1-F6EECF244321}">
                <p14:modId xmlns:p14="http://schemas.microsoft.com/office/powerpoint/2010/main" val="2513326315"/>
              </p:ext>
            </p:extLst>
          </p:nvPr>
        </p:nvGraphicFramePr>
        <p:xfrm>
          <a:off x="914280" y="2199353"/>
          <a:ext cx="9387814" cy="4477313"/>
        </p:xfrm>
        <a:graphic>
          <a:graphicData uri="http://schemas.openxmlformats.org/drawingml/2006/table">
            <a:tbl>
              <a:tblPr firstRow="1" bandRow="1">
                <a:tableStyleId>{073A0DAA-6AF3-43AB-8588-CEC1D06C72B9}</a:tableStyleId>
              </a:tblPr>
              <a:tblGrid>
                <a:gridCol w="4693907"/>
                <a:gridCol w="4693907"/>
              </a:tblGrid>
              <a:tr h="544483">
                <a:tc>
                  <a:txBody>
                    <a:bodyPr/>
                    <a:lstStyle/>
                    <a:p>
                      <a:pPr algn="ctr"/>
                      <a:r>
                        <a:rPr lang="en-GB" sz="2400" dirty="0" smtClean="0"/>
                        <a:t>Same</a:t>
                      </a:r>
                      <a:endParaRPr lang="en-GB" sz="2400" dirty="0"/>
                    </a:p>
                  </a:txBody>
                  <a:tcPr marL="91428" marR="91428" marT="45731" marB="45731"/>
                </a:tc>
                <a:tc>
                  <a:txBody>
                    <a:bodyPr/>
                    <a:lstStyle/>
                    <a:p>
                      <a:pPr algn="ctr"/>
                      <a:r>
                        <a:rPr lang="en-GB" sz="2400" dirty="0" smtClean="0"/>
                        <a:t>Different</a:t>
                      </a:r>
                      <a:endParaRPr lang="en-GB" sz="2400" dirty="0"/>
                    </a:p>
                  </a:txBody>
                  <a:tcPr marL="91428" marR="91428" marT="45731" marB="45731"/>
                </a:tc>
              </a:tr>
              <a:tr h="3932830">
                <a:tc>
                  <a:txBody>
                    <a:bodyPr/>
                    <a:lstStyle/>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smtClean="0"/>
                    </a:p>
                    <a:p>
                      <a:endParaRPr lang="en-GB" sz="2100" dirty="0"/>
                    </a:p>
                  </a:txBody>
                  <a:tcPr marL="91428" marR="91428" marT="45731" marB="45731"/>
                </a:tc>
                <a:tc>
                  <a:txBody>
                    <a:bodyPr/>
                    <a:lstStyle/>
                    <a:p>
                      <a:endParaRPr lang="en-GB" sz="2100" dirty="0"/>
                    </a:p>
                  </a:txBody>
                  <a:tcPr marL="91428" marR="91428" marT="45731" marB="45731"/>
                </a:tc>
              </a:tr>
            </a:tbl>
          </a:graphicData>
        </a:graphic>
      </p:graphicFrame>
    </p:spTree>
    <p:extLst>
      <p:ext uri="{BB962C8B-B14F-4D97-AF65-F5344CB8AC3E}">
        <p14:creationId xmlns:p14="http://schemas.microsoft.com/office/powerpoint/2010/main" val="354268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54" y="232247"/>
            <a:ext cx="6074813" cy="461772"/>
          </a:xfrm>
          <a:prstGeom prst="rect">
            <a:avLst/>
          </a:prstGeom>
        </p:spPr>
        <p:txBody>
          <a:bodyPr wrap="square">
            <a:spAutoFit/>
          </a:bodyPr>
          <a:lstStyle/>
          <a:p>
            <a:r>
              <a:rPr lang="en-GB" sz="2400" u="sng" dirty="0"/>
              <a:t>Language of </a:t>
            </a:r>
            <a:r>
              <a:rPr lang="en-GB" sz="2400" u="sng" dirty="0" smtClean="0"/>
              <a:t>Comparison</a:t>
            </a:r>
            <a:endParaRPr lang="en-GB" sz="2400" u="sng" dirty="0"/>
          </a:p>
        </p:txBody>
      </p:sp>
      <p:sp>
        <p:nvSpPr>
          <p:cNvPr id="3" name="Rectangle 2"/>
          <p:cNvSpPr/>
          <p:nvPr/>
        </p:nvSpPr>
        <p:spPr>
          <a:xfrm>
            <a:off x="1138369" y="999361"/>
            <a:ext cx="10200507" cy="831189"/>
          </a:xfrm>
          <a:prstGeom prst="rect">
            <a:avLst/>
          </a:prstGeom>
        </p:spPr>
        <p:txBody>
          <a:bodyPr wrap="square">
            <a:spAutoFit/>
          </a:bodyPr>
          <a:lstStyle/>
          <a:p>
            <a:r>
              <a:rPr lang="en-GB" sz="2400" dirty="0"/>
              <a:t>In pairs, create a list of </a:t>
            </a:r>
            <a:r>
              <a:rPr lang="en-GB" sz="2400" dirty="0" smtClean="0"/>
              <a:t>phrases </a:t>
            </a:r>
            <a:r>
              <a:rPr lang="en-GB" sz="2400" dirty="0"/>
              <a:t>that can be used to show how two things are similar and how two things are different.</a:t>
            </a:r>
          </a:p>
        </p:txBody>
      </p:sp>
      <p:graphicFrame>
        <p:nvGraphicFramePr>
          <p:cNvPr id="4" name="Table 3"/>
          <p:cNvGraphicFramePr>
            <a:graphicFrameLocks noGrp="1"/>
          </p:cNvGraphicFramePr>
          <p:nvPr>
            <p:extLst>
              <p:ext uri="{D42A27DB-BD31-4B8C-83A1-F6EECF244321}">
                <p14:modId xmlns:p14="http://schemas.microsoft.com/office/powerpoint/2010/main" val="1952124850"/>
              </p:ext>
            </p:extLst>
          </p:nvPr>
        </p:nvGraphicFramePr>
        <p:xfrm>
          <a:off x="914280" y="2199353"/>
          <a:ext cx="9387814" cy="3196857"/>
        </p:xfrm>
        <a:graphic>
          <a:graphicData uri="http://schemas.openxmlformats.org/drawingml/2006/table">
            <a:tbl>
              <a:tblPr firstRow="1" bandRow="1">
                <a:tableStyleId>{073A0DAA-6AF3-43AB-8588-CEC1D06C72B9}</a:tableStyleId>
              </a:tblPr>
              <a:tblGrid>
                <a:gridCol w="4693907"/>
                <a:gridCol w="4693907"/>
              </a:tblGrid>
              <a:tr h="544483">
                <a:tc>
                  <a:txBody>
                    <a:bodyPr/>
                    <a:lstStyle/>
                    <a:p>
                      <a:pPr algn="ctr"/>
                      <a:r>
                        <a:rPr lang="en-GB" sz="2400" dirty="0" smtClean="0"/>
                        <a:t>Same</a:t>
                      </a:r>
                      <a:endParaRPr lang="en-GB" sz="2400" dirty="0"/>
                    </a:p>
                  </a:txBody>
                  <a:tcPr marL="91428" marR="91428" marT="45731" marB="45731"/>
                </a:tc>
                <a:tc>
                  <a:txBody>
                    <a:bodyPr/>
                    <a:lstStyle/>
                    <a:p>
                      <a:pPr algn="ctr"/>
                      <a:r>
                        <a:rPr lang="en-GB" sz="2400" dirty="0" smtClean="0"/>
                        <a:t>Different</a:t>
                      </a:r>
                      <a:endParaRPr lang="en-GB" sz="2400" dirty="0"/>
                    </a:p>
                  </a:txBody>
                  <a:tcPr marL="91428" marR="91428" marT="45731" marB="45731"/>
                </a:tc>
              </a:tr>
              <a:tr h="2652374">
                <a:tc>
                  <a:txBody>
                    <a:bodyPr/>
                    <a:lstStyle/>
                    <a:p>
                      <a:pPr algn="ctr"/>
                      <a:r>
                        <a:rPr lang="en-GB" sz="2400" dirty="0" smtClean="0"/>
                        <a:t>Likewise</a:t>
                      </a:r>
                    </a:p>
                    <a:p>
                      <a:pPr algn="ctr"/>
                      <a:r>
                        <a:rPr lang="en-GB" sz="2400" dirty="0" smtClean="0"/>
                        <a:t>Similarly</a:t>
                      </a:r>
                    </a:p>
                    <a:p>
                      <a:pPr algn="ctr"/>
                      <a:r>
                        <a:rPr lang="en-GB" sz="2400" dirty="0" smtClean="0"/>
                        <a:t>Also</a:t>
                      </a:r>
                    </a:p>
                    <a:p>
                      <a:pPr algn="ctr"/>
                      <a:r>
                        <a:rPr lang="en-GB" sz="2400" dirty="0" smtClean="0"/>
                        <a:t>…too</a:t>
                      </a:r>
                    </a:p>
                    <a:p>
                      <a:pPr algn="ctr"/>
                      <a:r>
                        <a:rPr lang="en-GB" sz="2400" dirty="0" smtClean="0"/>
                        <a:t>As well as</a:t>
                      </a:r>
                    </a:p>
                    <a:p>
                      <a:pPr algn="ctr"/>
                      <a:r>
                        <a:rPr lang="en-GB" sz="2400" dirty="0" smtClean="0"/>
                        <a:t>And</a:t>
                      </a:r>
                    </a:p>
                    <a:p>
                      <a:pPr algn="ctr"/>
                      <a:r>
                        <a:rPr lang="en-GB" sz="2400" dirty="0" smtClean="0"/>
                        <a:t>Both</a:t>
                      </a:r>
                      <a:endParaRPr lang="en-GB" sz="2400" dirty="0"/>
                    </a:p>
                  </a:txBody>
                  <a:tcPr marL="91428" marR="91428" marT="45731" marB="45731"/>
                </a:tc>
                <a:tc>
                  <a:txBody>
                    <a:bodyPr/>
                    <a:lstStyle/>
                    <a:p>
                      <a:pPr algn="ctr"/>
                      <a:r>
                        <a:rPr lang="en-GB" sz="2400" dirty="0" smtClean="0"/>
                        <a:t>But</a:t>
                      </a:r>
                    </a:p>
                    <a:p>
                      <a:pPr algn="ctr"/>
                      <a:r>
                        <a:rPr lang="en-GB" sz="2400" dirty="0" smtClean="0"/>
                        <a:t>However</a:t>
                      </a:r>
                    </a:p>
                    <a:p>
                      <a:pPr algn="ctr"/>
                      <a:r>
                        <a:rPr lang="en-GB" sz="2400" dirty="0" smtClean="0"/>
                        <a:t>Whereas</a:t>
                      </a:r>
                    </a:p>
                    <a:p>
                      <a:pPr algn="ctr"/>
                      <a:r>
                        <a:rPr lang="en-GB" sz="2400" dirty="0" smtClean="0"/>
                        <a:t>On the other hand</a:t>
                      </a:r>
                    </a:p>
                    <a:p>
                      <a:pPr algn="ctr"/>
                      <a:r>
                        <a:rPr lang="en-GB" sz="2400" dirty="0" smtClean="0"/>
                        <a:t>Yet</a:t>
                      </a:r>
                    </a:p>
                    <a:p>
                      <a:pPr algn="ctr"/>
                      <a:r>
                        <a:rPr lang="en-GB" sz="2400" dirty="0" smtClean="0"/>
                        <a:t>In contrast</a:t>
                      </a:r>
                    </a:p>
                    <a:p>
                      <a:pPr algn="ctr"/>
                      <a:endParaRPr lang="en-GB" sz="2400" dirty="0"/>
                    </a:p>
                  </a:txBody>
                  <a:tcPr marL="91428" marR="91428" marT="45731" marB="45731"/>
                </a:tc>
              </a:tr>
            </a:tbl>
          </a:graphicData>
        </a:graphic>
      </p:graphicFrame>
    </p:spTree>
    <p:extLst>
      <p:ext uri="{BB962C8B-B14F-4D97-AF65-F5344CB8AC3E}">
        <p14:creationId xmlns:p14="http://schemas.microsoft.com/office/powerpoint/2010/main" val="275359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154" y="232247"/>
            <a:ext cx="6074813" cy="461772"/>
          </a:xfrm>
          <a:prstGeom prst="rect">
            <a:avLst/>
          </a:prstGeom>
        </p:spPr>
        <p:txBody>
          <a:bodyPr wrap="square">
            <a:spAutoFit/>
          </a:bodyPr>
          <a:lstStyle/>
          <a:p>
            <a:r>
              <a:rPr lang="en-GB" sz="2400" u="sng" dirty="0"/>
              <a:t>Language of </a:t>
            </a:r>
            <a:r>
              <a:rPr lang="en-GB" sz="2400" u="sng" dirty="0" smtClean="0"/>
              <a:t>Comparison</a:t>
            </a:r>
            <a:endParaRPr lang="en-GB" sz="2400" u="sng" dirty="0"/>
          </a:p>
        </p:txBody>
      </p:sp>
      <p:sp>
        <p:nvSpPr>
          <p:cNvPr id="5" name="Rectangle 4"/>
          <p:cNvSpPr/>
          <p:nvPr/>
        </p:nvSpPr>
        <p:spPr>
          <a:xfrm>
            <a:off x="1837525" y="1428458"/>
            <a:ext cx="7843097" cy="3417111"/>
          </a:xfrm>
          <a:prstGeom prst="rect">
            <a:avLst/>
          </a:prstGeom>
        </p:spPr>
        <p:txBody>
          <a:bodyPr wrap="square">
            <a:spAutoFit/>
          </a:bodyPr>
          <a:lstStyle/>
          <a:p>
            <a:r>
              <a:rPr lang="en-GB" sz="2400" dirty="0"/>
              <a:t>Look at the following slides – make four sentences for each slide.</a:t>
            </a:r>
          </a:p>
          <a:p>
            <a:endParaRPr lang="en-GB" sz="2400" dirty="0"/>
          </a:p>
          <a:p>
            <a:r>
              <a:rPr lang="en-GB" sz="2400" dirty="0"/>
              <a:t>Two sentences showing a similarity between the pictures.</a:t>
            </a:r>
          </a:p>
          <a:p>
            <a:endParaRPr lang="en-GB" sz="2400" dirty="0"/>
          </a:p>
          <a:p>
            <a:r>
              <a:rPr lang="en-GB" sz="2400" dirty="0"/>
              <a:t>Two sentences showing a difference between the pictures.</a:t>
            </a:r>
          </a:p>
          <a:p>
            <a:endParaRPr lang="en-GB" sz="2400" dirty="0"/>
          </a:p>
          <a:p>
            <a:r>
              <a:rPr lang="en-GB" sz="2400" dirty="0"/>
              <a:t>Make sure that you use the linking words from the previous slide.</a:t>
            </a:r>
          </a:p>
        </p:txBody>
      </p:sp>
    </p:spTree>
    <p:extLst>
      <p:ext uri="{BB962C8B-B14F-4D97-AF65-F5344CB8AC3E}">
        <p14:creationId xmlns:p14="http://schemas.microsoft.com/office/powerpoint/2010/main" val="32127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13" y="1543128"/>
            <a:ext cx="5504733" cy="362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035" y="1543128"/>
            <a:ext cx="5455527" cy="362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74783" y="197288"/>
            <a:ext cx="10146727" cy="12006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Two sentences showing a similarity between the pictures.</a:t>
            </a:r>
          </a:p>
          <a:p>
            <a:endParaRPr lang="en-GB" sz="2400" dirty="0"/>
          </a:p>
          <a:p>
            <a:r>
              <a:rPr lang="en-GB" sz="2400" dirty="0"/>
              <a:t>Two sentences showing a difference between the pictures.</a:t>
            </a:r>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250" y="5171405"/>
            <a:ext cx="4264404" cy="155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8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4783" y="197288"/>
            <a:ext cx="10146727" cy="12006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Two sentences showing a similarity between the pictures.</a:t>
            </a:r>
          </a:p>
          <a:p>
            <a:endParaRPr lang="en-GB" sz="2400" dirty="0"/>
          </a:p>
          <a:p>
            <a:r>
              <a:rPr lang="en-GB" sz="2400" dirty="0"/>
              <a:t>Two sentences showing a difference between the pictures.</a:t>
            </a: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163" y="4839634"/>
            <a:ext cx="4264404" cy="155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47" y="1710134"/>
            <a:ext cx="5058704" cy="34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016" y="2082349"/>
            <a:ext cx="5858700" cy="231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62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995" y="358689"/>
            <a:ext cx="4822384" cy="1570023"/>
          </a:xfrm>
          <a:prstGeom prst="rect">
            <a:avLst/>
          </a:prstGeom>
        </p:spPr>
        <p:txBody>
          <a:bodyPr wrap="square">
            <a:spAutoFit/>
          </a:bodyPr>
          <a:lstStyle/>
          <a:p>
            <a:pPr algn="ctr"/>
            <a:r>
              <a:rPr lang="en-GB" sz="2400" dirty="0"/>
              <a:t>Y</a:t>
            </a:r>
            <a:r>
              <a:rPr lang="en-GB" sz="2400" dirty="0" smtClean="0"/>
              <a:t>ou will be given a particular area to focus on. Highlight the topic on both extracts - do both texts use them in the same way?</a:t>
            </a:r>
            <a:endParaRPr lang="en-GB"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923" y="2280776"/>
            <a:ext cx="7793610" cy="152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553478" y="2017527"/>
            <a:ext cx="3630233" cy="8983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4553478" y="1614021"/>
            <a:ext cx="466103" cy="3362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07242" y="4377329"/>
            <a:ext cx="3468889" cy="22472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H</a:t>
            </a:r>
            <a:r>
              <a:rPr lang="en-GB" sz="2000" dirty="0" smtClean="0"/>
              <a:t>ow:</a:t>
            </a:r>
          </a:p>
          <a:p>
            <a:pPr marL="342900" indent="-342900">
              <a:buFont typeface="Arial" panose="020B0604020202020204" pitchFamily="34" charset="0"/>
              <a:buChar char="•"/>
            </a:pPr>
            <a:r>
              <a:rPr lang="en-GB" sz="2000" dirty="0" smtClean="0"/>
              <a:t>adjectives</a:t>
            </a:r>
          </a:p>
          <a:p>
            <a:pPr marL="342900" indent="-342900">
              <a:buFont typeface="Arial" panose="020B0604020202020204" pitchFamily="34" charset="0"/>
              <a:buChar char="•"/>
            </a:pPr>
            <a:r>
              <a:rPr lang="en-GB" sz="2000" dirty="0" smtClean="0"/>
              <a:t>individual examples</a:t>
            </a:r>
          </a:p>
          <a:p>
            <a:pPr marL="342900" indent="-342900">
              <a:buFont typeface="Arial" panose="020B0604020202020204" pitchFamily="34" charset="0"/>
              <a:buChar char="•"/>
            </a:pPr>
            <a:r>
              <a:rPr lang="en-GB" sz="2000" dirty="0"/>
              <a:t>s</a:t>
            </a:r>
            <a:r>
              <a:rPr lang="en-GB" sz="2000" dirty="0" smtClean="0"/>
              <a:t>trong phrases</a:t>
            </a:r>
          </a:p>
          <a:p>
            <a:pPr marL="342900" indent="-342900">
              <a:buFont typeface="Arial" panose="020B0604020202020204" pitchFamily="34" charset="0"/>
              <a:buChar char="•"/>
            </a:pPr>
            <a:r>
              <a:rPr lang="en-GB" sz="2000" dirty="0" smtClean="0"/>
              <a:t>structure </a:t>
            </a:r>
          </a:p>
          <a:p>
            <a:pPr marL="342900" indent="-342900">
              <a:buFont typeface="Arial" panose="020B0604020202020204" pitchFamily="34" charset="0"/>
              <a:buChar char="•"/>
            </a:pPr>
            <a:r>
              <a:rPr lang="en-GB" sz="2000" dirty="0" smtClean="0"/>
              <a:t>first person narrator</a:t>
            </a:r>
          </a:p>
          <a:p>
            <a:pPr marL="342900" indent="-342900">
              <a:buFont typeface="Arial" panose="020B0604020202020204" pitchFamily="34" charset="0"/>
              <a:buChar char="•"/>
            </a:pPr>
            <a:r>
              <a:rPr lang="en-GB" sz="2000" dirty="0"/>
              <a:t>s</a:t>
            </a:r>
            <a:r>
              <a:rPr lang="en-GB" sz="2000" dirty="0" smtClean="0"/>
              <a:t>entence length</a:t>
            </a:r>
            <a:endParaRPr lang="en-GB" sz="2000" dirty="0"/>
          </a:p>
        </p:txBody>
      </p:sp>
      <p:sp>
        <p:nvSpPr>
          <p:cNvPr id="10" name="Oval 9"/>
          <p:cNvSpPr/>
          <p:nvPr/>
        </p:nvSpPr>
        <p:spPr>
          <a:xfrm>
            <a:off x="2662171" y="3147341"/>
            <a:ext cx="797755" cy="654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4024629" y="3945385"/>
            <a:ext cx="3675051" cy="10132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02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470" y="573874"/>
            <a:ext cx="10935517" cy="5017920"/>
          </a:xfrm>
          <a:prstGeom prst="rect">
            <a:avLst/>
          </a:prstGeom>
          <a:noFill/>
        </p:spPr>
        <p:txBody>
          <a:bodyPr wrap="square" rtlCol="0">
            <a:spAutoFit/>
          </a:bodyPr>
          <a:lstStyle/>
          <a:p>
            <a:r>
              <a:rPr lang="en-GB" sz="2000" dirty="0" smtClean="0"/>
              <a:t>Go through each text and highlight what they each say about the treatment of people in prison.</a:t>
            </a:r>
          </a:p>
          <a:p>
            <a:endParaRPr lang="en-GB" sz="2000" dirty="0"/>
          </a:p>
          <a:p>
            <a:r>
              <a:rPr lang="en-GB" sz="2000" dirty="0" smtClean="0"/>
              <a:t>Then, use a different colour highlighter to pick out techniques that are used. Here are some of the things you can look for (you may not find all of them):</a:t>
            </a:r>
          </a:p>
          <a:p>
            <a:endParaRPr lang="en-GB" sz="2000" dirty="0"/>
          </a:p>
          <a:p>
            <a:pPr marL="1257300" lvl="2" indent="-342900">
              <a:buFont typeface="Arial" panose="020B0604020202020204" pitchFamily="34" charset="0"/>
              <a:buChar char="•"/>
            </a:pPr>
            <a:r>
              <a:rPr lang="en-GB" sz="2000" dirty="0" smtClean="0"/>
              <a:t>Simile</a:t>
            </a:r>
          </a:p>
          <a:p>
            <a:pPr marL="1257300" lvl="2" indent="-342900">
              <a:buFont typeface="Arial" panose="020B0604020202020204" pitchFamily="34" charset="0"/>
              <a:buChar char="•"/>
            </a:pPr>
            <a:r>
              <a:rPr lang="en-GB" sz="2000" dirty="0" smtClean="0"/>
              <a:t>Metaphor</a:t>
            </a:r>
          </a:p>
          <a:p>
            <a:pPr marL="1257300" lvl="2" indent="-342900">
              <a:buFont typeface="Arial" panose="020B0604020202020204" pitchFamily="34" charset="0"/>
              <a:buChar char="•"/>
            </a:pPr>
            <a:r>
              <a:rPr lang="en-GB" sz="2000" dirty="0" smtClean="0"/>
              <a:t>Strong adjectives</a:t>
            </a:r>
          </a:p>
          <a:p>
            <a:pPr marL="1257300" lvl="2" indent="-342900">
              <a:buFont typeface="Arial" panose="020B0604020202020204" pitchFamily="34" charset="0"/>
              <a:buChar char="•"/>
            </a:pPr>
            <a:r>
              <a:rPr lang="en-GB" sz="2000" dirty="0" smtClean="0"/>
              <a:t>Powerful nouns</a:t>
            </a:r>
          </a:p>
          <a:p>
            <a:pPr marL="1257300" lvl="2" indent="-342900">
              <a:buFont typeface="Arial" panose="020B0604020202020204" pitchFamily="34" charset="0"/>
              <a:buChar char="•"/>
            </a:pPr>
            <a:r>
              <a:rPr lang="en-GB" sz="2000" dirty="0" smtClean="0"/>
              <a:t>Triples</a:t>
            </a:r>
          </a:p>
          <a:p>
            <a:pPr marL="1257300" lvl="2" indent="-342900">
              <a:buFont typeface="Arial" panose="020B0604020202020204" pitchFamily="34" charset="0"/>
              <a:buChar char="•"/>
            </a:pPr>
            <a:r>
              <a:rPr lang="en-GB" sz="2000" dirty="0" smtClean="0"/>
              <a:t>Varied sentence length for effect</a:t>
            </a:r>
          </a:p>
          <a:p>
            <a:pPr marL="1257300" lvl="2" indent="-342900">
              <a:buFont typeface="Arial" panose="020B0604020202020204" pitchFamily="34" charset="0"/>
              <a:buChar char="•"/>
            </a:pPr>
            <a:r>
              <a:rPr lang="en-GB" sz="2000" dirty="0" smtClean="0"/>
              <a:t>Rhetorical question</a:t>
            </a:r>
          </a:p>
          <a:p>
            <a:pPr marL="1257300" lvl="2" indent="-342900">
              <a:buFont typeface="Arial" panose="020B0604020202020204" pitchFamily="34" charset="0"/>
              <a:buChar char="•"/>
            </a:pPr>
            <a:r>
              <a:rPr lang="en-GB" sz="2000" dirty="0" smtClean="0"/>
              <a:t>Direct speech</a:t>
            </a:r>
          </a:p>
          <a:p>
            <a:pPr marL="1257300" lvl="2" indent="-342900">
              <a:buFont typeface="Arial" panose="020B0604020202020204" pitchFamily="34" charset="0"/>
              <a:buChar char="•"/>
            </a:pPr>
            <a:r>
              <a:rPr lang="en-GB" sz="2000" dirty="0" smtClean="0"/>
              <a:t>1</a:t>
            </a:r>
            <a:r>
              <a:rPr lang="en-GB" sz="2000" baseline="30000" dirty="0" smtClean="0"/>
              <a:t>st</a:t>
            </a:r>
            <a:r>
              <a:rPr lang="en-GB" sz="2000" dirty="0" smtClean="0"/>
              <a:t>/2</a:t>
            </a:r>
            <a:r>
              <a:rPr lang="en-GB" sz="2000" baseline="30000" dirty="0" smtClean="0"/>
              <a:t>nd</a:t>
            </a:r>
            <a:r>
              <a:rPr lang="en-GB" sz="2000" dirty="0" smtClean="0"/>
              <a:t>/3</a:t>
            </a:r>
            <a:r>
              <a:rPr lang="en-GB" sz="2000" baseline="30000" dirty="0" smtClean="0"/>
              <a:t>rd</a:t>
            </a:r>
            <a:r>
              <a:rPr lang="en-GB" sz="2000" dirty="0" smtClean="0"/>
              <a:t> person</a:t>
            </a:r>
          </a:p>
          <a:p>
            <a:pPr marL="1257300" lvl="2" indent="-342900">
              <a:buFont typeface="Arial" panose="020B0604020202020204" pitchFamily="34" charset="0"/>
              <a:buChar char="•"/>
            </a:pPr>
            <a:r>
              <a:rPr lang="en-GB" sz="2000" dirty="0" smtClean="0"/>
              <a:t>Ellipsis</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315849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417" y="763955"/>
            <a:ext cx="8316110" cy="577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651" y="394538"/>
            <a:ext cx="5317289" cy="415498"/>
          </a:xfrm>
          <a:prstGeom prst="rect">
            <a:avLst/>
          </a:prstGeom>
          <a:noFill/>
        </p:spPr>
        <p:txBody>
          <a:bodyPr wrap="none" rtlCol="0">
            <a:spAutoFit/>
          </a:bodyPr>
          <a:lstStyle/>
          <a:p>
            <a:r>
              <a:rPr lang="en-GB" dirty="0" smtClean="0"/>
              <a:t>Complete the table and get ready to feed back:</a:t>
            </a:r>
            <a:endParaRPr lang="en-GB" dirty="0"/>
          </a:p>
        </p:txBody>
      </p:sp>
    </p:spTree>
    <p:extLst>
      <p:ext uri="{BB962C8B-B14F-4D97-AF65-F5344CB8AC3E}">
        <p14:creationId xmlns:p14="http://schemas.microsoft.com/office/powerpoint/2010/main" val="140018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3096157"/>
              </p:ext>
            </p:extLst>
          </p:nvPr>
        </p:nvGraphicFramePr>
        <p:xfrm>
          <a:off x="887389" y="430406"/>
          <a:ext cx="10325999" cy="6117789"/>
        </p:xfrm>
        <a:graphic>
          <a:graphicData uri="http://schemas.openxmlformats.org/drawingml/2006/table">
            <a:tbl>
              <a:tblPr firstRow="1" firstCol="1" bandRow="1"/>
              <a:tblGrid>
                <a:gridCol w="4080885"/>
                <a:gridCol w="3063057"/>
                <a:gridCol w="3182057"/>
              </a:tblGrid>
              <a:tr h="280481">
                <a:tc gridSpan="3">
                  <a:txBody>
                    <a:bodyPr/>
                    <a:lstStyle/>
                    <a:p>
                      <a:pPr algn="ctr">
                        <a:lnSpc>
                          <a:spcPct val="115000"/>
                        </a:lnSpc>
                        <a:spcAft>
                          <a:spcPts val="1000"/>
                        </a:spcAft>
                      </a:pPr>
                      <a:r>
                        <a:rPr lang="en-GB" sz="1600" dirty="0">
                          <a:effectLst/>
                          <a:latin typeface="Calibri"/>
                          <a:ea typeface="Calibri"/>
                          <a:cs typeface="Times New Roman"/>
                        </a:rPr>
                        <a:t>Content</a:t>
                      </a: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280481">
                <a:tc>
                  <a:txBody>
                    <a:bodyPr/>
                    <a:lstStyle/>
                    <a:p>
                      <a:pPr algn="ctr">
                        <a:lnSpc>
                          <a:spcPct val="115000"/>
                        </a:lnSpc>
                        <a:spcAft>
                          <a:spcPts val="1000"/>
                        </a:spcAft>
                      </a:pPr>
                      <a:r>
                        <a:rPr lang="en-GB" sz="1600">
                          <a:effectLst/>
                          <a:latin typeface="Calibri"/>
                          <a:ea typeface="Calibri"/>
                          <a:cs typeface="Times New Roman"/>
                        </a:rPr>
                        <a:t>Similar</a:t>
                      </a: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GB" sz="1600">
                          <a:effectLst/>
                          <a:latin typeface="Calibri"/>
                          <a:ea typeface="Calibri"/>
                          <a:cs typeface="Times New Roman"/>
                        </a:rPr>
                        <a:t>Different</a:t>
                      </a: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598514">
                <a:tc>
                  <a:txBody>
                    <a:bodyPr/>
                    <a:lstStyle/>
                    <a:p>
                      <a:pPr algn="ctr">
                        <a:lnSpc>
                          <a:spcPct val="115000"/>
                        </a:lnSpc>
                        <a:spcAft>
                          <a:spcPts val="1000"/>
                        </a:spcAft>
                      </a:pPr>
                      <a:r>
                        <a:rPr lang="en-GB" sz="1600" dirty="0">
                          <a:effectLst/>
                          <a:latin typeface="Calibri"/>
                          <a:ea typeface="Calibri"/>
                          <a:cs typeface="Times New Roman"/>
                        </a:rPr>
                        <a:t> </a:t>
                      </a:r>
                      <a:endParaRPr lang="en-GB" sz="1600" dirty="0" smtClean="0">
                        <a:effectLst/>
                        <a:latin typeface="Calibri"/>
                        <a:ea typeface="Calibri"/>
                        <a:cs typeface="Times New Roman"/>
                      </a:endParaRPr>
                    </a:p>
                    <a:p>
                      <a:pPr algn="ctr">
                        <a:lnSpc>
                          <a:spcPct val="115000"/>
                        </a:lnSpc>
                        <a:spcAft>
                          <a:spcPts val="1000"/>
                        </a:spcAft>
                      </a:pPr>
                      <a:r>
                        <a:rPr lang="en-GB" sz="1600" dirty="0" smtClean="0">
                          <a:effectLst/>
                          <a:latin typeface="Calibri"/>
                          <a:ea typeface="Calibri"/>
                          <a:cs typeface="Times New Roman"/>
                        </a:rPr>
                        <a:t>Both tell</a:t>
                      </a:r>
                      <a:r>
                        <a:rPr lang="en-GB" sz="1600" baseline="0" dirty="0" smtClean="0">
                          <a:effectLst/>
                          <a:latin typeface="Calibri"/>
                          <a:ea typeface="Calibri"/>
                          <a:cs typeface="Times New Roman"/>
                        </a:rPr>
                        <a:t> about a young – unidentified - boy</a:t>
                      </a:r>
                    </a:p>
                    <a:p>
                      <a:pPr algn="ctr">
                        <a:lnSpc>
                          <a:spcPct val="115000"/>
                        </a:lnSpc>
                        <a:spcAft>
                          <a:spcPts val="1000"/>
                        </a:spcAft>
                      </a:pPr>
                      <a:r>
                        <a:rPr lang="en-GB" sz="1600" baseline="0" dirty="0" smtClean="0">
                          <a:effectLst/>
                          <a:latin typeface="Calibri"/>
                          <a:ea typeface="Calibri"/>
                          <a:cs typeface="Times New Roman"/>
                        </a:rPr>
                        <a:t>Both have very strong emotions about the subject matter</a:t>
                      </a:r>
                    </a:p>
                    <a:p>
                      <a:pPr algn="ctr">
                        <a:lnSpc>
                          <a:spcPct val="115000"/>
                        </a:lnSpc>
                        <a:spcAft>
                          <a:spcPts val="1000"/>
                        </a:spcAft>
                      </a:pPr>
                      <a:r>
                        <a:rPr lang="en-GB" sz="1600" baseline="0" dirty="0" smtClean="0">
                          <a:effectLst/>
                          <a:latin typeface="Calibri"/>
                          <a:ea typeface="Calibri"/>
                          <a:cs typeface="Times New Roman"/>
                        </a:rPr>
                        <a:t>Both have attended the prisons in person</a:t>
                      </a:r>
                    </a:p>
                    <a:p>
                      <a:pPr algn="ctr">
                        <a:lnSpc>
                          <a:spcPct val="115000"/>
                        </a:lnSpc>
                        <a:spcAft>
                          <a:spcPts val="1000"/>
                        </a:spcAft>
                      </a:pPr>
                      <a:r>
                        <a:rPr lang="en-GB" sz="1600" baseline="0" dirty="0" smtClean="0">
                          <a:effectLst/>
                          <a:latin typeface="Calibri"/>
                          <a:ea typeface="Calibri"/>
                          <a:cs typeface="Times New Roman"/>
                        </a:rPr>
                        <a:t>Both writing a message to readers (though intended audiences are different)</a:t>
                      </a:r>
                      <a:endParaRPr lang="en-GB" sz="1600" dirty="0">
                        <a:effectLst/>
                        <a:latin typeface="Calibri"/>
                        <a:ea typeface="Calibri"/>
                        <a:cs typeface="Times New Roman"/>
                      </a:endParaRP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u="sng" dirty="0">
                          <a:effectLst/>
                          <a:latin typeface="Calibri"/>
                          <a:ea typeface="Calibri"/>
                          <a:cs typeface="Times New Roman"/>
                        </a:rPr>
                        <a:t>Giles</a:t>
                      </a:r>
                      <a:endParaRPr lang="en-GB" sz="1600" dirty="0">
                        <a:effectLst/>
                        <a:latin typeface="Calibri"/>
                        <a:ea typeface="Calibri"/>
                        <a:cs typeface="Times New Roman"/>
                      </a:endParaRPr>
                    </a:p>
                    <a:p>
                      <a:pPr algn="ctr">
                        <a:lnSpc>
                          <a:spcPct val="115000"/>
                        </a:lnSpc>
                        <a:spcAft>
                          <a:spcPts val="1000"/>
                        </a:spcAft>
                      </a:pPr>
                      <a:r>
                        <a:rPr lang="en-GB" sz="1600" u="none" strike="noStrike" dirty="0">
                          <a:effectLst/>
                          <a:latin typeface="Calibri"/>
                          <a:ea typeface="Calibri"/>
                          <a:cs typeface="Times New Roman"/>
                        </a:rPr>
                        <a:t> </a:t>
                      </a:r>
                      <a:r>
                        <a:rPr lang="en-GB" sz="1600" u="none" strike="noStrike" dirty="0" smtClean="0">
                          <a:effectLst/>
                          <a:latin typeface="Calibri"/>
                          <a:ea typeface="Calibri"/>
                          <a:cs typeface="Times New Roman"/>
                        </a:rPr>
                        <a:t>doesn’t mention who was</a:t>
                      </a:r>
                      <a:r>
                        <a:rPr lang="en-GB" sz="1600" u="none" strike="noStrike" baseline="0" dirty="0" smtClean="0">
                          <a:effectLst/>
                          <a:latin typeface="Calibri"/>
                          <a:ea typeface="Calibri"/>
                          <a:cs typeface="Times New Roman"/>
                        </a:rPr>
                        <a:t> behind the prison</a:t>
                      </a:r>
                    </a:p>
                    <a:p>
                      <a:pPr algn="ctr">
                        <a:lnSpc>
                          <a:spcPct val="115000"/>
                        </a:lnSpc>
                        <a:spcAft>
                          <a:spcPts val="1000"/>
                        </a:spcAft>
                      </a:pPr>
                      <a:r>
                        <a:rPr lang="en-GB" sz="1600" u="none" strike="noStrike" baseline="0" dirty="0" smtClean="0">
                          <a:effectLst/>
                          <a:latin typeface="Calibri"/>
                          <a:ea typeface="Calibri"/>
                          <a:cs typeface="Times New Roman"/>
                        </a:rPr>
                        <a:t>Feels sorrowful and reflective</a:t>
                      </a:r>
                      <a:r>
                        <a:rPr lang="en-GB" sz="1600" u="none" strike="noStrike" dirty="0">
                          <a:effectLst/>
                          <a:latin typeface="Calibri"/>
                          <a:ea typeface="Calibri"/>
                          <a:cs typeface="Times New Roman"/>
                        </a:rPr>
                        <a:t> </a:t>
                      </a:r>
                      <a:endParaRPr lang="en-GB" sz="1600" dirty="0">
                        <a:effectLst/>
                        <a:latin typeface="Calibri"/>
                        <a:ea typeface="Calibri"/>
                        <a:cs typeface="Times New Roman"/>
                      </a:endParaRPr>
                    </a:p>
                    <a:p>
                      <a:pPr algn="ctr">
                        <a:lnSpc>
                          <a:spcPct val="115000"/>
                        </a:lnSpc>
                        <a:spcAft>
                          <a:spcPts val="1000"/>
                        </a:spcAft>
                      </a:pPr>
                      <a:r>
                        <a:rPr lang="en-GB" sz="1600" u="none" strike="noStrike" dirty="0">
                          <a:effectLst/>
                          <a:latin typeface="Calibri"/>
                          <a:ea typeface="Calibri"/>
                          <a:cs typeface="Times New Roman"/>
                        </a:rPr>
                        <a:t> </a:t>
                      </a:r>
                      <a:endParaRPr lang="en-GB" sz="1600" dirty="0">
                        <a:effectLst/>
                        <a:latin typeface="Calibri"/>
                        <a:ea typeface="Calibri"/>
                        <a:cs typeface="Times New Roman"/>
                      </a:endParaRPr>
                    </a:p>
                    <a:p>
                      <a:pPr algn="ctr">
                        <a:lnSpc>
                          <a:spcPct val="115000"/>
                        </a:lnSpc>
                        <a:spcAft>
                          <a:spcPts val="1000"/>
                        </a:spcAft>
                      </a:pPr>
                      <a:r>
                        <a:rPr lang="en-GB" sz="1600" u="none" strike="noStrike" dirty="0">
                          <a:effectLst/>
                          <a:latin typeface="Calibri"/>
                          <a:ea typeface="Calibri"/>
                          <a:cs typeface="Times New Roman"/>
                        </a:rPr>
                        <a:t> </a:t>
                      </a:r>
                      <a:endParaRPr lang="en-GB" sz="1600" dirty="0">
                        <a:effectLst/>
                        <a:latin typeface="Calibri"/>
                        <a:ea typeface="Calibri"/>
                        <a:cs typeface="Times New Roman"/>
                      </a:endParaRPr>
                    </a:p>
                    <a:p>
                      <a:pPr algn="ctr">
                        <a:lnSpc>
                          <a:spcPct val="115000"/>
                        </a:lnSpc>
                        <a:spcAft>
                          <a:spcPts val="1000"/>
                        </a:spcAft>
                      </a:pPr>
                      <a:r>
                        <a:rPr lang="en-GB" sz="1600" u="none" strike="noStrike" dirty="0">
                          <a:effectLst/>
                          <a:latin typeface="Calibri"/>
                          <a:ea typeface="Calibri"/>
                          <a:cs typeface="Times New Roman"/>
                        </a:rPr>
                        <a:t> </a:t>
                      </a:r>
                      <a:endParaRPr lang="en-GB" sz="1600" dirty="0">
                        <a:effectLst/>
                        <a:latin typeface="Calibri"/>
                        <a:ea typeface="Calibri"/>
                        <a:cs typeface="Times New Roman"/>
                      </a:endParaRP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u="sng" dirty="0">
                          <a:effectLst/>
                          <a:latin typeface="Calibri"/>
                          <a:ea typeface="Calibri"/>
                          <a:cs typeface="Times New Roman"/>
                        </a:rPr>
                        <a:t>Wilde </a:t>
                      </a:r>
                      <a:endParaRPr lang="en-GB" sz="1600" u="none" dirty="0" smtClean="0">
                        <a:effectLst/>
                        <a:latin typeface="Calibri"/>
                        <a:ea typeface="Calibri"/>
                        <a:cs typeface="Times New Roman"/>
                      </a:endParaRPr>
                    </a:p>
                    <a:p>
                      <a:pPr algn="ctr">
                        <a:lnSpc>
                          <a:spcPct val="115000"/>
                        </a:lnSpc>
                        <a:spcAft>
                          <a:spcPts val="1000"/>
                        </a:spcAft>
                      </a:pPr>
                      <a:r>
                        <a:rPr lang="en-GB" sz="1600" u="none" dirty="0" smtClean="0">
                          <a:effectLst/>
                          <a:latin typeface="Calibri"/>
                          <a:ea typeface="Calibri"/>
                          <a:cs typeface="Times New Roman"/>
                        </a:rPr>
                        <a:t>Specifically refers to the justices and magistrates as stupid</a:t>
                      </a:r>
                    </a:p>
                    <a:p>
                      <a:pPr algn="ctr">
                        <a:lnSpc>
                          <a:spcPct val="115000"/>
                        </a:lnSpc>
                        <a:spcAft>
                          <a:spcPts val="1000"/>
                        </a:spcAft>
                      </a:pPr>
                      <a:r>
                        <a:rPr lang="en-GB" sz="1600" u="none" dirty="0" smtClean="0">
                          <a:effectLst/>
                          <a:latin typeface="Calibri"/>
                          <a:ea typeface="Calibri"/>
                          <a:cs typeface="Times New Roman"/>
                        </a:rPr>
                        <a:t>Feels</a:t>
                      </a:r>
                      <a:r>
                        <a:rPr lang="en-GB" sz="1600" u="none" baseline="0" dirty="0" smtClean="0">
                          <a:effectLst/>
                          <a:latin typeface="Calibri"/>
                          <a:ea typeface="Calibri"/>
                          <a:cs typeface="Times New Roman"/>
                        </a:rPr>
                        <a:t> angry</a:t>
                      </a:r>
                      <a:endParaRPr lang="en-GB" sz="1600" u="none" dirty="0" smtClean="0">
                        <a:effectLst/>
                        <a:latin typeface="Calibri"/>
                        <a:ea typeface="Calibri"/>
                        <a:cs typeface="Times New Roman"/>
                      </a:endParaRPr>
                    </a:p>
                    <a:p>
                      <a:pPr algn="ctr">
                        <a:lnSpc>
                          <a:spcPct val="115000"/>
                        </a:lnSpc>
                        <a:spcAft>
                          <a:spcPts val="1000"/>
                        </a:spcAft>
                      </a:pPr>
                      <a:endParaRPr lang="en-GB" sz="1600" u="none" dirty="0">
                        <a:effectLst/>
                        <a:latin typeface="Calibri"/>
                        <a:ea typeface="Calibri"/>
                        <a:cs typeface="Times New Roman"/>
                      </a:endParaRP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81">
                <a:tc gridSpan="3">
                  <a:txBody>
                    <a:bodyPr/>
                    <a:lstStyle/>
                    <a:p>
                      <a:pPr algn="ctr">
                        <a:lnSpc>
                          <a:spcPct val="115000"/>
                        </a:lnSpc>
                        <a:spcAft>
                          <a:spcPts val="1000"/>
                        </a:spcAft>
                      </a:pPr>
                      <a:r>
                        <a:rPr lang="en-GB" sz="1600" dirty="0">
                          <a:effectLst/>
                          <a:latin typeface="Calibri"/>
                          <a:ea typeface="Calibri"/>
                          <a:cs typeface="Times New Roman"/>
                        </a:rPr>
                        <a:t>Techniques</a:t>
                      </a: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280481">
                <a:tc>
                  <a:txBody>
                    <a:bodyPr/>
                    <a:lstStyle/>
                    <a:p>
                      <a:pPr algn="ctr">
                        <a:lnSpc>
                          <a:spcPct val="115000"/>
                        </a:lnSpc>
                        <a:spcAft>
                          <a:spcPts val="1000"/>
                        </a:spcAft>
                      </a:pPr>
                      <a:r>
                        <a:rPr lang="en-GB" sz="1600" dirty="0">
                          <a:effectLst/>
                          <a:latin typeface="Calibri"/>
                          <a:ea typeface="Calibri"/>
                          <a:cs typeface="Times New Roman"/>
                        </a:rPr>
                        <a:t>Similar</a:t>
                      </a: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GB" sz="1600">
                          <a:effectLst/>
                          <a:latin typeface="Calibri"/>
                          <a:ea typeface="Calibri"/>
                          <a:cs typeface="Times New Roman"/>
                        </a:rPr>
                        <a:t>Different</a:t>
                      </a: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397351">
                <a:tc>
                  <a:txBody>
                    <a:bodyPr/>
                    <a:lstStyle/>
                    <a:p>
                      <a:pPr algn="ctr">
                        <a:lnSpc>
                          <a:spcPct val="115000"/>
                        </a:lnSpc>
                        <a:spcAft>
                          <a:spcPts val="1000"/>
                        </a:spcAft>
                      </a:pPr>
                      <a:r>
                        <a:rPr lang="en-GB" sz="1600" dirty="0">
                          <a:effectLst/>
                          <a:latin typeface="Calibri"/>
                          <a:ea typeface="Calibri"/>
                          <a:cs typeface="Times New Roman"/>
                        </a:rPr>
                        <a:t> </a:t>
                      </a:r>
                      <a:endParaRPr lang="en-GB" sz="1600" dirty="0" smtClean="0">
                        <a:effectLst/>
                        <a:latin typeface="Calibri"/>
                        <a:ea typeface="Calibri"/>
                        <a:cs typeface="Times New Roman"/>
                      </a:endParaRPr>
                    </a:p>
                    <a:p>
                      <a:pPr algn="ctr">
                        <a:lnSpc>
                          <a:spcPct val="115000"/>
                        </a:lnSpc>
                        <a:spcAft>
                          <a:spcPts val="1000"/>
                        </a:spcAft>
                      </a:pPr>
                      <a:r>
                        <a:rPr lang="en-GB" sz="1600" dirty="0" smtClean="0">
                          <a:effectLst/>
                          <a:latin typeface="Calibri"/>
                          <a:ea typeface="Calibri"/>
                          <a:cs typeface="Times New Roman"/>
                        </a:rPr>
                        <a:t>Both told in 1</a:t>
                      </a:r>
                      <a:r>
                        <a:rPr lang="en-GB" sz="1600" baseline="30000" dirty="0" smtClean="0">
                          <a:effectLst/>
                          <a:latin typeface="Calibri"/>
                          <a:ea typeface="Calibri"/>
                          <a:cs typeface="Times New Roman"/>
                        </a:rPr>
                        <a:t>st</a:t>
                      </a:r>
                      <a:r>
                        <a:rPr lang="en-GB" sz="1600" dirty="0" smtClean="0">
                          <a:effectLst/>
                          <a:latin typeface="Calibri"/>
                          <a:ea typeface="Calibri"/>
                          <a:cs typeface="Times New Roman"/>
                        </a:rPr>
                        <a:t> person</a:t>
                      </a:r>
                    </a:p>
                    <a:p>
                      <a:pPr algn="ctr">
                        <a:lnSpc>
                          <a:spcPct val="115000"/>
                        </a:lnSpc>
                        <a:spcAft>
                          <a:spcPts val="1000"/>
                        </a:spcAft>
                      </a:pPr>
                      <a:r>
                        <a:rPr lang="en-GB" sz="1600" dirty="0" smtClean="0">
                          <a:effectLst/>
                          <a:latin typeface="Calibri"/>
                          <a:ea typeface="Calibri"/>
                          <a:cs typeface="Times New Roman"/>
                        </a:rPr>
                        <a:t>Both use single sentence statements</a:t>
                      </a:r>
                    </a:p>
                    <a:p>
                      <a:pPr algn="ctr">
                        <a:lnSpc>
                          <a:spcPct val="115000"/>
                        </a:lnSpc>
                        <a:spcAft>
                          <a:spcPts val="1000"/>
                        </a:spcAft>
                      </a:pPr>
                      <a:r>
                        <a:rPr lang="en-GB" sz="1600" dirty="0" smtClean="0">
                          <a:effectLst/>
                          <a:latin typeface="Calibri"/>
                          <a:ea typeface="Calibri"/>
                          <a:cs typeface="Times New Roman"/>
                        </a:rPr>
                        <a:t>Both use triples</a:t>
                      </a:r>
                    </a:p>
                    <a:p>
                      <a:pPr algn="ctr">
                        <a:lnSpc>
                          <a:spcPct val="115000"/>
                        </a:lnSpc>
                        <a:spcAft>
                          <a:spcPts val="1000"/>
                        </a:spcAft>
                      </a:pPr>
                      <a:r>
                        <a:rPr lang="en-GB" sz="1600" dirty="0" smtClean="0">
                          <a:effectLst/>
                          <a:latin typeface="Calibri"/>
                          <a:ea typeface="Calibri"/>
                          <a:cs typeface="Times New Roman"/>
                        </a:rPr>
                        <a:t>Both use strong adjectives</a:t>
                      </a:r>
                      <a:endParaRPr lang="en-GB" sz="1600" dirty="0">
                        <a:effectLst/>
                        <a:latin typeface="Calibri"/>
                        <a:ea typeface="Calibri"/>
                        <a:cs typeface="Times New Roman"/>
                      </a:endParaRP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u="sng" dirty="0">
                          <a:effectLst/>
                          <a:latin typeface="Calibri"/>
                          <a:ea typeface="Calibri"/>
                          <a:cs typeface="Times New Roman"/>
                        </a:rPr>
                        <a:t>Giles</a:t>
                      </a:r>
                      <a:endParaRPr lang="en-GB" sz="1600" dirty="0">
                        <a:effectLst/>
                        <a:latin typeface="Calibri"/>
                        <a:ea typeface="Calibri"/>
                        <a:cs typeface="Times New Roman"/>
                      </a:endParaRPr>
                    </a:p>
                    <a:p>
                      <a:pPr algn="ctr">
                        <a:lnSpc>
                          <a:spcPct val="115000"/>
                        </a:lnSpc>
                        <a:spcAft>
                          <a:spcPts val="1000"/>
                        </a:spcAft>
                      </a:pPr>
                      <a:r>
                        <a:rPr lang="en-GB" sz="1600" u="none" strike="noStrike" dirty="0" smtClean="0">
                          <a:effectLst/>
                          <a:latin typeface="Calibri"/>
                          <a:ea typeface="Calibri"/>
                          <a:cs typeface="Times New Roman"/>
                        </a:rPr>
                        <a:t>Rhetorical question</a:t>
                      </a:r>
                    </a:p>
                    <a:p>
                      <a:pPr algn="ctr">
                        <a:lnSpc>
                          <a:spcPct val="115000"/>
                        </a:lnSpc>
                        <a:spcAft>
                          <a:spcPts val="1000"/>
                        </a:spcAft>
                      </a:pPr>
                      <a:r>
                        <a:rPr lang="en-GB" sz="1600" u="none" strike="noStrike" dirty="0" smtClean="0">
                          <a:effectLst/>
                          <a:latin typeface="Calibri"/>
                          <a:ea typeface="Calibri"/>
                          <a:cs typeface="Times New Roman"/>
                        </a:rPr>
                        <a:t>Semi colons</a:t>
                      </a:r>
                    </a:p>
                    <a:p>
                      <a:pPr algn="ctr">
                        <a:lnSpc>
                          <a:spcPct val="115000"/>
                        </a:lnSpc>
                        <a:spcAft>
                          <a:spcPts val="1000"/>
                        </a:spcAft>
                      </a:pPr>
                      <a:endParaRPr lang="en-GB" sz="1600" dirty="0">
                        <a:effectLst/>
                        <a:latin typeface="Calibri"/>
                        <a:ea typeface="Calibri"/>
                        <a:cs typeface="Times New Roman"/>
                      </a:endParaRPr>
                    </a:p>
                    <a:p>
                      <a:pPr algn="ctr">
                        <a:lnSpc>
                          <a:spcPct val="115000"/>
                        </a:lnSpc>
                        <a:spcAft>
                          <a:spcPts val="1000"/>
                        </a:spcAft>
                      </a:pPr>
                      <a:r>
                        <a:rPr lang="en-GB" sz="1600" u="none" strike="noStrike" dirty="0">
                          <a:effectLst/>
                          <a:latin typeface="Calibri"/>
                          <a:ea typeface="Calibri"/>
                          <a:cs typeface="Times New Roman"/>
                        </a:rPr>
                        <a:t> </a:t>
                      </a:r>
                      <a:endParaRPr lang="en-GB" sz="1600" dirty="0">
                        <a:effectLst/>
                        <a:latin typeface="Calibri"/>
                        <a:ea typeface="Calibri"/>
                        <a:cs typeface="Times New Roman"/>
                      </a:endParaRPr>
                    </a:p>
                    <a:p>
                      <a:pPr algn="ctr">
                        <a:lnSpc>
                          <a:spcPct val="115000"/>
                        </a:lnSpc>
                        <a:spcAft>
                          <a:spcPts val="1000"/>
                        </a:spcAft>
                      </a:pPr>
                      <a:r>
                        <a:rPr lang="en-GB" sz="1600" u="none" strike="noStrike" dirty="0">
                          <a:effectLst/>
                          <a:latin typeface="Calibri"/>
                          <a:ea typeface="Calibri"/>
                          <a:cs typeface="Times New Roman"/>
                        </a:rPr>
                        <a:t> </a:t>
                      </a:r>
                      <a:endParaRPr lang="en-GB" sz="1600" dirty="0">
                        <a:effectLst/>
                        <a:latin typeface="Calibri"/>
                        <a:ea typeface="Calibri"/>
                        <a:cs typeface="Times New Roman"/>
                      </a:endParaRP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u="sng" dirty="0" smtClean="0">
                          <a:effectLst/>
                          <a:latin typeface="Calibri"/>
                          <a:ea typeface="Calibri"/>
                          <a:cs typeface="Times New Roman"/>
                        </a:rPr>
                        <a:t>Wilde</a:t>
                      </a:r>
                      <a:endParaRPr lang="en-GB" sz="1600" u="none" dirty="0" smtClean="0">
                        <a:effectLst/>
                        <a:latin typeface="Calibri"/>
                        <a:ea typeface="Calibri"/>
                        <a:cs typeface="Times New Roman"/>
                      </a:endParaRPr>
                    </a:p>
                    <a:p>
                      <a:pPr algn="ctr">
                        <a:lnSpc>
                          <a:spcPct val="115000"/>
                        </a:lnSpc>
                        <a:spcAft>
                          <a:spcPts val="1000"/>
                        </a:spcAft>
                      </a:pPr>
                      <a:r>
                        <a:rPr lang="en-GB" sz="1600" u="none" dirty="0" smtClean="0">
                          <a:effectLst/>
                          <a:latin typeface="Calibri"/>
                          <a:ea typeface="Calibri"/>
                          <a:cs typeface="Times New Roman"/>
                        </a:rPr>
                        <a:t>Simile</a:t>
                      </a:r>
                    </a:p>
                    <a:p>
                      <a:pPr algn="ctr">
                        <a:lnSpc>
                          <a:spcPct val="115000"/>
                        </a:lnSpc>
                        <a:spcAft>
                          <a:spcPts val="1000"/>
                        </a:spcAft>
                      </a:pPr>
                      <a:r>
                        <a:rPr lang="en-GB" sz="1600" u="none" dirty="0" smtClean="0">
                          <a:effectLst/>
                          <a:latin typeface="Calibri"/>
                          <a:ea typeface="Calibri"/>
                          <a:cs typeface="Times New Roman"/>
                        </a:rPr>
                        <a:t>Long sentences</a:t>
                      </a:r>
                    </a:p>
                    <a:p>
                      <a:pPr algn="ctr">
                        <a:lnSpc>
                          <a:spcPct val="115000"/>
                        </a:lnSpc>
                        <a:spcAft>
                          <a:spcPts val="1000"/>
                        </a:spcAft>
                      </a:pPr>
                      <a:endParaRPr lang="en-GB" sz="1600" dirty="0">
                        <a:effectLst/>
                        <a:latin typeface="Calibri"/>
                        <a:ea typeface="Calibri"/>
                        <a:cs typeface="Times New Roman"/>
                      </a:endParaRPr>
                    </a:p>
                  </a:txBody>
                  <a:tcPr marL="51831" marR="51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551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15136" y="673079"/>
            <a:ext cx="6095207" cy="5633615"/>
          </a:xfrm>
          <a:prstGeom prst="rect">
            <a:avLst/>
          </a:prstGeom>
        </p:spPr>
        <p:txBody>
          <a:bodyPr>
            <a:spAutoFit/>
          </a:bodyPr>
          <a:lstStyle/>
          <a:p>
            <a:pPr algn="ctr">
              <a:defRPr/>
            </a:pPr>
            <a:r>
              <a:rPr lang="en-US" sz="2400" u="sng" dirty="0">
                <a:ln w="0"/>
                <a:latin typeface="Calibri" panose="020F0502020204030204" pitchFamily="34" charset="0"/>
              </a:rPr>
              <a:t>Q</a:t>
            </a:r>
            <a:r>
              <a:rPr lang="en-US" sz="2400" u="sng" dirty="0" smtClean="0">
                <a:ln w="0"/>
                <a:latin typeface="Calibri" panose="020F0502020204030204" pitchFamily="34" charset="0"/>
              </a:rPr>
              <a:t>uestion 5 (1</a:t>
            </a:r>
            <a:r>
              <a:rPr lang="en-US" sz="2400" u="sng" baseline="30000" dirty="0" smtClean="0">
                <a:ln w="0"/>
                <a:latin typeface="Calibri" panose="020F0502020204030204" pitchFamily="34" charset="0"/>
              </a:rPr>
              <a:t>st</a:t>
            </a:r>
            <a:r>
              <a:rPr lang="en-US" sz="2400" u="sng" dirty="0" smtClean="0">
                <a:ln w="0"/>
                <a:latin typeface="Calibri" panose="020F0502020204030204" pitchFamily="34" charset="0"/>
              </a:rPr>
              <a:t> compare question)</a:t>
            </a:r>
          </a:p>
          <a:p>
            <a:pPr algn="ctr">
              <a:defRPr/>
            </a:pPr>
            <a:endParaRPr lang="en-US" sz="2400" dirty="0" smtClean="0">
              <a:ln w="0"/>
              <a:latin typeface="Calibri" panose="020F0502020204030204" pitchFamily="34" charset="0"/>
            </a:endParaRPr>
          </a:p>
          <a:p>
            <a:pPr algn="ctr">
              <a:defRPr/>
            </a:pPr>
            <a:r>
              <a:rPr lang="en-US" sz="2400" i="1" dirty="0" smtClean="0">
                <a:ln w="0"/>
                <a:latin typeface="Calibri" panose="020F0502020204030204" pitchFamily="34" charset="0"/>
              </a:rPr>
              <a:t>How many marks?</a:t>
            </a:r>
          </a:p>
          <a:p>
            <a:pPr algn="ctr">
              <a:defRPr/>
            </a:pPr>
            <a:r>
              <a:rPr lang="en-US" sz="2400" dirty="0" smtClean="0">
                <a:ln w="0"/>
                <a:latin typeface="Calibri" panose="020F0502020204030204" pitchFamily="34" charset="0"/>
              </a:rPr>
              <a:t>4 marks</a:t>
            </a:r>
          </a:p>
          <a:p>
            <a:pPr algn="ctr">
              <a:defRPr/>
            </a:pPr>
            <a:endParaRPr lang="en-US" sz="2400" dirty="0" smtClean="0">
              <a:ln w="0"/>
              <a:latin typeface="Calibri" panose="020F0502020204030204" pitchFamily="34" charset="0"/>
            </a:endParaRPr>
          </a:p>
          <a:p>
            <a:pPr algn="ctr">
              <a:defRPr/>
            </a:pPr>
            <a:r>
              <a:rPr lang="en-US" sz="2400" i="1" dirty="0">
                <a:ln w="0"/>
                <a:latin typeface="Calibri" panose="020F0502020204030204" pitchFamily="34" charset="0"/>
              </a:rPr>
              <a:t>H</a:t>
            </a:r>
            <a:r>
              <a:rPr lang="en-US" sz="2400" i="1" dirty="0" smtClean="0">
                <a:ln w="0"/>
                <a:latin typeface="Calibri" panose="020F0502020204030204" pitchFamily="34" charset="0"/>
              </a:rPr>
              <a:t>ow many points should you make?</a:t>
            </a:r>
          </a:p>
          <a:p>
            <a:pPr algn="ctr">
              <a:defRPr/>
            </a:pPr>
            <a:r>
              <a:rPr lang="en-US" sz="2400" dirty="0" smtClean="0">
                <a:ln w="0"/>
                <a:latin typeface="Calibri" panose="020F0502020204030204" pitchFamily="34" charset="0"/>
              </a:rPr>
              <a:t>2</a:t>
            </a:r>
          </a:p>
          <a:p>
            <a:pPr algn="ctr">
              <a:defRPr/>
            </a:pPr>
            <a:endParaRPr lang="en-US" sz="2400" dirty="0" smtClean="0">
              <a:ln w="0"/>
              <a:latin typeface="Calibri" panose="020F0502020204030204" pitchFamily="34" charset="0"/>
            </a:endParaRPr>
          </a:p>
          <a:p>
            <a:pPr algn="ctr">
              <a:defRPr/>
            </a:pPr>
            <a:r>
              <a:rPr lang="en-US" sz="2400" i="1" dirty="0" smtClean="0">
                <a:ln w="0"/>
                <a:latin typeface="Calibri" panose="020F0502020204030204" pitchFamily="34" charset="0"/>
              </a:rPr>
              <a:t>How are each of the points evidenced?</a:t>
            </a:r>
          </a:p>
          <a:p>
            <a:pPr algn="ctr">
              <a:defRPr/>
            </a:pPr>
            <a:r>
              <a:rPr lang="en-US" sz="2400" dirty="0" smtClean="0">
                <a:ln w="0"/>
                <a:latin typeface="Calibri" panose="020F0502020204030204" pitchFamily="34" charset="0"/>
              </a:rPr>
              <a:t>quote and explanation from each </a:t>
            </a:r>
          </a:p>
          <a:p>
            <a:pPr algn="ctr">
              <a:defRPr/>
            </a:pPr>
            <a:r>
              <a:rPr lang="en-US" sz="2400" dirty="0" smtClean="0">
                <a:ln w="0"/>
                <a:latin typeface="Calibri" panose="020F0502020204030204" pitchFamily="34" charset="0"/>
              </a:rPr>
              <a:t>extract for each point</a:t>
            </a:r>
          </a:p>
          <a:p>
            <a:pPr algn="ctr">
              <a:defRPr/>
            </a:pPr>
            <a:endParaRPr lang="en-US" sz="2400" dirty="0" smtClean="0">
              <a:ln w="0"/>
              <a:latin typeface="Calibri" panose="020F0502020204030204" pitchFamily="34" charset="0"/>
            </a:endParaRPr>
          </a:p>
          <a:p>
            <a:pPr algn="ctr">
              <a:defRPr/>
            </a:pPr>
            <a:r>
              <a:rPr lang="en-US" sz="2400" i="1" dirty="0" smtClean="0">
                <a:ln w="0"/>
                <a:latin typeface="Calibri" panose="020F0502020204030204" pitchFamily="34" charset="0"/>
              </a:rPr>
              <a:t>What do you need to avoid?</a:t>
            </a:r>
          </a:p>
          <a:p>
            <a:pPr algn="ctr">
              <a:defRPr/>
            </a:pPr>
            <a:r>
              <a:rPr lang="en-US" sz="2400" dirty="0" smtClean="0">
                <a:ln w="0"/>
                <a:latin typeface="Calibri" panose="020F0502020204030204" pitchFamily="34" charset="0"/>
              </a:rPr>
              <a:t>terminology</a:t>
            </a:r>
          </a:p>
          <a:p>
            <a:pPr algn="ctr">
              <a:defRPr/>
            </a:pPr>
            <a:r>
              <a:rPr lang="en-US" sz="2400" dirty="0" smtClean="0">
                <a:ln w="0"/>
                <a:latin typeface="Calibri" panose="020F0502020204030204" pitchFamily="34" charset="0"/>
              </a:rPr>
              <a:t>lengthy explorations</a:t>
            </a:r>
            <a:endParaRPr lang="en-US" sz="2400" dirty="0">
              <a:ln w="0"/>
              <a:latin typeface="Calibri" panose="020F0502020204030204" pitchFamily="34" charset="0"/>
            </a:endParaRPr>
          </a:p>
        </p:txBody>
      </p:sp>
    </p:spTree>
    <p:extLst>
      <p:ext uri="{BB962C8B-B14F-4D97-AF65-F5344CB8AC3E}">
        <p14:creationId xmlns:p14="http://schemas.microsoft.com/office/powerpoint/2010/main" val="258003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4377306"/>
              </p:ext>
            </p:extLst>
          </p:nvPr>
        </p:nvGraphicFramePr>
        <p:xfrm>
          <a:off x="645412" y="626182"/>
          <a:ext cx="10693465" cy="4522247"/>
        </p:xfrm>
        <a:graphic>
          <a:graphicData uri="http://schemas.openxmlformats.org/drawingml/2006/table">
            <a:tbl>
              <a:tblPr firstRow="1" firstCol="1" bandRow="1"/>
              <a:tblGrid>
                <a:gridCol w="5073326"/>
                <a:gridCol w="5620139"/>
              </a:tblGrid>
              <a:tr h="350601">
                <a:tc>
                  <a:txBody>
                    <a:bodyPr/>
                    <a:lstStyle/>
                    <a:p>
                      <a:pPr algn="ctr">
                        <a:lnSpc>
                          <a:spcPct val="115000"/>
                        </a:lnSpc>
                        <a:spcAft>
                          <a:spcPts val="1000"/>
                        </a:spcAft>
                      </a:pPr>
                      <a:r>
                        <a:rPr lang="en-GB" sz="2000" dirty="0">
                          <a:effectLst/>
                          <a:latin typeface="Calibri"/>
                          <a:ea typeface="Calibri"/>
                          <a:cs typeface="Times New Roman"/>
                        </a:rPr>
                        <a:t>Similarities</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000" dirty="0">
                          <a:effectLst/>
                          <a:latin typeface="Calibri"/>
                          <a:ea typeface="Calibri"/>
                          <a:cs typeface="Times New Roman"/>
                        </a:rPr>
                        <a:t>Differences</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46">
                <a:tc>
                  <a:txBody>
                    <a:bodyPr/>
                    <a:lstStyle/>
                    <a:p>
                      <a:pPr>
                        <a:lnSpc>
                          <a:spcPct val="115000"/>
                        </a:lnSpc>
                        <a:spcAft>
                          <a:spcPts val="1000"/>
                        </a:spcAft>
                      </a:pPr>
                      <a:r>
                        <a:rPr lang="en-GB" sz="2000" dirty="0">
                          <a:effectLst/>
                          <a:latin typeface="Calibri"/>
                          <a:ea typeface="Calibri"/>
                          <a:cs typeface="Times New Roman"/>
                        </a:rPr>
                        <a:t> </a:t>
                      </a:r>
                      <a:r>
                        <a:rPr lang="en-GB" sz="2000" dirty="0" smtClean="0">
                          <a:effectLst/>
                          <a:latin typeface="Calibri"/>
                          <a:ea typeface="Calibri"/>
                          <a:cs typeface="Times New Roman"/>
                        </a:rPr>
                        <a:t>Both tell about a young boy</a:t>
                      </a:r>
                    </a:p>
                    <a:p>
                      <a:pPr>
                        <a:lnSpc>
                          <a:spcPct val="115000"/>
                        </a:lnSpc>
                        <a:spcAft>
                          <a:spcPts val="1000"/>
                        </a:spcAft>
                      </a:pPr>
                      <a:r>
                        <a:rPr lang="en-GB" sz="2000" dirty="0" smtClean="0">
                          <a:effectLst/>
                          <a:latin typeface="Calibri"/>
                          <a:ea typeface="Calibri"/>
                          <a:cs typeface="Times New Roman"/>
                        </a:rPr>
                        <a:t>Both show</a:t>
                      </a:r>
                      <a:r>
                        <a:rPr lang="en-GB" sz="2000" baseline="0" dirty="0" smtClean="0">
                          <a:effectLst/>
                          <a:latin typeface="Calibri"/>
                          <a:ea typeface="Calibri"/>
                          <a:cs typeface="Times New Roman"/>
                        </a:rPr>
                        <a:t> strong emotions</a:t>
                      </a:r>
                    </a:p>
                    <a:p>
                      <a:pPr>
                        <a:lnSpc>
                          <a:spcPct val="115000"/>
                        </a:lnSpc>
                        <a:spcAft>
                          <a:spcPts val="1000"/>
                        </a:spcAft>
                      </a:pPr>
                      <a:r>
                        <a:rPr lang="en-GB" sz="2000" dirty="0" smtClean="0">
                          <a:effectLst/>
                          <a:latin typeface="Calibri"/>
                          <a:ea typeface="Calibri"/>
                          <a:cs typeface="Times New Roman"/>
                        </a:rPr>
                        <a:t>Both are writing with a message</a:t>
                      </a:r>
                    </a:p>
                    <a:p>
                      <a:pPr>
                        <a:lnSpc>
                          <a:spcPct val="115000"/>
                        </a:lnSpc>
                        <a:spcAft>
                          <a:spcPts val="1000"/>
                        </a:spcAft>
                      </a:pPr>
                      <a:r>
                        <a:rPr lang="en-GB" sz="2000" dirty="0" smtClean="0">
                          <a:effectLst/>
                          <a:latin typeface="Calibri"/>
                          <a:ea typeface="Calibri"/>
                          <a:cs typeface="Times New Roman"/>
                        </a:rPr>
                        <a:t>Both have visited the prisons involved</a:t>
                      </a:r>
                    </a:p>
                    <a:p>
                      <a:pPr>
                        <a:lnSpc>
                          <a:spcPct val="115000"/>
                        </a:lnSpc>
                        <a:spcAft>
                          <a:spcPts val="1000"/>
                        </a:spcAft>
                      </a:pPr>
                      <a:r>
                        <a:rPr lang="en-GB" sz="2000" dirty="0" smtClean="0">
                          <a:effectLst/>
                          <a:latin typeface="Calibri"/>
                          <a:ea typeface="Calibri"/>
                          <a:cs typeface="Times New Roman"/>
                        </a:rPr>
                        <a:t>Both use sentence length for effect</a:t>
                      </a:r>
                    </a:p>
                    <a:p>
                      <a:pPr>
                        <a:lnSpc>
                          <a:spcPct val="115000"/>
                        </a:lnSpc>
                        <a:spcAft>
                          <a:spcPts val="1000"/>
                        </a:spcAft>
                      </a:pPr>
                      <a:r>
                        <a:rPr lang="en-GB" sz="2000" dirty="0" smtClean="0">
                          <a:effectLst/>
                          <a:latin typeface="Calibri"/>
                          <a:ea typeface="Calibri"/>
                          <a:cs typeface="Times New Roman"/>
                        </a:rPr>
                        <a:t>Both use triples</a:t>
                      </a:r>
                    </a:p>
                    <a:p>
                      <a:pPr>
                        <a:lnSpc>
                          <a:spcPct val="115000"/>
                        </a:lnSpc>
                        <a:spcAft>
                          <a:spcPts val="1000"/>
                        </a:spcAft>
                      </a:pPr>
                      <a:r>
                        <a:rPr lang="en-GB" sz="2000" dirty="0" smtClean="0">
                          <a:effectLst/>
                          <a:latin typeface="Calibri"/>
                          <a:ea typeface="Calibri"/>
                          <a:cs typeface="Times New Roman"/>
                        </a:rPr>
                        <a:t>Both use first person</a:t>
                      </a:r>
                    </a:p>
                    <a:p>
                      <a:pPr>
                        <a:lnSpc>
                          <a:spcPct val="115000"/>
                        </a:lnSpc>
                        <a:spcAft>
                          <a:spcPts val="1000"/>
                        </a:spcAft>
                      </a:pPr>
                      <a:r>
                        <a:rPr lang="en-GB" sz="2000" dirty="0" smtClean="0">
                          <a:effectLst/>
                          <a:latin typeface="Calibri"/>
                          <a:ea typeface="Calibri"/>
                          <a:cs typeface="Times New Roman"/>
                        </a:rPr>
                        <a:t>Both use powerful adjectives and nouns</a:t>
                      </a:r>
                    </a:p>
                    <a:p>
                      <a:pPr>
                        <a:lnSpc>
                          <a:spcPct val="115000"/>
                        </a:lnSpc>
                        <a:spcAft>
                          <a:spcPts val="1000"/>
                        </a:spcAft>
                      </a:pPr>
                      <a:endParaRPr lang="en-GB" sz="2000" dirty="0">
                        <a:effectLst/>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dirty="0">
                          <a:effectLst/>
                          <a:latin typeface="Calibri"/>
                          <a:ea typeface="Calibri"/>
                          <a:cs typeface="Times New Roman"/>
                        </a:rPr>
                        <a:t> </a:t>
                      </a:r>
                      <a:r>
                        <a:rPr lang="en-GB" sz="2000" dirty="0" smtClean="0">
                          <a:effectLst/>
                          <a:latin typeface="Calibri"/>
                          <a:ea typeface="Calibri"/>
                          <a:cs typeface="Times New Roman"/>
                        </a:rPr>
                        <a:t>Wilde addresses the people behind the prison whilst Giles doesn’t mention them</a:t>
                      </a:r>
                    </a:p>
                    <a:p>
                      <a:pPr>
                        <a:lnSpc>
                          <a:spcPct val="115000"/>
                        </a:lnSpc>
                        <a:spcAft>
                          <a:spcPts val="1000"/>
                        </a:spcAft>
                      </a:pPr>
                      <a:r>
                        <a:rPr lang="en-GB" sz="2000" dirty="0" smtClean="0">
                          <a:effectLst/>
                          <a:latin typeface="Calibri"/>
                          <a:ea typeface="Calibri"/>
                          <a:cs typeface="Times New Roman"/>
                        </a:rPr>
                        <a:t>Both feel strong emotions but Giles is sorrowful whilst Wilde is angry</a:t>
                      </a:r>
                    </a:p>
                    <a:p>
                      <a:pPr>
                        <a:lnSpc>
                          <a:spcPct val="115000"/>
                        </a:lnSpc>
                        <a:spcAft>
                          <a:spcPts val="1000"/>
                        </a:spcAft>
                      </a:pPr>
                      <a:r>
                        <a:rPr lang="en-GB" sz="2000" dirty="0" smtClean="0">
                          <a:effectLst/>
                          <a:latin typeface="Calibri"/>
                          <a:ea typeface="Calibri"/>
                          <a:cs typeface="Times New Roman"/>
                        </a:rPr>
                        <a:t>Wilde uses a simile whilst Giles uses rhetorical questions</a:t>
                      </a:r>
                    </a:p>
                    <a:p>
                      <a:pPr>
                        <a:lnSpc>
                          <a:spcPct val="115000"/>
                        </a:lnSpc>
                        <a:spcAft>
                          <a:spcPts val="1000"/>
                        </a:spcAft>
                      </a:pPr>
                      <a:r>
                        <a:rPr lang="en-GB" sz="2000" dirty="0" smtClean="0">
                          <a:effectLst/>
                          <a:latin typeface="Calibri"/>
                          <a:ea typeface="Calibri"/>
                          <a:cs typeface="Times New Roman"/>
                        </a:rPr>
                        <a:t>Giles uses more complex punctuation whilst Wilde lets his sentences run on</a:t>
                      </a:r>
                      <a:endParaRPr lang="en-GB" sz="2000" dirty="0">
                        <a:effectLst/>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210078" y="5631138"/>
            <a:ext cx="9751721" cy="40020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sz="2000" dirty="0" smtClean="0"/>
              <a:t>NOTE: you need to match the differences up so you can talk about the 2 texts in comparison</a:t>
            </a:r>
            <a:endParaRPr lang="en-GB" sz="2000" dirty="0"/>
          </a:p>
        </p:txBody>
      </p:sp>
      <p:cxnSp>
        <p:nvCxnSpPr>
          <p:cNvPr id="5" name="Straight Arrow Connector 4"/>
          <p:cNvCxnSpPr/>
          <p:nvPr/>
        </p:nvCxnSpPr>
        <p:spPr>
          <a:xfrm flipV="1">
            <a:off x="7161868" y="4510291"/>
            <a:ext cx="367505" cy="968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667" y="358671"/>
            <a:ext cx="4572516" cy="46177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smtClean="0"/>
              <a:t>Structure your Answer - Similarities</a:t>
            </a:r>
            <a:endParaRPr lang="en-GB" sz="2400"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61" y="4470782"/>
            <a:ext cx="2401574" cy="195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3217256" y="1329570"/>
            <a:ext cx="5181579" cy="47100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smtClean="0">
                <a:solidFill>
                  <a:srgbClr val="FF0000"/>
                </a:solidFill>
              </a:rPr>
              <a:t>Both writers use </a:t>
            </a:r>
            <a:r>
              <a:rPr lang="en-GB" sz="2000" b="1" dirty="0" smtClean="0">
                <a:solidFill>
                  <a:srgbClr val="FFC000"/>
                </a:solidFill>
              </a:rPr>
              <a:t>short sentences </a:t>
            </a:r>
            <a:r>
              <a:rPr lang="en-GB" sz="2000" b="1" dirty="0" smtClean="0">
                <a:solidFill>
                  <a:srgbClr val="FF0000"/>
                </a:solidFill>
              </a:rPr>
              <a:t>for effect. After Giles has asked her rhetorical question, she answers </a:t>
            </a:r>
            <a:r>
              <a:rPr lang="en-GB" sz="2000" b="1" dirty="0" smtClean="0">
                <a:solidFill>
                  <a:srgbClr val="00B050"/>
                </a:solidFill>
              </a:rPr>
              <a:t>with “I hope not.”</a:t>
            </a:r>
            <a:r>
              <a:rPr lang="en-GB" sz="2000" dirty="0" smtClean="0"/>
              <a:t> </a:t>
            </a:r>
            <a:r>
              <a:rPr lang="en-GB" sz="2000" b="1" dirty="0" smtClean="0">
                <a:solidFill>
                  <a:srgbClr val="0070C0"/>
                </a:solidFill>
              </a:rPr>
              <a:t>The brevity of the sentence helps to focus the emotion felt by the writer to a pinpoint, </a:t>
            </a:r>
            <a:r>
              <a:rPr lang="en-GB" sz="2000" b="1" dirty="0" smtClean="0">
                <a:solidFill>
                  <a:srgbClr val="7030A0"/>
                </a:solidFill>
              </a:rPr>
              <a:t>and the reader would also agree with her desire that the young boy in the photo wasn’t aware of the fate that awaited him. </a:t>
            </a:r>
            <a:r>
              <a:rPr lang="en-GB" sz="2000" dirty="0" smtClean="0"/>
              <a:t> </a:t>
            </a:r>
            <a:r>
              <a:rPr lang="en-GB" sz="2000" b="1" dirty="0" smtClean="0">
                <a:solidFill>
                  <a:srgbClr val="FF0000"/>
                </a:solidFill>
              </a:rPr>
              <a:t>Similarly, Wilde uses </a:t>
            </a:r>
            <a:r>
              <a:rPr lang="en-GB" sz="2000" b="1" dirty="0" smtClean="0">
                <a:solidFill>
                  <a:srgbClr val="00B050"/>
                </a:solidFill>
              </a:rPr>
              <a:t>“A child cannot understand a punishment inflicted by society</a:t>
            </a:r>
            <a:r>
              <a:rPr lang="en-GB" sz="2000" b="1" dirty="0" smtClean="0">
                <a:solidFill>
                  <a:srgbClr val="0070C0"/>
                </a:solidFill>
              </a:rPr>
              <a:t>.” This sums up Wilde’s entire argument. </a:t>
            </a:r>
            <a:r>
              <a:rPr lang="en-GB" sz="2000" b="1" dirty="0" smtClean="0">
                <a:solidFill>
                  <a:srgbClr val="7030A0"/>
                </a:solidFill>
              </a:rPr>
              <a:t>As it is placed in his opening paragraph, this means that the reader is fully informed of his intent in writing from the beginning. Like Giles’ short sentence, it focuses the attention of the reader.</a:t>
            </a:r>
            <a:endParaRPr lang="en-GB" sz="2000" b="1" dirty="0">
              <a:solidFill>
                <a:srgbClr val="7030A0"/>
              </a:solidFill>
            </a:endParaRPr>
          </a:p>
        </p:txBody>
      </p:sp>
      <p:sp>
        <p:nvSpPr>
          <p:cNvPr id="5" name="TextBox 4"/>
          <p:cNvSpPr txBox="1"/>
          <p:nvPr/>
        </p:nvSpPr>
        <p:spPr>
          <a:xfrm>
            <a:off x="9340008" y="2330467"/>
            <a:ext cx="1936124" cy="30476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smtClean="0"/>
              <a:t>Remember to use linking adverbials such as:  </a:t>
            </a:r>
          </a:p>
          <a:p>
            <a:pPr algn="ctr"/>
            <a:endParaRPr lang="en-GB" sz="2400" dirty="0"/>
          </a:p>
          <a:p>
            <a:pPr marL="342900" indent="-342900">
              <a:buFont typeface="Arial" panose="020B0604020202020204" pitchFamily="34" charset="0"/>
              <a:buChar char="•"/>
            </a:pPr>
            <a:r>
              <a:rPr lang="en-GB" sz="2400" dirty="0" smtClean="0"/>
              <a:t>similarly</a:t>
            </a:r>
          </a:p>
          <a:p>
            <a:pPr marL="342900" indent="-342900">
              <a:buFont typeface="Arial" panose="020B0604020202020204" pitchFamily="34" charset="0"/>
              <a:buChar char="•"/>
            </a:pPr>
            <a:r>
              <a:rPr lang="en-GB" sz="2400" dirty="0" smtClean="0"/>
              <a:t>likewise</a:t>
            </a:r>
          </a:p>
          <a:p>
            <a:pPr marL="342900" indent="-342900">
              <a:buFont typeface="Arial" panose="020B0604020202020204" pitchFamily="34" charset="0"/>
              <a:buChar char="•"/>
            </a:pPr>
            <a:r>
              <a:rPr lang="en-GB" sz="2400" dirty="0" smtClean="0"/>
              <a:t>also</a:t>
            </a:r>
            <a:endParaRPr lang="en-GB" dirty="0"/>
          </a:p>
        </p:txBody>
      </p:sp>
    </p:spTree>
    <p:extLst>
      <p:ext uri="{BB962C8B-B14F-4D97-AF65-F5344CB8AC3E}">
        <p14:creationId xmlns:p14="http://schemas.microsoft.com/office/powerpoint/2010/main" val="124063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666" y="358671"/>
            <a:ext cx="4637910" cy="46177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smtClean="0"/>
              <a:t>Structure your Answer - Differences</a:t>
            </a:r>
            <a:endParaRPr lang="en-GB" sz="2400"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61" y="4470782"/>
            <a:ext cx="2401574" cy="195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3217256" y="1329570"/>
            <a:ext cx="5764210" cy="47100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smtClean="0">
                <a:solidFill>
                  <a:srgbClr val="FF0000"/>
                </a:solidFill>
              </a:rPr>
              <a:t>Giles uses a </a:t>
            </a:r>
            <a:r>
              <a:rPr lang="en-GB" sz="2000" b="1" dirty="0" smtClean="0">
                <a:solidFill>
                  <a:srgbClr val="FFC000"/>
                </a:solidFill>
              </a:rPr>
              <a:t>rhetorical question </a:t>
            </a:r>
            <a:r>
              <a:rPr lang="en-GB" sz="2000" b="1" dirty="0" smtClean="0">
                <a:solidFill>
                  <a:srgbClr val="FF0000"/>
                </a:solidFill>
              </a:rPr>
              <a:t>for effect</a:t>
            </a:r>
            <a:r>
              <a:rPr lang="en-GB" sz="2000" b="1" dirty="0" smtClean="0">
                <a:solidFill>
                  <a:srgbClr val="00B050"/>
                </a:solidFill>
              </a:rPr>
              <a:t>: “Did he have any idea of what was to come?”. </a:t>
            </a:r>
            <a:r>
              <a:rPr lang="en-GB" sz="2000" b="1" dirty="0" smtClean="0">
                <a:solidFill>
                  <a:srgbClr val="0070C0"/>
                </a:solidFill>
              </a:rPr>
              <a:t>She highlights that this young boy was heading to a terrible fate and, though he is long dead, she still shows concern for him in this moment. </a:t>
            </a:r>
            <a:r>
              <a:rPr lang="en-GB" sz="2000" b="1" dirty="0" smtClean="0">
                <a:solidFill>
                  <a:srgbClr val="7030A0"/>
                </a:solidFill>
              </a:rPr>
              <a:t>By asking a question, Giles makes the reader also consider this boy and his situation. </a:t>
            </a:r>
            <a:r>
              <a:rPr lang="en-GB" sz="2000" b="1" dirty="0" smtClean="0">
                <a:solidFill>
                  <a:srgbClr val="0070C0"/>
                </a:solidFill>
              </a:rPr>
              <a:t>However, Wilde doesn’t use rhetorical questions because he is keen to push his own message </a:t>
            </a:r>
            <a:r>
              <a:rPr lang="en-GB" sz="2000" b="1" dirty="0" smtClean="0">
                <a:solidFill>
                  <a:srgbClr val="7030A0"/>
                </a:solidFill>
              </a:rPr>
              <a:t>without pausing for the reader to consider how they feel. Instead</a:t>
            </a:r>
            <a:r>
              <a:rPr lang="en-GB" sz="2000" b="1" dirty="0" smtClean="0">
                <a:solidFill>
                  <a:srgbClr val="FF0000"/>
                </a:solidFill>
              </a:rPr>
              <a:t>, he uses </a:t>
            </a:r>
            <a:r>
              <a:rPr lang="en-GB" sz="2000" b="1" dirty="0" smtClean="0">
                <a:solidFill>
                  <a:srgbClr val="FFC000"/>
                </a:solidFill>
              </a:rPr>
              <a:t>similes</a:t>
            </a:r>
            <a:r>
              <a:rPr lang="en-GB" sz="2000" b="1" dirty="0" smtClean="0">
                <a:solidFill>
                  <a:srgbClr val="FF0000"/>
                </a:solidFill>
              </a:rPr>
              <a:t> to make the reader think a certain way: </a:t>
            </a:r>
            <a:r>
              <a:rPr lang="en-GB" sz="2000" b="1" dirty="0" smtClean="0">
                <a:solidFill>
                  <a:srgbClr val="00B050"/>
                </a:solidFill>
              </a:rPr>
              <a:t>“The child’s face was like a white wedge of sheer terror”. </a:t>
            </a:r>
            <a:r>
              <a:rPr lang="en-GB" sz="2000" b="1" dirty="0" smtClean="0">
                <a:solidFill>
                  <a:srgbClr val="0070C0"/>
                </a:solidFill>
              </a:rPr>
              <a:t>The use of ‘white’ shows how scared the boy was as all the blood has drained from his face. ‘Sheer’ highlights the extremity of this fear. </a:t>
            </a:r>
            <a:endParaRPr lang="en-GB" sz="2000" b="1" dirty="0">
              <a:solidFill>
                <a:srgbClr val="0070C0"/>
              </a:solidFill>
            </a:endParaRPr>
          </a:p>
        </p:txBody>
      </p:sp>
      <p:sp>
        <p:nvSpPr>
          <p:cNvPr id="5" name="TextBox 4"/>
          <p:cNvSpPr txBox="1"/>
          <p:nvPr/>
        </p:nvSpPr>
        <p:spPr>
          <a:xfrm>
            <a:off x="9348971" y="456019"/>
            <a:ext cx="2456010" cy="28629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smtClean="0"/>
              <a:t>Remember to use contrasting adverbials such as:  </a:t>
            </a:r>
          </a:p>
          <a:p>
            <a:pPr algn="ctr"/>
            <a:endParaRPr lang="en-GB" sz="2000" dirty="0" smtClean="0"/>
          </a:p>
          <a:p>
            <a:pPr marL="342900" indent="-342900">
              <a:buFont typeface="Arial" panose="020B0604020202020204" pitchFamily="34" charset="0"/>
              <a:buChar char="•"/>
            </a:pPr>
            <a:r>
              <a:rPr lang="en-GB" sz="2000" dirty="0" smtClean="0"/>
              <a:t>however</a:t>
            </a:r>
            <a:endParaRPr lang="en-GB" sz="2000" dirty="0"/>
          </a:p>
          <a:p>
            <a:pPr marL="342900" indent="-342900">
              <a:buFont typeface="Arial" panose="020B0604020202020204" pitchFamily="34" charset="0"/>
              <a:buChar char="•"/>
            </a:pPr>
            <a:r>
              <a:rPr lang="en-GB" sz="2000" dirty="0" smtClean="0"/>
              <a:t>whereas</a:t>
            </a:r>
            <a:endParaRPr lang="en-GB" sz="2000" dirty="0"/>
          </a:p>
          <a:p>
            <a:pPr marL="342900" indent="-342900">
              <a:buFont typeface="Arial" panose="020B0604020202020204" pitchFamily="34" charset="0"/>
              <a:buChar char="•"/>
            </a:pPr>
            <a:r>
              <a:rPr lang="en-GB" sz="2000" dirty="0" smtClean="0"/>
              <a:t>on </a:t>
            </a:r>
            <a:r>
              <a:rPr lang="en-GB" sz="2000" dirty="0"/>
              <a:t>the other hand</a:t>
            </a:r>
          </a:p>
          <a:p>
            <a:pPr marL="342900" indent="-342900">
              <a:buFont typeface="Arial" panose="020B0604020202020204" pitchFamily="34" charset="0"/>
              <a:buChar char="•"/>
            </a:pPr>
            <a:r>
              <a:rPr lang="en-GB" sz="2000" dirty="0" smtClean="0"/>
              <a:t>yet</a:t>
            </a:r>
            <a:endParaRPr lang="en-GB" sz="2000" dirty="0"/>
          </a:p>
          <a:p>
            <a:pPr marL="342900" indent="-342900">
              <a:buFont typeface="Arial" panose="020B0604020202020204" pitchFamily="34" charset="0"/>
              <a:buChar char="•"/>
            </a:pPr>
            <a:r>
              <a:rPr lang="en-GB" sz="2000" dirty="0" smtClean="0"/>
              <a:t>in contrast</a:t>
            </a:r>
          </a:p>
        </p:txBody>
      </p:sp>
      <p:sp>
        <p:nvSpPr>
          <p:cNvPr id="3" name="TextBox 2"/>
          <p:cNvSpPr txBox="1"/>
          <p:nvPr/>
        </p:nvSpPr>
        <p:spPr>
          <a:xfrm>
            <a:off x="304761" y="1631955"/>
            <a:ext cx="2213994" cy="13237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smtClean="0"/>
              <a:t>Try to link the differences together – </a:t>
            </a:r>
            <a:r>
              <a:rPr lang="en-GB" sz="2000" b="1" dirty="0" smtClean="0"/>
              <a:t>why</a:t>
            </a:r>
            <a:r>
              <a:rPr lang="en-GB" sz="2000" dirty="0" smtClean="0"/>
              <a:t> are they different?</a:t>
            </a:r>
            <a:endParaRPr lang="en-GB" sz="2000" dirty="0"/>
          </a:p>
        </p:txBody>
      </p:sp>
      <p:cxnSp>
        <p:nvCxnSpPr>
          <p:cNvPr id="7" name="Straight Arrow Connector 6"/>
          <p:cNvCxnSpPr/>
          <p:nvPr/>
        </p:nvCxnSpPr>
        <p:spPr>
          <a:xfrm>
            <a:off x="1685146" y="3075606"/>
            <a:ext cx="1407276" cy="6725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14798" y="3917587"/>
            <a:ext cx="2124357" cy="2308859"/>
          </a:xfrm>
          <a:prstGeom prst="rect">
            <a:avLst/>
          </a:prstGeom>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400" dirty="0" smtClean="0"/>
              <a:t>Now write 4 paragraphs of your own. Write about 2 similarities and 2 differences. </a:t>
            </a:r>
            <a:endParaRPr lang="en-GB" sz="2400" dirty="0"/>
          </a:p>
        </p:txBody>
      </p:sp>
    </p:spTree>
    <p:extLst>
      <p:ext uri="{BB962C8B-B14F-4D97-AF65-F5344CB8AC3E}">
        <p14:creationId xmlns:p14="http://schemas.microsoft.com/office/powerpoint/2010/main" val="330192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78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155" y="510020"/>
            <a:ext cx="11727731" cy="11082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200" b="1" dirty="0"/>
              <a:t>To answer the following questions you will need to use both texts</a:t>
            </a:r>
            <a:r>
              <a:rPr lang="en-GB" sz="2200" b="1" dirty="0" smtClean="0"/>
              <a:t>.</a:t>
            </a:r>
          </a:p>
          <a:p>
            <a:endParaRPr lang="en-GB" sz="2200" dirty="0"/>
          </a:p>
          <a:p>
            <a:r>
              <a:rPr lang="en-GB" sz="2200" dirty="0"/>
              <a:t>A5. Using information from both texts, explain how the </a:t>
            </a:r>
            <a:r>
              <a:rPr lang="en-GB" sz="2200" dirty="0" smtClean="0"/>
              <a:t>unknown can make children scared in prison.</a:t>
            </a:r>
            <a:endParaRPr lang="en-GB" sz="2200" dirty="0"/>
          </a:p>
        </p:txBody>
      </p:sp>
      <p:sp>
        <p:nvSpPr>
          <p:cNvPr id="3" name="Rectangle 2"/>
          <p:cNvSpPr/>
          <p:nvPr/>
        </p:nvSpPr>
        <p:spPr>
          <a:xfrm>
            <a:off x="1192151" y="2191942"/>
            <a:ext cx="9393789" cy="3786529"/>
          </a:xfrm>
          <a:prstGeom prst="rect">
            <a:avLst/>
          </a:prstGeom>
        </p:spPr>
        <p:txBody>
          <a:bodyPr wrap="square">
            <a:spAutoFit/>
          </a:bodyPr>
          <a:lstStyle/>
          <a:p>
            <a:pPr marL="342900" indent="-342900">
              <a:buFont typeface="Arial" panose="020B0604020202020204" pitchFamily="34" charset="0"/>
              <a:buChar char="•"/>
            </a:pPr>
            <a:r>
              <a:rPr lang="en-GB" sz="2400" dirty="0" smtClean="0"/>
              <a:t>this question wants you to synthesize information from 2 texts.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a:t>
            </a:r>
            <a:r>
              <a:rPr lang="en-GB" sz="2400" dirty="0" smtClean="0"/>
              <a:t>his </a:t>
            </a:r>
            <a:r>
              <a:rPr lang="en-GB" sz="2400" dirty="0"/>
              <a:t>means you must read both texts carefully, find and then combine the information required in your answer</a:t>
            </a:r>
            <a:r>
              <a:rPr lang="en-GB" sz="2400" dirty="0" smtClean="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y</a:t>
            </a:r>
            <a:r>
              <a:rPr lang="en-GB" sz="2400" dirty="0" smtClean="0"/>
              <a:t>ou should take 5/6 minutes for this question.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make 2 points with a quote from both extracts on each.</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identify basic similarities and differences.</a:t>
            </a:r>
            <a:endParaRPr lang="en-GB" dirty="0"/>
          </a:p>
        </p:txBody>
      </p:sp>
    </p:spTree>
    <p:extLst>
      <p:ext uri="{BB962C8B-B14F-4D97-AF65-F5344CB8AC3E}">
        <p14:creationId xmlns:p14="http://schemas.microsoft.com/office/powerpoint/2010/main" val="41372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604" y="590938"/>
            <a:ext cx="9223481" cy="831189"/>
          </a:xfrm>
          <a:prstGeom prst="rect">
            <a:avLst/>
          </a:prstGeom>
        </p:spPr>
        <p:txBody>
          <a:bodyPr wrap="square">
            <a:spAutoFit/>
          </a:bodyPr>
          <a:lstStyle/>
          <a:p>
            <a:pPr algn="ctr"/>
            <a:r>
              <a:rPr lang="en-GB" sz="2400" u="sng" dirty="0" smtClean="0"/>
              <a:t>You will have already read both texts in the exam so you’ll be familiar with them.</a:t>
            </a:r>
            <a:endParaRPr lang="en-GB" sz="2400" u="sng"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38" y="1990626"/>
            <a:ext cx="4830118" cy="376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141" y="1757489"/>
            <a:ext cx="5232213" cy="460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6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100" y="447449"/>
            <a:ext cx="10934071" cy="2308859"/>
          </a:xfrm>
          <a:prstGeom prst="rect">
            <a:avLst/>
          </a:prstGeom>
        </p:spPr>
        <p:txBody>
          <a:bodyPr wrap="none">
            <a:spAutoFit/>
          </a:bodyPr>
          <a:lstStyle/>
          <a:p>
            <a:pPr marL="342900" indent="-342900">
              <a:lnSpc>
                <a:spcPct val="150000"/>
              </a:lnSpc>
              <a:buFont typeface="Arial" panose="020B0604020202020204" pitchFamily="34" charset="0"/>
              <a:buChar char="•"/>
            </a:pPr>
            <a:r>
              <a:rPr lang="en-GB" sz="2400" dirty="0" smtClean="0"/>
              <a:t>you can say both texts are the similar or different.</a:t>
            </a:r>
          </a:p>
          <a:p>
            <a:pPr marL="342900" indent="-342900">
              <a:lnSpc>
                <a:spcPct val="150000"/>
              </a:lnSpc>
              <a:buFont typeface="Arial" panose="020B0604020202020204" pitchFamily="34" charset="0"/>
              <a:buChar char="•"/>
            </a:pPr>
            <a:r>
              <a:rPr lang="en-GB" sz="2400" dirty="0"/>
              <a:t>be clear which text you are talking about</a:t>
            </a:r>
            <a:r>
              <a:rPr lang="en-GB" sz="2400" dirty="0" smtClean="0"/>
              <a:t>!</a:t>
            </a:r>
          </a:p>
          <a:p>
            <a:pPr marL="342900" indent="-342900">
              <a:lnSpc>
                <a:spcPct val="150000"/>
              </a:lnSpc>
              <a:buFont typeface="Arial" panose="020B0604020202020204" pitchFamily="34" charset="0"/>
              <a:buChar char="•"/>
            </a:pPr>
            <a:r>
              <a:rPr lang="en-GB" sz="2400" dirty="0"/>
              <a:t>terminology is not needed</a:t>
            </a:r>
            <a:r>
              <a:rPr lang="en-GB" sz="2400" dirty="0" smtClean="0"/>
              <a:t>!</a:t>
            </a:r>
          </a:p>
          <a:p>
            <a:pPr marL="342900" indent="-342900">
              <a:lnSpc>
                <a:spcPct val="150000"/>
              </a:lnSpc>
              <a:buFont typeface="Arial" panose="020B0604020202020204" pitchFamily="34" charset="0"/>
              <a:buChar char="•"/>
            </a:pPr>
            <a:r>
              <a:rPr lang="en-GB" sz="2400" dirty="0" smtClean="0"/>
              <a:t>Use adverbials to get higher marks: similarly, likewise, on the other hand, in contrast</a:t>
            </a:r>
            <a:endParaRPr lang="en-GB" sz="2400" dirty="0"/>
          </a:p>
        </p:txBody>
      </p:sp>
      <p:sp>
        <p:nvSpPr>
          <p:cNvPr id="5" name="Rectangle 4"/>
          <p:cNvSpPr/>
          <p:nvPr/>
        </p:nvSpPr>
        <p:spPr>
          <a:xfrm>
            <a:off x="3759950" y="3459397"/>
            <a:ext cx="3491553"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u="sng" dirty="0"/>
              <a:t>S</a:t>
            </a:r>
            <a:r>
              <a:rPr lang="en-GB" sz="2400" u="sng" dirty="0" smtClean="0"/>
              <a:t>imilar or different:</a:t>
            </a:r>
          </a:p>
          <a:p>
            <a:endParaRPr lang="en-GB" dirty="0"/>
          </a:p>
          <a:p>
            <a:pPr marL="342900" indent="-342900">
              <a:buFont typeface="Arial" panose="020B0604020202020204" pitchFamily="34" charset="0"/>
              <a:buChar char="•"/>
            </a:pPr>
            <a:r>
              <a:rPr lang="en-GB" sz="2400" dirty="0" smtClean="0"/>
              <a:t>ideas talked about</a:t>
            </a:r>
          </a:p>
          <a:p>
            <a:pPr marL="342900" indent="-342900">
              <a:buFont typeface="Arial" panose="020B0604020202020204" pitchFamily="34" charset="0"/>
              <a:buChar char="•"/>
            </a:pPr>
            <a:r>
              <a:rPr lang="en-GB" sz="2400" dirty="0" smtClean="0"/>
              <a:t>point of view</a:t>
            </a:r>
          </a:p>
          <a:p>
            <a:pPr marL="342900" indent="-342900">
              <a:buFont typeface="Arial" panose="020B0604020202020204" pitchFamily="34" charset="0"/>
              <a:buChar char="•"/>
            </a:pPr>
            <a:r>
              <a:rPr lang="en-GB" sz="2400" dirty="0" smtClean="0"/>
              <a:t>language</a:t>
            </a:r>
          </a:p>
          <a:p>
            <a:pPr marL="342900" indent="-342900">
              <a:buFont typeface="Arial" panose="020B0604020202020204" pitchFamily="34" charset="0"/>
              <a:buChar char="•"/>
            </a:pPr>
            <a:r>
              <a:rPr lang="en-GB" sz="2400" dirty="0" smtClean="0"/>
              <a:t>structure</a:t>
            </a:r>
          </a:p>
          <a:p>
            <a:endParaRPr lang="en-GB" dirty="0"/>
          </a:p>
        </p:txBody>
      </p:sp>
    </p:spTree>
    <p:extLst>
      <p:ext uri="{BB962C8B-B14F-4D97-AF65-F5344CB8AC3E}">
        <p14:creationId xmlns:p14="http://schemas.microsoft.com/office/powerpoint/2010/main" val="234505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578" y="175325"/>
            <a:ext cx="10890700" cy="831189"/>
          </a:xfrm>
          <a:prstGeom prst="rect">
            <a:avLst/>
          </a:prstGeom>
        </p:spPr>
        <p:txBody>
          <a:bodyPr wrap="square">
            <a:spAutoFit/>
          </a:bodyPr>
          <a:lstStyle/>
          <a:p>
            <a:pPr algn="ctr"/>
            <a:r>
              <a:rPr lang="en-GB" sz="2400" dirty="0"/>
              <a:t>T</a:t>
            </a:r>
            <a:r>
              <a:rPr lang="en-GB" sz="2400" dirty="0" smtClean="0"/>
              <a:t>rack though both texts for key parts about the question e.g. the unknown making children scared in prison. Highlight key points.</a:t>
            </a:r>
            <a:endParaRPr lang="en-GB" sz="2400" dirty="0"/>
          </a:p>
        </p:txBody>
      </p:sp>
      <p:sp>
        <p:nvSpPr>
          <p:cNvPr id="3" name="Rectangle 2"/>
          <p:cNvSpPr/>
          <p:nvPr/>
        </p:nvSpPr>
        <p:spPr>
          <a:xfrm>
            <a:off x="6816772" y="1590370"/>
            <a:ext cx="5140590" cy="40943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000" dirty="0"/>
              <a:t>Dear Sir, the present treatment of children is terrible, primarily from people not </a:t>
            </a:r>
            <a:r>
              <a:rPr lang="en-GB" sz="1000" dirty="0" smtClean="0"/>
              <a:t>understanding </a:t>
            </a:r>
            <a:r>
              <a:rPr lang="en-GB" sz="1000" dirty="0"/>
              <a:t>the psychology of a child’s nature. A child cannot understand a punishment inflicted by society.</a:t>
            </a:r>
          </a:p>
          <a:p>
            <a:endParaRPr lang="en-GB" sz="1000" dirty="0"/>
          </a:p>
          <a:p>
            <a:r>
              <a:rPr lang="en-GB" sz="1000" b="1" dirty="0">
                <a:solidFill>
                  <a:srgbClr val="FF0000"/>
                </a:solidFill>
              </a:rPr>
              <a:t>The child consequently, being taken away from its parents by people whom it has never seen before, and of whom it knows nothing, and finding itself in a lonely and unfamiliar cell, waited on by strange faces, and ordered about and punished by representatives of a prison system that it cannot understand, becomes an immediate prey to the first and most prominent emotion produced by modern prisons - the emotion of terror</a:t>
            </a:r>
            <a:r>
              <a:rPr lang="en-GB" sz="1000" dirty="0"/>
              <a:t>.</a:t>
            </a:r>
          </a:p>
          <a:p>
            <a:endParaRPr lang="en-GB" sz="1000" dirty="0"/>
          </a:p>
          <a:p>
            <a:r>
              <a:rPr lang="en-GB" sz="1000" b="1" dirty="0">
                <a:solidFill>
                  <a:srgbClr val="FF0000"/>
                </a:solidFill>
              </a:rPr>
              <a:t>The terror of a child in prison is quite limitless. </a:t>
            </a:r>
            <a:r>
              <a:rPr lang="en-GB" sz="1000" dirty="0"/>
              <a:t>I remember once, in Reading prison, as I was going out to exercise, seeing in the dimly-lit cell right opposite my own, a small boy. Two warders — not unkindly men — were talking sternly to him, or perhaps giving him some useful advice about his behaviour. One was in the cell with him, the other was standing outside. The child’s face was like a white wedge of sheer terror. There was in his eyes the terror of a hunted animal.</a:t>
            </a:r>
          </a:p>
          <a:p>
            <a:endParaRPr lang="en-GB" sz="1000" dirty="0"/>
          </a:p>
          <a:p>
            <a:r>
              <a:rPr lang="en-GB" sz="1000" dirty="0"/>
              <a:t>The next morning I heard him at breakfast time crying and begging to be let out. His cry was for his parents. From time to time I could hear the deep voice of the warder on duty telling him to keep quiet. Yet he was not even convicted of whatever little offence he had been charged with. He was simply on remand. This I knew by his wearing of his own clothes, which seemed neat enough. He was, however, wearing prison socks and shoes. This showed that he was a very poor boy, whose own shoes, if he had any, were in a bad state. Justices and magistrates, an entirely ignorant class as a rule, often remand children for a week. They call this "not sending a child to prison". It is, of course, a stupid view on their part. To a little child whether he is in prison on remand, or after conviction, is no different. To him, the horrible thing is to be there at all. In the eyes of humanity it should be a horrible thing for him to be there at all.</a:t>
            </a:r>
          </a:p>
        </p:txBody>
      </p:sp>
      <p:sp>
        <p:nvSpPr>
          <p:cNvPr id="6" name="Rectangle 5"/>
          <p:cNvSpPr/>
          <p:nvPr/>
        </p:nvSpPr>
        <p:spPr>
          <a:xfrm>
            <a:off x="546776" y="1266849"/>
            <a:ext cx="6095207" cy="532576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1000" dirty="0"/>
              <a:t>"Everybody should go to Auschwitz once in their life," my mother told me. I didn’t understand what she meant but here I am, on a cold bleak Monday in January, looking up at those famous three words: </a:t>
            </a:r>
            <a:r>
              <a:rPr lang="en-GB" sz="1000" dirty="0" err="1"/>
              <a:t>Arbeit</a:t>
            </a:r>
            <a:r>
              <a:rPr lang="en-GB" sz="1000" dirty="0"/>
              <a:t> </a:t>
            </a:r>
            <a:r>
              <a:rPr lang="en-GB" sz="1000" dirty="0" err="1"/>
              <a:t>Macht</a:t>
            </a:r>
            <a:r>
              <a:rPr lang="en-GB" sz="1000" dirty="0"/>
              <a:t> Frei ("Work makes you free").</a:t>
            </a:r>
          </a:p>
          <a:p>
            <a:endParaRPr lang="en-GB" sz="1000" dirty="0"/>
          </a:p>
          <a:p>
            <a:r>
              <a:rPr lang="en-GB" sz="1000" dirty="0"/>
              <a:t>As we walk under the main gate into Auschwitz I, which now makes up part of the Auschwitz-Birkenau Museum &amp; Memorial, we’re faced with endless rows of identical red-brick buildings, a stark contrast to the snow and ice covering the ground. Originally designed as Polish army barracks before becoming "home" to thousands of prisoners, the buildings now house exhibits and photos detailing the atrocities that went on within those very walls. We walk around slowly and quietly, talking only in hushed whispers, simply because it feels like the right thing to do.</a:t>
            </a:r>
          </a:p>
          <a:p>
            <a:endParaRPr lang="en-GB" sz="1000" dirty="0"/>
          </a:p>
          <a:p>
            <a:r>
              <a:rPr lang="en-GB" sz="1000" dirty="0"/>
              <a:t>From the enlarged black-and-white photos hanging on the walls</a:t>
            </a:r>
            <a:r>
              <a:rPr lang="en-GB" sz="1000" b="1" dirty="0">
                <a:solidFill>
                  <a:srgbClr val="FF0000"/>
                </a:solidFill>
              </a:rPr>
              <a:t>, the eyes of a young child stare back at me. As he climbs out of the train carriage his face shows a mixture of confusion and anxiety. </a:t>
            </a:r>
            <a:r>
              <a:rPr lang="en-GB" sz="1000" dirty="0"/>
              <a:t>The realisation dawns on me that he most probably died within hours of that photo being taken. The thought shocks me more than I could have ever imagined. </a:t>
            </a:r>
            <a:r>
              <a:rPr lang="en-GB" sz="1000" b="1" dirty="0">
                <a:solidFill>
                  <a:srgbClr val="FF0000"/>
                </a:solidFill>
              </a:rPr>
              <a:t>Did he have any idea of what was to come? </a:t>
            </a:r>
            <a:r>
              <a:rPr lang="en-GB" sz="1000" dirty="0"/>
              <a:t>I hope not</a:t>
            </a:r>
            <a:r>
              <a:rPr lang="en-GB" sz="1000" dirty="0" smtClean="0"/>
              <a:t>.</a:t>
            </a:r>
          </a:p>
          <a:p>
            <a:endParaRPr lang="en-GB" sz="1000" dirty="0"/>
          </a:p>
          <a:p>
            <a:r>
              <a:rPr lang="en-GB" sz="1000" dirty="0"/>
              <a:t>Within each building are more pictures, faces, personal belongings and with each one comes stories of terror, torture and murder. The temperature seems to drop as we approach the death wall and gas chambers. Both are void of tourists and the signs request we remain silent as a mark of respect for the thousands who were killed here. They’re not necessary; there is nothing to say.</a:t>
            </a:r>
          </a:p>
          <a:p>
            <a:endParaRPr lang="en-GB" sz="1000" dirty="0"/>
          </a:p>
          <a:p>
            <a:r>
              <a:rPr lang="en-GB" sz="1000" dirty="0"/>
              <a:t>A brief stop in the museum entrance gives a welcome opportunity to return to reality; it’s surprising how quickly food, drink and warmth enable one to forget the horrors that lay beyond the door. Normality is resumed momentarily but the blissful denial doesn’t last long as a taxi takes us the short journey to Auschwitz II (Birkenau).</a:t>
            </a:r>
          </a:p>
          <a:p>
            <a:endParaRPr lang="en-GB" sz="1000" dirty="0"/>
          </a:p>
          <a:p>
            <a:r>
              <a:rPr lang="en-GB" sz="1000" dirty="0"/>
              <a:t>Built as an expansion to the original camp, the size of Birkenau is truly staggering, and with it comes the realisation of how many people were imprisoned here. It takes an age to walk the length of the snow-hidden railway platform to the ruins of the crematorium which lay beside the International Monument. The plaque reminds us that more than 1.5 million lost their lives in Auschwitz-Birkenau.</a:t>
            </a:r>
          </a:p>
          <a:p>
            <a:endParaRPr lang="en-GB" sz="1000" dirty="0"/>
          </a:p>
          <a:p>
            <a:r>
              <a:rPr lang="en-GB" sz="1000" dirty="0"/>
              <a:t>As I stand beside the memorial, I’m wet, cold, hungry and exhausted, yet I’ve never appreciated how lucky I am more than right now. Within the Auschwitz Museum hang the words: “The one who does not remember history is bound to live through it again”. I decide my mother was right – everybody should go to Auschwitz. The world should never forget. </a:t>
            </a:r>
          </a:p>
        </p:txBody>
      </p:sp>
    </p:spTree>
    <p:extLst>
      <p:ext uri="{BB962C8B-B14F-4D97-AF65-F5344CB8AC3E}">
        <p14:creationId xmlns:p14="http://schemas.microsoft.com/office/powerpoint/2010/main" val="222991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9953796"/>
              </p:ext>
            </p:extLst>
          </p:nvPr>
        </p:nvGraphicFramePr>
        <p:xfrm>
          <a:off x="1306535" y="995311"/>
          <a:ext cx="9333186" cy="5285470"/>
        </p:xfrm>
        <a:graphic>
          <a:graphicData uri="http://schemas.openxmlformats.org/drawingml/2006/table">
            <a:tbl>
              <a:tblPr firstRow="1" firstCol="1" bandRow="1"/>
              <a:tblGrid>
                <a:gridCol w="3659266"/>
                <a:gridCol w="5673920"/>
              </a:tblGrid>
              <a:tr h="1954759">
                <a:tc>
                  <a:txBody>
                    <a:bodyPr/>
                    <a:lstStyle/>
                    <a:p>
                      <a:pPr>
                        <a:lnSpc>
                          <a:spcPct val="115000"/>
                        </a:lnSpc>
                        <a:spcAft>
                          <a:spcPts val="1000"/>
                        </a:spcAft>
                      </a:pPr>
                      <a:r>
                        <a:rPr lang="en-GB" sz="1900" dirty="0">
                          <a:effectLst/>
                          <a:latin typeface="Calibri"/>
                          <a:ea typeface="Calibri"/>
                          <a:cs typeface="Times New Roman"/>
                        </a:rPr>
                        <a:t>Overview (as a whole) - both texts say…</a:t>
                      </a:r>
                    </a:p>
                    <a:p>
                      <a:pPr>
                        <a:lnSpc>
                          <a:spcPct val="115000"/>
                        </a:lnSpc>
                        <a:spcAft>
                          <a:spcPts val="1000"/>
                        </a:spcAft>
                      </a:pPr>
                      <a:r>
                        <a:rPr lang="en-GB" sz="1900" dirty="0">
                          <a:effectLst/>
                          <a:latin typeface="Calibri"/>
                          <a:ea typeface="Calibri"/>
                          <a:cs typeface="Times New Roman"/>
                        </a:rPr>
                        <a:t>quote from extract 1…</a:t>
                      </a:r>
                    </a:p>
                    <a:p>
                      <a:pPr>
                        <a:lnSpc>
                          <a:spcPct val="115000"/>
                        </a:lnSpc>
                        <a:spcAft>
                          <a:spcPts val="1000"/>
                        </a:spcAft>
                      </a:pPr>
                      <a:r>
                        <a:rPr lang="en-GB" sz="1900" dirty="0">
                          <a:effectLst/>
                          <a:latin typeface="Calibri"/>
                          <a:ea typeface="Calibri"/>
                          <a:cs typeface="Times New Roman"/>
                        </a:rPr>
                        <a:t>quote from extract 2…</a:t>
                      </a:r>
                    </a:p>
                  </a:txBody>
                  <a:tcPr marL="60803" marR="60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900" dirty="0">
                          <a:effectLst/>
                          <a:latin typeface="Calibri"/>
                          <a:ea typeface="Calibri"/>
                          <a:cs typeface="Times New Roman"/>
                        </a:rPr>
                        <a:t>Both writers say that the unknown is prison is scary for children. Giles says the young boy’s face “shows a mixture of confusion and anxiety”. Likewise, Wilde says “The terror of a child in prison is quite limitless.”</a:t>
                      </a:r>
                    </a:p>
                  </a:txBody>
                  <a:tcPr marL="60803" marR="60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8427">
                <a:tc>
                  <a:txBody>
                    <a:bodyPr/>
                    <a:lstStyle/>
                    <a:p>
                      <a:pPr>
                        <a:lnSpc>
                          <a:spcPct val="115000"/>
                        </a:lnSpc>
                        <a:spcAft>
                          <a:spcPts val="1000"/>
                        </a:spcAft>
                      </a:pPr>
                      <a:r>
                        <a:rPr lang="en-GB" sz="1900" dirty="0">
                          <a:effectLst/>
                          <a:latin typeface="Calibri"/>
                          <a:ea typeface="Calibri"/>
                          <a:cs typeface="Times New Roman"/>
                        </a:rPr>
                        <a:t>Point 2 – both texts say…</a:t>
                      </a:r>
                    </a:p>
                    <a:p>
                      <a:pPr>
                        <a:lnSpc>
                          <a:spcPct val="115000"/>
                        </a:lnSpc>
                        <a:spcAft>
                          <a:spcPts val="1000"/>
                        </a:spcAft>
                      </a:pPr>
                      <a:r>
                        <a:rPr lang="en-GB" sz="1900" dirty="0">
                          <a:effectLst/>
                          <a:latin typeface="Calibri"/>
                          <a:ea typeface="Calibri"/>
                          <a:cs typeface="Times New Roman"/>
                        </a:rPr>
                        <a:t>quote from extract 1…</a:t>
                      </a:r>
                    </a:p>
                    <a:p>
                      <a:pPr>
                        <a:lnSpc>
                          <a:spcPct val="115000"/>
                        </a:lnSpc>
                        <a:spcAft>
                          <a:spcPts val="1000"/>
                        </a:spcAft>
                      </a:pPr>
                      <a:r>
                        <a:rPr lang="en-GB" sz="1900" dirty="0">
                          <a:effectLst/>
                          <a:latin typeface="Calibri"/>
                          <a:ea typeface="Calibri"/>
                          <a:cs typeface="Times New Roman"/>
                        </a:rPr>
                        <a:t>quote from extract 2…</a:t>
                      </a:r>
                    </a:p>
                  </a:txBody>
                  <a:tcPr marL="60803" marR="60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900" dirty="0">
                          <a:effectLst/>
                          <a:latin typeface="Calibri"/>
                          <a:ea typeface="Calibri"/>
                          <a:cs typeface="Times New Roman"/>
                        </a:rPr>
                        <a:t>Both texts have a different version of the ‘unknown’. Giles questions “Did he have any idea of what was to come?”, showing it is a true unknown that the boy faces. Whereas Wilde specifies precise unknowns that can create terror: “and finding itself in a lonely and unfamiliar cell”.</a:t>
                      </a:r>
                    </a:p>
                  </a:txBody>
                  <a:tcPr marL="60803" marR="60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2284">
                <a:tc>
                  <a:txBody>
                    <a:bodyPr/>
                    <a:lstStyle/>
                    <a:p>
                      <a:pPr>
                        <a:lnSpc>
                          <a:spcPct val="115000"/>
                        </a:lnSpc>
                        <a:spcAft>
                          <a:spcPts val="1000"/>
                        </a:spcAft>
                      </a:pPr>
                      <a:r>
                        <a:rPr lang="en-GB" sz="1900" dirty="0">
                          <a:effectLst/>
                          <a:latin typeface="Calibri"/>
                          <a:ea typeface="Calibri"/>
                          <a:cs typeface="Times New Roman"/>
                        </a:rPr>
                        <a:t>Summary sentence (no quotes)</a:t>
                      </a:r>
                    </a:p>
                  </a:txBody>
                  <a:tcPr marL="60803" marR="60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900" dirty="0">
                          <a:effectLst/>
                          <a:latin typeface="Calibri"/>
                          <a:ea typeface="Calibri"/>
                          <a:cs typeface="Times New Roman"/>
                        </a:rPr>
                        <a:t>In summary, both Giles and Wilde agree that the unknown creates terror in a child, However, Wilde is able to give very specific examples of what induces terror, whereas Giles cannot be sure what the boy knew.</a:t>
                      </a:r>
                    </a:p>
                  </a:txBody>
                  <a:tcPr marL="60803" marR="60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33053" y="269005"/>
            <a:ext cx="2982352" cy="461772"/>
          </a:xfrm>
          <a:prstGeom prst="rect">
            <a:avLst/>
          </a:prstGeom>
          <a:noFill/>
        </p:spPr>
        <p:txBody>
          <a:bodyPr wrap="none" rtlCol="0">
            <a:spAutoFit/>
          </a:bodyPr>
          <a:lstStyle/>
          <a:p>
            <a:r>
              <a:rPr lang="en-GB" sz="2400" u="sng" dirty="0" smtClean="0"/>
              <a:t>Structure Your Answer</a:t>
            </a:r>
            <a:endParaRPr lang="en-GB" sz="2400" u="sng" dirty="0"/>
          </a:p>
        </p:txBody>
      </p:sp>
    </p:spTree>
    <p:extLst>
      <p:ext uri="{BB962C8B-B14F-4D97-AF65-F5344CB8AC3E}">
        <p14:creationId xmlns:p14="http://schemas.microsoft.com/office/powerpoint/2010/main" val="263699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005" y="314304"/>
            <a:ext cx="6095207" cy="600303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US" sz="2400" u="sng" dirty="0">
                <a:ln w="0"/>
                <a:latin typeface="Calibri" panose="020F0502020204030204" pitchFamily="34" charset="0"/>
              </a:rPr>
              <a:t>Q</a:t>
            </a:r>
            <a:r>
              <a:rPr lang="en-US" sz="2400" u="sng" dirty="0" smtClean="0">
                <a:ln w="0"/>
                <a:latin typeface="Calibri" panose="020F0502020204030204" pitchFamily="34" charset="0"/>
              </a:rPr>
              <a:t>uestion 6</a:t>
            </a:r>
          </a:p>
          <a:p>
            <a:pPr algn="ctr"/>
            <a:endParaRPr lang="en-US" sz="2400" dirty="0" smtClean="0">
              <a:ln w="0"/>
              <a:latin typeface="Calibri" panose="020F0502020204030204" pitchFamily="34" charset="0"/>
            </a:endParaRPr>
          </a:p>
          <a:p>
            <a:pPr algn="ctr"/>
            <a:r>
              <a:rPr lang="en-US" sz="2400" i="1" dirty="0" smtClean="0">
                <a:ln w="0"/>
                <a:latin typeface="Calibri" panose="020F0502020204030204" pitchFamily="34" charset="0"/>
              </a:rPr>
              <a:t>How many marks?</a:t>
            </a:r>
          </a:p>
          <a:p>
            <a:pPr algn="ctr"/>
            <a:r>
              <a:rPr lang="en-US" sz="2400" dirty="0" smtClean="0">
                <a:ln w="0"/>
                <a:latin typeface="Calibri" panose="020F0502020204030204" pitchFamily="34" charset="0"/>
              </a:rPr>
              <a:t>10 marks</a:t>
            </a:r>
          </a:p>
          <a:p>
            <a:pPr algn="ctr"/>
            <a:endParaRPr lang="en-US" sz="2400" dirty="0" smtClean="0">
              <a:ln w="0"/>
              <a:latin typeface="Calibri" panose="020F0502020204030204" pitchFamily="34" charset="0"/>
            </a:endParaRPr>
          </a:p>
          <a:p>
            <a:pPr algn="ctr"/>
            <a:r>
              <a:rPr lang="en-US" sz="2400" i="1" dirty="0" smtClean="0">
                <a:ln w="0"/>
                <a:latin typeface="Calibri" panose="020F0502020204030204" pitchFamily="34" charset="0"/>
              </a:rPr>
              <a:t>How many points/quotes should you make?</a:t>
            </a:r>
          </a:p>
          <a:p>
            <a:pPr algn="ctr"/>
            <a:r>
              <a:rPr lang="en-US" sz="2400" dirty="0" smtClean="0">
                <a:ln w="0"/>
                <a:latin typeface="Calibri" panose="020F0502020204030204" pitchFamily="34" charset="0"/>
              </a:rPr>
              <a:t>5 comparisons between the two texts</a:t>
            </a:r>
          </a:p>
          <a:p>
            <a:pPr algn="ctr"/>
            <a:endParaRPr lang="en-US" sz="2400" dirty="0" smtClean="0">
              <a:ln w="0"/>
              <a:latin typeface="Calibri" panose="020F0502020204030204" pitchFamily="34" charset="0"/>
            </a:endParaRPr>
          </a:p>
          <a:p>
            <a:pPr algn="ctr"/>
            <a:r>
              <a:rPr lang="en-US" sz="2400" i="1" dirty="0" smtClean="0">
                <a:ln w="0"/>
                <a:latin typeface="Calibri" panose="020F0502020204030204" pitchFamily="34" charset="0"/>
              </a:rPr>
              <a:t>What are the marks given for?</a:t>
            </a:r>
          </a:p>
          <a:p>
            <a:pPr algn="ctr"/>
            <a:r>
              <a:rPr lang="en-US" sz="2400" dirty="0" smtClean="0">
                <a:ln w="0"/>
                <a:latin typeface="Calibri" panose="020F0502020204030204" pitchFamily="34" charset="0"/>
              </a:rPr>
              <a:t>quotes from each extract to support points of comparison</a:t>
            </a:r>
          </a:p>
          <a:p>
            <a:pPr algn="ctr"/>
            <a:r>
              <a:rPr lang="en-US" sz="2400" dirty="0" smtClean="0">
                <a:ln w="0"/>
                <a:latin typeface="Calibri" panose="020F0502020204030204" pitchFamily="34" charset="0"/>
              </a:rPr>
              <a:t>analysis of the effect on the reader</a:t>
            </a:r>
          </a:p>
          <a:p>
            <a:pPr algn="ctr"/>
            <a:endParaRPr lang="en-US" sz="2400" dirty="0" smtClean="0">
              <a:ln w="0"/>
              <a:latin typeface="Calibri" panose="020F0502020204030204" pitchFamily="34" charset="0"/>
            </a:endParaRPr>
          </a:p>
          <a:p>
            <a:pPr algn="ctr"/>
            <a:r>
              <a:rPr lang="en-US" sz="2400" i="1" dirty="0" smtClean="0">
                <a:ln w="0"/>
                <a:latin typeface="Calibri" panose="020F0502020204030204" pitchFamily="34" charset="0"/>
              </a:rPr>
              <a:t>What do you need to avoid?</a:t>
            </a:r>
          </a:p>
          <a:p>
            <a:pPr algn="ctr"/>
            <a:r>
              <a:rPr lang="en-US" sz="2400" dirty="0" smtClean="0">
                <a:ln w="0"/>
                <a:latin typeface="Calibri" panose="020F0502020204030204" pitchFamily="34" charset="0"/>
              </a:rPr>
              <a:t>Only talking about 1 text </a:t>
            </a:r>
          </a:p>
          <a:p>
            <a:pPr algn="ctr"/>
            <a:r>
              <a:rPr lang="en-US" sz="2400" dirty="0" smtClean="0">
                <a:ln w="0"/>
                <a:latin typeface="Calibri" panose="020F0502020204030204" pitchFamily="34" charset="0"/>
              </a:rPr>
              <a:t>waffling!</a:t>
            </a:r>
            <a:endParaRPr lang="en-US" sz="2400" dirty="0">
              <a:ln w="0"/>
              <a:latin typeface="Calibri" panose="020F0502020204030204" pitchFamily="34" charset="0"/>
            </a:endParaRPr>
          </a:p>
        </p:txBody>
      </p:sp>
    </p:spTree>
    <p:extLst>
      <p:ext uri="{BB962C8B-B14F-4D97-AF65-F5344CB8AC3E}">
        <p14:creationId xmlns:p14="http://schemas.microsoft.com/office/powerpoint/2010/main" val="43937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042" y="278134"/>
            <a:ext cx="11466647" cy="22621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A6 Both of these texts are about the treatment of people in prison.</a:t>
            </a:r>
          </a:p>
          <a:p>
            <a:endParaRPr lang="en-GB" sz="2400" dirty="0"/>
          </a:p>
          <a:p>
            <a:r>
              <a:rPr lang="en-GB" sz="2400" dirty="0" smtClean="0"/>
              <a:t>Compare:</a:t>
            </a:r>
          </a:p>
          <a:p>
            <a:pPr marL="742950" lvl="1" indent="-285750">
              <a:buFont typeface="Arial" panose="020B0604020202020204" pitchFamily="34" charset="0"/>
              <a:buChar char="•"/>
            </a:pPr>
            <a:r>
              <a:rPr lang="en-GB" sz="2400" dirty="0" smtClean="0"/>
              <a:t>the treatment of people in both texts</a:t>
            </a:r>
          </a:p>
          <a:p>
            <a:pPr marL="742950" lvl="1" indent="-285750">
              <a:buFont typeface="Arial" panose="020B0604020202020204" pitchFamily="34" charset="0"/>
              <a:buChar char="•"/>
            </a:pPr>
            <a:r>
              <a:rPr lang="en-GB" sz="2400" dirty="0" smtClean="0"/>
              <a:t>How Giles and Wilde get their feelings about this treatment across to the reader  [10]</a:t>
            </a:r>
            <a:endParaRPr lang="en-GB" sz="2400" dirty="0"/>
          </a:p>
          <a:p>
            <a:endParaRPr lang="en-GB" dirty="0"/>
          </a:p>
        </p:txBody>
      </p:sp>
      <p:sp>
        <p:nvSpPr>
          <p:cNvPr id="3" name="TextBox 2"/>
          <p:cNvSpPr txBox="1"/>
          <p:nvPr/>
        </p:nvSpPr>
        <p:spPr>
          <a:xfrm flipH="1">
            <a:off x="1692968" y="2740251"/>
            <a:ext cx="9223483" cy="34171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smtClean="0"/>
              <a:t>10 marks – 13-15 minutes</a:t>
            </a:r>
          </a:p>
          <a:p>
            <a:pPr marL="285750" indent="-285750">
              <a:lnSpc>
                <a:spcPct val="150000"/>
              </a:lnSpc>
              <a:buFont typeface="Arial" panose="020B0604020202020204" pitchFamily="34" charset="0"/>
              <a:buChar char="•"/>
            </a:pPr>
            <a:r>
              <a:rPr lang="en-GB" sz="2400" dirty="0" smtClean="0"/>
              <a:t>make 5 points with a quote from both extracts on each</a:t>
            </a:r>
          </a:p>
          <a:p>
            <a:pPr marL="285750" indent="-285750">
              <a:lnSpc>
                <a:spcPct val="150000"/>
              </a:lnSpc>
              <a:buFont typeface="Arial" panose="020B0604020202020204" pitchFamily="34" charset="0"/>
              <a:buChar char="•"/>
            </a:pPr>
            <a:r>
              <a:rPr lang="en-GB" sz="2400" dirty="0" smtClean="0"/>
              <a:t>you can say both texts are the similar or different</a:t>
            </a:r>
          </a:p>
          <a:p>
            <a:pPr marL="285750" indent="-285750">
              <a:lnSpc>
                <a:spcPct val="150000"/>
              </a:lnSpc>
              <a:buFont typeface="Arial" panose="020B0604020202020204" pitchFamily="34" charset="0"/>
              <a:buChar char="•"/>
            </a:pPr>
            <a:r>
              <a:rPr lang="en-GB" sz="2400" dirty="0" smtClean="0"/>
              <a:t>be clear which text you are talking about (use their names)</a:t>
            </a:r>
          </a:p>
          <a:p>
            <a:pPr marL="285750" indent="-285750">
              <a:lnSpc>
                <a:spcPct val="150000"/>
              </a:lnSpc>
              <a:buFont typeface="Arial" panose="020B0604020202020204" pitchFamily="34" charset="0"/>
              <a:buChar char="•"/>
            </a:pPr>
            <a:r>
              <a:rPr lang="en-GB" sz="2400" dirty="0" smtClean="0"/>
              <a:t>don’t worry if you feel you might be repeating points you’ve already written in past questions</a:t>
            </a:r>
          </a:p>
        </p:txBody>
      </p:sp>
    </p:spTree>
    <p:extLst>
      <p:ext uri="{BB962C8B-B14F-4D97-AF65-F5344CB8AC3E}">
        <p14:creationId xmlns:p14="http://schemas.microsoft.com/office/powerpoint/2010/main" val="2084579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2255</Words>
  <Application>Microsoft Office PowerPoint</Application>
  <PresentationFormat>Custom</PresentationFormat>
  <Paragraphs>249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Burton</dc:creator>
  <cp:lastModifiedBy>Darren Burton</cp:lastModifiedBy>
  <cp:revision>1</cp:revision>
  <dcterms:created xsi:type="dcterms:W3CDTF">2020-04-30T09:52:46Z</dcterms:created>
  <dcterms:modified xsi:type="dcterms:W3CDTF">2020-04-30T09:53:56Z</dcterms:modified>
</cp:coreProperties>
</file>