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0413" cy="6859588"/>
  <p:notesSz cx="6858000" cy="9144000"/>
  <p:defaultText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91" y="-859"/>
      </p:cViewPr>
      <p:guideLst>
        <p:guide orient="horz" pos="216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919"/>
            <a:ext cx="10361851" cy="147036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BA5E78-86A5-44C0-8AA3-1F65A9DF686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76377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A5E78-86A5-44C0-8AA3-1F65A9DF686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272921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4067" y="274702"/>
            <a:ext cx="3655008" cy="585446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694" y="274702"/>
            <a:ext cx="10768198" cy="5854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A5E78-86A5-44C0-8AA3-1F65A9DF686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260597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A5E78-86A5-44C0-8AA3-1F65A9DF686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1130799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7921"/>
            <a:ext cx="10361851" cy="1362390"/>
          </a:xfrm>
        </p:spPr>
        <p:txBody>
          <a:bodyPr anchor="t"/>
          <a:lstStyle>
            <a:lvl1pPr algn="l">
              <a:defRPr sz="4800" b="1" cap="all"/>
            </a:lvl1pPr>
          </a:lstStyle>
          <a:p>
            <a:r>
              <a:rPr lang="en-US" smtClean="0"/>
              <a:t>Click to edit Master title style</a:t>
            </a:r>
            <a:endParaRPr lang="en-GB"/>
          </a:p>
        </p:txBody>
      </p:sp>
      <p:sp>
        <p:nvSpPr>
          <p:cNvPr id="3" name="Text Placeholder 2"/>
          <p:cNvSpPr>
            <a:spLocks noGrp="1"/>
          </p:cNvSpPr>
          <p:nvPr>
            <p:ph type="body" idx="1"/>
          </p:nvPr>
        </p:nvSpPr>
        <p:spPr>
          <a:xfrm>
            <a:off x="962959" y="2907387"/>
            <a:ext cx="10361851" cy="1500534"/>
          </a:xfrm>
        </p:spPr>
        <p:txBody>
          <a:bodyPr anchor="b"/>
          <a:lstStyle>
            <a:lvl1pPr marL="0" indent="0">
              <a:buNone/>
              <a:defRPr sz="2400">
                <a:solidFill>
                  <a:schemeClr val="tx1">
                    <a:tint val="75000"/>
                  </a:schemeClr>
                </a:solidFill>
              </a:defRPr>
            </a:lvl1pPr>
            <a:lvl2pPr marL="544251" indent="0">
              <a:buNone/>
              <a:defRPr sz="2100">
                <a:solidFill>
                  <a:schemeClr val="tx1">
                    <a:tint val="75000"/>
                  </a:schemeClr>
                </a:solidFill>
              </a:defRPr>
            </a:lvl2pPr>
            <a:lvl3pPr marL="1088502" indent="0">
              <a:buNone/>
              <a:defRPr sz="1900">
                <a:solidFill>
                  <a:schemeClr val="tx1">
                    <a:tint val="75000"/>
                  </a:schemeClr>
                </a:solidFill>
              </a:defRPr>
            </a:lvl3pPr>
            <a:lvl4pPr marL="1632753" indent="0">
              <a:buNone/>
              <a:defRPr sz="1700">
                <a:solidFill>
                  <a:schemeClr val="tx1">
                    <a:tint val="75000"/>
                  </a:schemeClr>
                </a:solidFill>
              </a:defRPr>
            </a:lvl4pPr>
            <a:lvl5pPr marL="2177004" indent="0">
              <a:buNone/>
              <a:defRPr sz="1700">
                <a:solidFill>
                  <a:schemeClr val="tx1">
                    <a:tint val="75000"/>
                  </a:schemeClr>
                </a:solidFill>
              </a:defRPr>
            </a:lvl5pPr>
            <a:lvl6pPr marL="2721254" indent="0">
              <a:buNone/>
              <a:defRPr sz="1700">
                <a:solidFill>
                  <a:schemeClr val="tx1">
                    <a:tint val="75000"/>
                  </a:schemeClr>
                </a:solidFill>
              </a:defRPr>
            </a:lvl6pPr>
            <a:lvl7pPr marL="3265505" indent="0">
              <a:buNone/>
              <a:defRPr sz="1700">
                <a:solidFill>
                  <a:schemeClr val="tx1">
                    <a:tint val="75000"/>
                  </a:schemeClr>
                </a:solidFill>
              </a:defRPr>
            </a:lvl7pPr>
            <a:lvl8pPr marL="3809756" indent="0">
              <a:buNone/>
              <a:defRPr sz="1700">
                <a:solidFill>
                  <a:schemeClr val="tx1">
                    <a:tint val="75000"/>
                  </a:schemeClr>
                </a:solidFill>
              </a:defRPr>
            </a:lvl8pPr>
            <a:lvl9pPr marL="4354007"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BA5E78-86A5-44C0-8AA3-1F65A9DF686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3793647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695" y="1600571"/>
            <a:ext cx="7210545" cy="4528598"/>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6413" y="1600571"/>
            <a:ext cx="7212661" cy="4528598"/>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BA5E78-86A5-44C0-8AA3-1F65A9DF686E}"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680463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4701"/>
            <a:ext cx="10971372" cy="114326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521" y="1535469"/>
            <a:ext cx="5386216"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609521" y="2175379"/>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561" y="1535469"/>
            <a:ext cx="5388332"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192561" y="2175379"/>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BA5E78-86A5-44C0-8AA3-1F65A9DF686E}" type="datetimeFigureOut">
              <a:rPr lang="en-GB" smtClean="0"/>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3256464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BA5E78-86A5-44C0-8AA3-1F65A9DF686E}" type="datetimeFigureOut">
              <a:rPr lang="en-GB" smtClean="0"/>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398477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A5E78-86A5-44C0-8AA3-1F65A9DF686E}" type="datetimeFigureOut">
              <a:rPr lang="en-GB" smtClean="0"/>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802764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113"/>
            <a:ext cx="4010562" cy="1162319"/>
          </a:xfrm>
        </p:spPr>
        <p:txBody>
          <a:bodyPr anchor="b"/>
          <a:lstStyle>
            <a:lvl1pPr algn="l">
              <a:defRPr sz="2400" b="1"/>
            </a:lvl1pPr>
          </a:lstStyle>
          <a:p>
            <a:r>
              <a:rPr lang="en-US" smtClean="0"/>
              <a:t>Click to edit Master title style</a:t>
            </a:r>
            <a:endParaRPr lang="en-GB"/>
          </a:p>
        </p:txBody>
      </p:sp>
      <p:sp>
        <p:nvSpPr>
          <p:cNvPr id="3" name="Content Placeholder 2"/>
          <p:cNvSpPr>
            <a:spLocks noGrp="1"/>
          </p:cNvSpPr>
          <p:nvPr>
            <p:ph idx="1"/>
          </p:nvPr>
        </p:nvSpPr>
        <p:spPr>
          <a:xfrm>
            <a:off x="4766113" y="273114"/>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521" y="1435433"/>
            <a:ext cx="4010562" cy="4692149"/>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A5E78-86A5-44C0-8AA3-1F65A9DF686E}"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2415273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2"/>
            <a:ext cx="7314248" cy="566869"/>
          </a:xfrm>
        </p:spPr>
        <p:txBody>
          <a:bodyPr anchor="b"/>
          <a:lstStyle>
            <a:lvl1pPr algn="l">
              <a:defRPr sz="2400" b="1"/>
            </a:lvl1pPr>
          </a:lstStyle>
          <a:p>
            <a:r>
              <a:rPr lang="en-US" smtClean="0"/>
              <a:t>Click to edit Master title style</a:t>
            </a:r>
            <a:endParaRPr lang="en-GB"/>
          </a:p>
        </p:txBody>
      </p:sp>
      <p:sp>
        <p:nvSpPr>
          <p:cNvPr id="3" name="Picture Placeholder 2"/>
          <p:cNvSpPr>
            <a:spLocks noGrp="1"/>
          </p:cNvSpPr>
          <p:nvPr>
            <p:ph type="pic" idx="1"/>
          </p:nvPr>
        </p:nvSpPr>
        <p:spPr>
          <a:xfrm>
            <a:off x="2389406" y="612917"/>
            <a:ext cx="7314248" cy="4115753"/>
          </a:xfrm>
        </p:spPr>
        <p:txBody>
          <a:bodyPr/>
          <a:lstStyle>
            <a:lvl1pPr marL="0" indent="0">
              <a:buNone/>
              <a:defRPr sz="3800"/>
            </a:lvl1pPr>
            <a:lvl2pPr marL="544251" indent="0">
              <a:buNone/>
              <a:defRPr sz="3300"/>
            </a:lvl2pPr>
            <a:lvl3pPr marL="1088502" indent="0">
              <a:buNone/>
              <a:defRPr sz="2900"/>
            </a:lvl3pPr>
            <a:lvl4pPr marL="1632753" indent="0">
              <a:buNone/>
              <a:defRPr sz="2400"/>
            </a:lvl4pPr>
            <a:lvl5pPr marL="2177004" indent="0">
              <a:buNone/>
              <a:defRPr sz="2400"/>
            </a:lvl5pPr>
            <a:lvl6pPr marL="2721254" indent="0">
              <a:buNone/>
              <a:defRPr sz="2400"/>
            </a:lvl6pPr>
            <a:lvl7pPr marL="3265505" indent="0">
              <a:buNone/>
              <a:defRPr sz="2400"/>
            </a:lvl7pPr>
            <a:lvl8pPr marL="3809756" indent="0">
              <a:buNone/>
              <a:defRPr sz="2400"/>
            </a:lvl8pPr>
            <a:lvl9pPr marL="4354007" indent="0">
              <a:buNone/>
              <a:defRPr sz="2400"/>
            </a:lvl9pPr>
          </a:lstStyle>
          <a:p>
            <a:endParaRPr lang="en-GB"/>
          </a:p>
        </p:txBody>
      </p:sp>
      <p:sp>
        <p:nvSpPr>
          <p:cNvPr id="4" name="Text Placeholder 3"/>
          <p:cNvSpPr>
            <a:spLocks noGrp="1"/>
          </p:cNvSpPr>
          <p:nvPr>
            <p:ph type="body" sz="half" idx="2"/>
          </p:nvPr>
        </p:nvSpPr>
        <p:spPr>
          <a:xfrm>
            <a:off x="2389406" y="5368581"/>
            <a:ext cx="7314248" cy="805048"/>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A5E78-86A5-44C0-8AA3-1F65A9DF686E}"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89-0C98-4A82-B610-68720639A19B}" type="slidenum">
              <a:rPr lang="en-GB" smtClean="0"/>
              <a:t>‹#›</a:t>
            </a:fld>
            <a:endParaRPr lang="en-GB"/>
          </a:p>
        </p:txBody>
      </p:sp>
    </p:spTree>
    <p:extLst>
      <p:ext uri="{BB962C8B-B14F-4D97-AF65-F5344CB8AC3E}">
        <p14:creationId xmlns:p14="http://schemas.microsoft.com/office/powerpoint/2010/main" val="9447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79BA5E78-86A5-44C0-8AA3-1F65A9DF686E}" type="datetimeFigureOut">
              <a:rPr lang="en-GB" smtClean="0"/>
              <a:t>30/04/2020</a:t>
            </a:fld>
            <a:endParaRPr lang="en-GB"/>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ED560489-0C98-4A82-B610-68720639A19B}" type="slidenum">
              <a:rPr lang="en-GB" smtClean="0"/>
              <a:t>‹#›</a:t>
            </a:fld>
            <a:endParaRPr lang="en-GB"/>
          </a:p>
        </p:txBody>
      </p:sp>
    </p:spTree>
    <p:extLst>
      <p:ext uri="{BB962C8B-B14F-4D97-AF65-F5344CB8AC3E}">
        <p14:creationId xmlns:p14="http://schemas.microsoft.com/office/powerpoint/2010/main" val="2943808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7445" y="582286"/>
            <a:ext cx="2925381" cy="142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17084" y="2710470"/>
            <a:ext cx="9968004" cy="212415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smtClean="0">
                <a:ln>
                  <a:noFill/>
                </a:ln>
                <a:solidFill>
                  <a:prstClr val="black"/>
                </a:solidFill>
                <a:effectLst/>
                <a:uLnTx/>
                <a:uFillTx/>
                <a:ea typeface="+mj-ea"/>
                <a:cs typeface="+mj-cs"/>
              </a:rPr>
              <a:t>English Language Paper 2</a:t>
            </a:r>
          </a:p>
          <a:p>
            <a:pPr lvl="0" algn="ctr">
              <a:defRPr/>
            </a:pPr>
            <a:r>
              <a:rPr lang="en-GB" sz="4400" kern="0" dirty="0">
                <a:solidFill>
                  <a:prstClr val="black"/>
                </a:solidFill>
                <a:ea typeface="+mj-ea"/>
                <a:cs typeface="+mj-cs"/>
              </a:rPr>
              <a:t>A letter written by </a:t>
            </a:r>
            <a:r>
              <a:rPr lang="en-GB" sz="4400" kern="0" dirty="0" smtClean="0">
                <a:solidFill>
                  <a:prstClr val="black"/>
                </a:solidFill>
                <a:ea typeface="+mj-ea"/>
                <a:cs typeface="+mj-cs"/>
              </a:rPr>
              <a:t>Oscar Wilde</a:t>
            </a:r>
            <a:endParaRPr lang="en-GB" sz="4400" kern="0" dirty="0">
              <a:solidFill>
                <a:prstClr val="black"/>
              </a:solidFill>
              <a:ea typeface="+mj-ea"/>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smtClean="0">
                <a:ln>
                  <a:noFill/>
                </a:ln>
                <a:solidFill>
                  <a:prstClr val="black"/>
                </a:solidFill>
                <a:effectLst/>
                <a:uLnTx/>
                <a:uFillTx/>
                <a:ea typeface="+mj-ea"/>
                <a:cs typeface="+mj-cs"/>
              </a:rPr>
              <a:t>Q3 and Q4</a:t>
            </a:r>
            <a:endParaRPr kumimoji="0" lang="en-GB"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4156920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0264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71629" y="1488814"/>
            <a:ext cx="3982374" cy="13853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2800" dirty="0">
                <a:latin typeface="Candara" panose="020E0502030303020204" pitchFamily="34" charset="0"/>
              </a:rPr>
              <a:t>Q</a:t>
            </a:r>
            <a:r>
              <a:rPr lang="en-GB" sz="2800" dirty="0" smtClean="0">
                <a:latin typeface="Candara" panose="020E0502030303020204" pitchFamily="34" charset="0"/>
              </a:rPr>
              <a:t>3 is very much like Q1 but will be on the </a:t>
            </a:r>
            <a:r>
              <a:rPr lang="en-GB" sz="2800" b="1" dirty="0" smtClean="0">
                <a:latin typeface="Candara" panose="020E0502030303020204" pitchFamily="34" charset="0"/>
              </a:rPr>
              <a:t>19</a:t>
            </a:r>
            <a:r>
              <a:rPr lang="en-GB" sz="2800" b="1" baseline="30000" dirty="0" smtClean="0">
                <a:latin typeface="Candara" panose="020E0502030303020204" pitchFamily="34" charset="0"/>
              </a:rPr>
              <a:t>th</a:t>
            </a:r>
            <a:r>
              <a:rPr lang="en-GB" sz="2800" b="1" dirty="0" smtClean="0">
                <a:latin typeface="Candara" panose="020E0502030303020204" pitchFamily="34" charset="0"/>
              </a:rPr>
              <a:t> century text.</a:t>
            </a:r>
            <a:endParaRPr lang="en-GB" sz="2800" dirty="0">
              <a:ea typeface="Calibri" panose="020F0502020204030204" pitchFamily="34" charset="0"/>
              <a:cs typeface="Times New Roman" panose="02020603050405020304" pitchFamily="18" charset="0"/>
            </a:endParaRPr>
          </a:p>
        </p:txBody>
      </p:sp>
      <p:sp>
        <p:nvSpPr>
          <p:cNvPr id="2" name="Rectangle 1"/>
          <p:cNvSpPr/>
          <p:nvPr/>
        </p:nvSpPr>
        <p:spPr>
          <a:xfrm>
            <a:off x="304760" y="219288"/>
            <a:ext cx="6095207" cy="655715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US" sz="2800" u="sng" dirty="0">
                <a:ln w="0"/>
              </a:rPr>
              <a:t>Q</a:t>
            </a:r>
            <a:r>
              <a:rPr lang="en-US" sz="2800" u="sng" dirty="0" smtClean="0">
                <a:ln w="0"/>
              </a:rPr>
              <a:t>uestion 3 (2</a:t>
            </a:r>
            <a:r>
              <a:rPr lang="en-US" sz="2800" u="sng" baseline="30000" dirty="0" smtClean="0">
                <a:ln w="0"/>
              </a:rPr>
              <a:t>nd</a:t>
            </a:r>
            <a:r>
              <a:rPr lang="en-US" sz="2800" u="sng" dirty="0" smtClean="0">
                <a:ln w="0"/>
              </a:rPr>
              <a:t> extract)</a:t>
            </a:r>
          </a:p>
          <a:p>
            <a:pPr algn="ctr"/>
            <a:endParaRPr lang="en-US" sz="2800" dirty="0" smtClean="0">
              <a:ln w="0"/>
            </a:endParaRPr>
          </a:p>
          <a:p>
            <a:pPr algn="ctr"/>
            <a:r>
              <a:rPr lang="en-US" sz="2800" i="1" dirty="0">
                <a:ln w="0"/>
              </a:rPr>
              <a:t>H</a:t>
            </a:r>
            <a:r>
              <a:rPr lang="en-US" sz="2800" i="1" dirty="0" smtClean="0">
                <a:ln w="0"/>
              </a:rPr>
              <a:t>ow many marks?</a:t>
            </a:r>
          </a:p>
          <a:p>
            <a:pPr algn="ctr"/>
            <a:r>
              <a:rPr lang="en-US" sz="2800" dirty="0" smtClean="0">
                <a:ln w="0"/>
              </a:rPr>
              <a:t>a, b, c, 1 mark each – 3 marks total</a:t>
            </a:r>
          </a:p>
          <a:p>
            <a:pPr algn="ctr"/>
            <a:endParaRPr lang="en-US" sz="2800" dirty="0" smtClean="0">
              <a:ln w="0"/>
            </a:endParaRPr>
          </a:p>
          <a:p>
            <a:pPr algn="ctr"/>
            <a:r>
              <a:rPr lang="en-US" sz="2800" i="1" dirty="0">
                <a:ln w="0"/>
              </a:rPr>
              <a:t>W</a:t>
            </a:r>
            <a:r>
              <a:rPr lang="en-US" sz="2800" i="1" dirty="0" smtClean="0">
                <a:ln w="0"/>
              </a:rPr>
              <a:t>hat should you write?</a:t>
            </a:r>
          </a:p>
          <a:p>
            <a:pPr algn="ctr"/>
            <a:r>
              <a:rPr lang="en-US" sz="2800" dirty="0" smtClean="0">
                <a:ln w="0"/>
              </a:rPr>
              <a:t>full sentences</a:t>
            </a:r>
          </a:p>
          <a:p>
            <a:pPr algn="ctr"/>
            <a:endParaRPr lang="en-US" sz="2800" dirty="0" smtClean="0">
              <a:ln w="0"/>
            </a:endParaRPr>
          </a:p>
          <a:p>
            <a:pPr algn="ctr"/>
            <a:r>
              <a:rPr lang="en-US" sz="2800" i="1" dirty="0" smtClean="0">
                <a:ln w="0"/>
              </a:rPr>
              <a:t>What do you need to remember?</a:t>
            </a:r>
          </a:p>
          <a:p>
            <a:pPr algn="ctr"/>
            <a:r>
              <a:rPr lang="en-US" sz="2800" dirty="0" smtClean="0">
                <a:ln w="0"/>
              </a:rPr>
              <a:t>specific details</a:t>
            </a:r>
          </a:p>
          <a:p>
            <a:pPr algn="ctr"/>
            <a:endParaRPr lang="en-US" sz="2800" i="1" u="sng" dirty="0" smtClean="0">
              <a:ln w="0"/>
            </a:endParaRPr>
          </a:p>
          <a:p>
            <a:pPr algn="ctr"/>
            <a:r>
              <a:rPr lang="en-US" sz="2800" i="1" dirty="0" smtClean="0">
                <a:ln w="0"/>
              </a:rPr>
              <a:t>What do you need to avoid?</a:t>
            </a:r>
          </a:p>
          <a:p>
            <a:pPr algn="ctr"/>
            <a:r>
              <a:rPr lang="en-US" sz="2800" dirty="0" smtClean="0">
                <a:ln w="0"/>
              </a:rPr>
              <a:t>quotes</a:t>
            </a:r>
          </a:p>
          <a:p>
            <a:pPr algn="ctr"/>
            <a:r>
              <a:rPr lang="en-US" sz="2800" dirty="0" smtClean="0">
                <a:ln w="0"/>
              </a:rPr>
              <a:t>terminology</a:t>
            </a:r>
          </a:p>
          <a:p>
            <a:pPr algn="ctr"/>
            <a:r>
              <a:rPr lang="en-US" sz="2800" dirty="0" smtClean="0">
                <a:ln w="0"/>
              </a:rPr>
              <a:t>single words (instead of sentences)</a:t>
            </a:r>
            <a:endParaRPr lang="en-US" sz="2800" dirty="0">
              <a:ln w="0"/>
            </a:endParaRPr>
          </a:p>
        </p:txBody>
      </p:sp>
      <p:pic>
        <p:nvPicPr>
          <p:cNvPr id="5" name="Picture 4"/>
          <p:cNvPicPr>
            <a:picLocks noChangeAspect="1"/>
          </p:cNvPicPr>
          <p:nvPr/>
        </p:nvPicPr>
        <p:blipFill rotWithShape="1">
          <a:blip r:embed="rId2"/>
          <a:srcRect l="24522" t="24679" r="18281" b="48243"/>
          <a:stretch/>
        </p:blipFill>
        <p:spPr>
          <a:xfrm>
            <a:off x="6633018" y="2874130"/>
            <a:ext cx="5457920" cy="1615475"/>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74366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6595" y="538336"/>
            <a:ext cx="10797223" cy="461772"/>
          </a:xfrm>
          <a:prstGeom prst="rect">
            <a:avLst/>
          </a:prstGeom>
          <a:solidFill>
            <a:schemeClr val="bg1"/>
          </a:solidFill>
        </p:spPr>
        <p:txBody>
          <a:bodyPr wrap="square">
            <a:spAutoFit/>
          </a:bodyPr>
          <a:lstStyle/>
          <a:p>
            <a:endParaRPr lang="en-GB" sz="2400" dirty="0">
              <a:solidFill>
                <a:prstClr val="black"/>
              </a:solidFill>
              <a:ea typeface="Calibri" panose="020F0502020204030204" pitchFamily="34" charset="0"/>
              <a:cs typeface="Times New Roman" panose="02020603050405020304" pitchFamily="18" charset="0"/>
            </a:endParaRPr>
          </a:p>
        </p:txBody>
      </p:sp>
      <p:sp>
        <p:nvSpPr>
          <p:cNvPr id="6" name="Rectangle 5"/>
          <p:cNvSpPr/>
          <p:nvPr/>
        </p:nvSpPr>
        <p:spPr>
          <a:xfrm>
            <a:off x="8336092" y="279802"/>
            <a:ext cx="3307545" cy="3323987"/>
          </a:xfrm>
          <a:prstGeom prst="rect">
            <a:avLst/>
          </a:prstGeom>
        </p:spPr>
        <p:txBody>
          <a:bodyPr wrap="square">
            <a:spAutoFit/>
          </a:bodyPr>
          <a:lstStyle/>
          <a:p>
            <a:r>
              <a:rPr lang="en-GB" dirty="0"/>
              <a:t>A3. (a</a:t>
            </a:r>
            <a:r>
              <a:rPr lang="en-GB" dirty="0" smtClean="0"/>
              <a:t>) Why is the current treatment of children terrible?</a:t>
            </a:r>
            <a:endParaRPr lang="en-GB" dirty="0"/>
          </a:p>
          <a:p>
            <a:endParaRPr lang="en-GB" dirty="0"/>
          </a:p>
          <a:p>
            <a:r>
              <a:rPr lang="en-GB" dirty="0"/>
              <a:t>(</a:t>
            </a:r>
            <a:r>
              <a:rPr lang="en-GB" dirty="0" smtClean="0"/>
              <a:t>b)When did Wilde hear the boy crying in prison?</a:t>
            </a:r>
          </a:p>
          <a:p>
            <a:endParaRPr lang="en-GB" dirty="0"/>
          </a:p>
          <a:p>
            <a:endParaRPr lang="en-GB" dirty="0"/>
          </a:p>
          <a:p>
            <a:r>
              <a:rPr lang="en-GB" dirty="0"/>
              <a:t>(c</a:t>
            </a:r>
            <a:r>
              <a:rPr lang="en-GB" dirty="0" smtClean="0"/>
              <a:t>) How did Wilde know the boy was only on remand?</a:t>
            </a:r>
            <a:endParaRPr lang="en-GB" dirty="0"/>
          </a:p>
        </p:txBody>
      </p:sp>
      <p:sp>
        <p:nvSpPr>
          <p:cNvPr id="7" name="Rectangle 6"/>
          <p:cNvSpPr/>
          <p:nvPr/>
        </p:nvSpPr>
        <p:spPr>
          <a:xfrm>
            <a:off x="322687" y="140673"/>
            <a:ext cx="7403883" cy="655715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500" dirty="0" smtClean="0"/>
              <a:t>Dear </a:t>
            </a:r>
            <a:r>
              <a:rPr lang="en-GB" sz="1500" dirty="0"/>
              <a:t>Sir, the present treatment of children is terrible, primarily from people not understanding the psychology of a child’s nature. A child cannot understand a punishment inflicted by society.</a:t>
            </a:r>
          </a:p>
          <a:p>
            <a:endParaRPr lang="en-GB" sz="1500" dirty="0"/>
          </a:p>
          <a:p>
            <a:r>
              <a:rPr lang="en-GB" sz="1500" dirty="0"/>
              <a:t>The child consequently, being taken away from its parents by people whom it has never seen before, and of whom it knows nothing, and finding itself in a lonely and unfamiliar cell, waited on by strange faces, and ordered about and punished by representatives of a prison system that it cannot understand, becomes an immediate prey to the first and most prominent emotion produced by modern prisons - the emotion of terror.</a:t>
            </a:r>
          </a:p>
          <a:p>
            <a:endParaRPr lang="en-GB" sz="1500" dirty="0"/>
          </a:p>
          <a:p>
            <a:r>
              <a:rPr lang="en-GB" sz="1500" dirty="0"/>
              <a:t>The terror of a child in prison is quite limitless. I remember once, in Reading prison, as I was going out to exercise, seeing in the dimly-lit cell right opposite my own, a small boy. Two warders — not unkindly men — were talking sternly to him, or perhaps giving him some useful advice about his behaviour. One was in the cell with him, the other was standing outside. The child’s face was like a white wedge of sheer terror. There was in his eyes the terror of a hunted animal.</a:t>
            </a:r>
          </a:p>
          <a:p>
            <a:endParaRPr lang="en-GB" sz="1500" dirty="0"/>
          </a:p>
          <a:p>
            <a:r>
              <a:rPr lang="en-GB" sz="1500" dirty="0"/>
              <a:t>The next morning I heard him at breakfast time crying and begging to be let out. His cry was for his parents. From time to time I could hear the deep voice of the warder on duty telling him to keep quiet. Yet he was not even convicted of whatever little offence he had been charged with. He was simply on remand. This I knew by his wearing of his own clothes, which seemed neat enough. He was, however, wearing prison socks and shoes. This showed that he was a very poor boy, whose own shoes, if he had any, were in a bad state. Justices and magistrates, an entirely ignorant class as a rule, often remand children for a week. They call this "not sending a child to prison". It is, of course, a stupid view on their part. To a little child whether he is in prison on remand, or after conviction, is no different. To him, the horrible thing is to be there at all. In the eyes of humanity it should be a horrible thing for him to be there at all.</a:t>
            </a:r>
          </a:p>
        </p:txBody>
      </p:sp>
    </p:spTree>
    <p:extLst>
      <p:ext uri="{BB962C8B-B14F-4D97-AF65-F5344CB8AC3E}">
        <p14:creationId xmlns:p14="http://schemas.microsoft.com/office/powerpoint/2010/main" val="3161343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473" y="528761"/>
            <a:ext cx="11009467" cy="5802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0601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6595" y="538336"/>
            <a:ext cx="10797223" cy="461772"/>
          </a:xfrm>
          <a:prstGeom prst="rect">
            <a:avLst/>
          </a:prstGeom>
          <a:solidFill>
            <a:schemeClr val="bg1"/>
          </a:solidFill>
        </p:spPr>
        <p:txBody>
          <a:bodyPr wrap="square">
            <a:spAutoFit/>
          </a:bodyPr>
          <a:lstStyle/>
          <a:p>
            <a:endParaRPr lang="en-GB" sz="2400" dirty="0">
              <a:solidFill>
                <a:prstClr val="black"/>
              </a:solidFill>
              <a:ea typeface="Calibri" panose="020F0502020204030204" pitchFamily="34" charset="0"/>
              <a:cs typeface="Times New Roman" panose="02020603050405020304" pitchFamily="18" charset="0"/>
            </a:endParaRPr>
          </a:p>
        </p:txBody>
      </p:sp>
      <p:sp>
        <p:nvSpPr>
          <p:cNvPr id="6" name="Rectangle 5"/>
          <p:cNvSpPr/>
          <p:nvPr/>
        </p:nvSpPr>
        <p:spPr>
          <a:xfrm>
            <a:off x="8336092" y="279802"/>
            <a:ext cx="3307545" cy="6232475"/>
          </a:xfrm>
          <a:prstGeom prst="rect">
            <a:avLst/>
          </a:prstGeom>
        </p:spPr>
        <p:txBody>
          <a:bodyPr wrap="square">
            <a:spAutoFit/>
          </a:bodyPr>
          <a:lstStyle/>
          <a:p>
            <a:r>
              <a:rPr lang="en-GB" dirty="0"/>
              <a:t>A3. (a) Why is the current treatment of children terrible</a:t>
            </a:r>
            <a:r>
              <a:rPr lang="en-GB" dirty="0" smtClean="0"/>
              <a:t>?</a:t>
            </a:r>
          </a:p>
          <a:p>
            <a:endParaRPr lang="en-GB" dirty="0"/>
          </a:p>
          <a:p>
            <a:pPr algn="ctr"/>
            <a:r>
              <a:rPr lang="en-GB" b="1" dirty="0" smtClean="0">
                <a:solidFill>
                  <a:srgbClr val="FF0000"/>
                </a:solidFill>
              </a:rPr>
              <a:t>A child can’t understand why they are being punished by society.</a:t>
            </a:r>
            <a:endParaRPr lang="en-GB" b="1" dirty="0">
              <a:solidFill>
                <a:srgbClr val="FF0000"/>
              </a:solidFill>
            </a:endParaRPr>
          </a:p>
          <a:p>
            <a:endParaRPr lang="en-GB" dirty="0"/>
          </a:p>
          <a:p>
            <a:r>
              <a:rPr lang="en-GB" dirty="0"/>
              <a:t>(</a:t>
            </a:r>
            <a:r>
              <a:rPr lang="en-GB" dirty="0" smtClean="0"/>
              <a:t>b)When did Wilde hear the boy crying in prison?</a:t>
            </a:r>
          </a:p>
          <a:p>
            <a:endParaRPr lang="en-GB" dirty="0"/>
          </a:p>
          <a:p>
            <a:pPr algn="ctr"/>
            <a:r>
              <a:rPr lang="en-GB" b="1" dirty="0" smtClean="0">
                <a:solidFill>
                  <a:srgbClr val="FF0000"/>
                </a:solidFill>
              </a:rPr>
              <a:t>He heard him at breakfast time.</a:t>
            </a:r>
          </a:p>
          <a:p>
            <a:endParaRPr lang="en-GB" dirty="0"/>
          </a:p>
          <a:p>
            <a:r>
              <a:rPr lang="en-GB" dirty="0"/>
              <a:t>(c</a:t>
            </a:r>
            <a:r>
              <a:rPr lang="en-GB" dirty="0" smtClean="0"/>
              <a:t>) How did Wilde know the boy was only on remand?</a:t>
            </a:r>
          </a:p>
          <a:p>
            <a:endParaRPr lang="en-GB" dirty="0"/>
          </a:p>
          <a:p>
            <a:pPr algn="ctr"/>
            <a:r>
              <a:rPr lang="en-GB" b="1" dirty="0" smtClean="0">
                <a:solidFill>
                  <a:srgbClr val="FF0000"/>
                </a:solidFill>
              </a:rPr>
              <a:t>The boy was wearing his own clothes.</a:t>
            </a:r>
            <a:endParaRPr lang="en-GB" b="1" dirty="0">
              <a:solidFill>
                <a:srgbClr val="FF0000"/>
              </a:solidFill>
            </a:endParaRPr>
          </a:p>
        </p:txBody>
      </p:sp>
      <p:sp>
        <p:nvSpPr>
          <p:cNvPr id="7" name="Rectangle 6"/>
          <p:cNvSpPr/>
          <p:nvPr/>
        </p:nvSpPr>
        <p:spPr>
          <a:xfrm>
            <a:off x="322687" y="140673"/>
            <a:ext cx="7403883" cy="655715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500" dirty="0" smtClean="0"/>
              <a:t>Dear </a:t>
            </a:r>
            <a:r>
              <a:rPr lang="en-GB" sz="1500" dirty="0"/>
              <a:t>Sir, the present treatment of children is terrible, primarily from people not understanding the psychology of a child’s nature. A child cannot understand a punishment inflicted by society.</a:t>
            </a:r>
          </a:p>
          <a:p>
            <a:endParaRPr lang="en-GB" sz="1500" dirty="0"/>
          </a:p>
          <a:p>
            <a:r>
              <a:rPr lang="en-GB" sz="1500" dirty="0"/>
              <a:t>The child consequently, being taken away from its parents by people whom it has never seen before, and of whom it knows nothing, and finding itself in a lonely and unfamiliar cell, waited on by strange faces, and ordered about and punished by representatives of a prison system that it cannot understand, becomes an immediate prey to the first and most prominent emotion produced by modern prisons - the emotion of terror.</a:t>
            </a:r>
          </a:p>
          <a:p>
            <a:endParaRPr lang="en-GB" sz="1500" dirty="0"/>
          </a:p>
          <a:p>
            <a:r>
              <a:rPr lang="en-GB" sz="1500" dirty="0"/>
              <a:t>The terror of a child in prison is quite limitless. I remember once, in Reading prison, as I was going out to exercise, seeing in the dimly-lit cell right opposite my own, a small boy. Two warders — not unkindly men — were talking sternly to him, or perhaps giving him some useful advice about his behaviour. One was in the cell with him, the other was standing outside. The child’s face was like a white wedge of sheer terror. There was in his eyes the terror of a hunted animal.</a:t>
            </a:r>
          </a:p>
          <a:p>
            <a:endParaRPr lang="en-GB" sz="1500" dirty="0"/>
          </a:p>
          <a:p>
            <a:r>
              <a:rPr lang="en-GB" sz="1500" dirty="0"/>
              <a:t>The next morning I heard him at breakfast time crying and begging to be let out. His cry was for his parents. From time to time I could hear the deep voice of the warder on duty telling him to keep quiet. Yet he was not even convicted of whatever little offence he had been charged with. He was simply on remand. This I knew by his wearing of his own clothes, which seemed neat enough. He was, however, wearing prison socks and shoes. This showed that he was a very poor boy, whose own shoes, if he had any, were in a bad state. Justices and magistrates, an entirely ignorant class as a rule, often remand children for a week. They call this "not sending a child to prison". It is, of course, a stupid view on their part. To a little child whether he is in prison on remand, or after conviction, is no different. To him, the horrible thing is to be there at all. In the eyes of humanity it should be a horrible thing for him to be there at all.</a:t>
            </a:r>
          </a:p>
        </p:txBody>
      </p:sp>
    </p:spTree>
    <p:extLst>
      <p:ext uri="{BB962C8B-B14F-4D97-AF65-F5344CB8AC3E}">
        <p14:creationId xmlns:p14="http://schemas.microsoft.com/office/powerpoint/2010/main" val="3060043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978" y="1633786"/>
            <a:ext cx="10585941" cy="304769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2400" dirty="0"/>
              <a:t>A4. How well do you think </a:t>
            </a:r>
            <a:r>
              <a:rPr lang="en-GB" sz="2400" dirty="0" smtClean="0"/>
              <a:t>Wilde’s letter captures </a:t>
            </a:r>
            <a:r>
              <a:rPr lang="en-GB" sz="2400" dirty="0"/>
              <a:t>his feelings </a:t>
            </a:r>
            <a:r>
              <a:rPr lang="en-GB" sz="2400" dirty="0" smtClean="0"/>
              <a:t>about the treatment of children in prison?</a:t>
            </a:r>
          </a:p>
          <a:p>
            <a:endParaRPr lang="en-GB" sz="2400" dirty="0"/>
          </a:p>
          <a:p>
            <a:r>
              <a:rPr lang="en-GB" sz="2400" dirty="0" smtClean="0"/>
              <a:t>You </a:t>
            </a:r>
            <a:r>
              <a:rPr lang="en-GB" sz="2400" dirty="0"/>
              <a:t>should comment on</a:t>
            </a:r>
            <a:r>
              <a:rPr lang="en-GB" sz="2400" dirty="0" smtClean="0"/>
              <a:t>:</a:t>
            </a:r>
          </a:p>
          <a:p>
            <a:endParaRPr lang="en-GB" sz="2400" dirty="0"/>
          </a:p>
          <a:p>
            <a:pPr lvl="1">
              <a:lnSpc>
                <a:spcPct val="150000"/>
              </a:lnSpc>
            </a:pPr>
            <a:r>
              <a:rPr lang="en-GB" sz="2400" dirty="0"/>
              <a:t>• what his feelings are about </a:t>
            </a:r>
            <a:r>
              <a:rPr lang="en-GB" sz="2400" dirty="0" smtClean="0"/>
              <a:t>the treatment of children</a:t>
            </a:r>
            <a:endParaRPr lang="en-GB" sz="2400" dirty="0"/>
          </a:p>
          <a:p>
            <a:pPr lvl="1">
              <a:lnSpc>
                <a:spcPct val="150000"/>
              </a:lnSpc>
            </a:pPr>
            <a:r>
              <a:rPr lang="en-GB" sz="2400" dirty="0"/>
              <a:t>• how well you think his </a:t>
            </a:r>
            <a:r>
              <a:rPr lang="en-GB" sz="2400" dirty="0" smtClean="0"/>
              <a:t>letter </a:t>
            </a:r>
            <a:r>
              <a:rPr lang="en-GB" sz="2400" dirty="0"/>
              <a:t>makes his feelings clear </a:t>
            </a:r>
            <a:r>
              <a:rPr lang="en-GB" sz="2400" dirty="0" smtClean="0"/>
              <a:t>			[</a:t>
            </a:r>
            <a:r>
              <a:rPr lang="en-GB" sz="2400" dirty="0"/>
              <a:t>10]</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82" y="490558"/>
            <a:ext cx="3931725" cy="74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107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5567" y="1153"/>
            <a:ext cx="6095207" cy="674186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en-US" sz="2400" u="sng" dirty="0" smtClean="0">
                <a:ln w="0"/>
              </a:rPr>
              <a:t>Question 4 </a:t>
            </a:r>
          </a:p>
          <a:p>
            <a:pPr algn="ctr"/>
            <a:endParaRPr lang="en-US" sz="2400" dirty="0" smtClean="0">
              <a:ln w="0"/>
            </a:endParaRPr>
          </a:p>
          <a:p>
            <a:pPr algn="ctr"/>
            <a:r>
              <a:rPr lang="en-US" sz="2400" i="1" dirty="0" smtClean="0">
                <a:ln w="0"/>
              </a:rPr>
              <a:t>How many marks?</a:t>
            </a:r>
          </a:p>
          <a:p>
            <a:pPr algn="ctr"/>
            <a:r>
              <a:rPr lang="en-US" sz="2400" dirty="0" smtClean="0">
                <a:ln w="0"/>
              </a:rPr>
              <a:t>10 marks</a:t>
            </a:r>
          </a:p>
          <a:p>
            <a:pPr algn="ctr"/>
            <a:endParaRPr lang="en-US" sz="2400" i="1" dirty="0" smtClean="0">
              <a:ln w="0"/>
            </a:endParaRPr>
          </a:p>
          <a:p>
            <a:pPr algn="ctr"/>
            <a:r>
              <a:rPr lang="en-US" sz="2400" i="1" dirty="0">
                <a:ln w="0"/>
              </a:rPr>
              <a:t>H</a:t>
            </a:r>
            <a:r>
              <a:rPr lang="en-US" sz="2400" i="1" dirty="0" smtClean="0">
                <a:ln w="0"/>
              </a:rPr>
              <a:t>ow many points/quotes should you make?</a:t>
            </a:r>
          </a:p>
          <a:p>
            <a:pPr algn="ctr"/>
            <a:r>
              <a:rPr lang="en-US" sz="2400" dirty="0" smtClean="0">
                <a:ln w="0"/>
              </a:rPr>
              <a:t>6-8 points with quotes</a:t>
            </a:r>
          </a:p>
          <a:p>
            <a:pPr algn="ctr"/>
            <a:endParaRPr lang="en-US" sz="2400" dirty="0" smtClean="0">
              <a:ln w="0"/>
            </a:endParaRPr>
          </a:p>
          <a:p>
            <a:pPr algn="ctr"/>
            <a:r>
              <a:rPr lang="en-US" sz="2400" i="1" dirty="0">
                <a:ln w="0"/>
              </a:rPr>
              <a:t>W</a:t>
            </a:r>
            <a:r>
              <a:rPr lang="en-US" sz="2400" i="1" dirty="0" smtClean="0">
                <a:ln w="0"/>
              </a:rPr>
              <a:t>hat are the marks given for?</a:t>
            </a:r>
          </a:p>
          <a:p>
            <a:pPr algn="ctr"/>
            <a:r>
              <a:rPr lang="en-US" sz="2400" dirty="0" smtClean="0">
                <a:ln w="0"/>
              </a:rPr>
              <a:t>clear points related to quote</a:t>
            </a:r>
          </a:p>
          <a:p>
            <a:pPr algn="ctr"/>
            <a:r>
              <a:rPr lang="en-US" sz="2400" dirty="0" smtClean="0">
                <a:ln w="0"/>
              </a:rPr>
              <a:t>quotes to support points</a:t>
            </a:r>
          </a:p>
          <a:p>
            <a:pPr algn="ctr"/>
            <a:r>
              <a:rPr lang="en-US" sz="2400" dirty="0" smtClean="0">
                <a:ln w="0"/>
              </a:rPr>
              <a:t>terminology for how the writer presents impression</a:t>
            </a:r>
          </a:p>
          <a:p>
            <a:pPr algn="ctr"/>
            <a:r>
              <a:rPr lang="en-US" sz="2400" dirty="0" smtClean="0">
                <a:ln w="0"/>
              </a:rPr>
              <a:t>giving your opinion/reaction to the text in some way</a:t>
            </a:r>
          </a:p>
          <a:p>
            <a:pPr algn="ctr"/>
            <a:endParaRPr lang="en-US" sz="2400" dirty="0" smtClean="0">
              <a:ln w="0"/>
            </a:endParaRPr>
          </a:p>
          <a:p>
            <a:pPr algn="ctr"/>
            <a:r>
              <a:rPr lang="en-US" sz="2400" i="1" dirty="0" smtClean="0">
                <a:ln w="0"/>
              </a:rPr>
              <a:t>What do you need to avoid?</a:t>
            </a:r>
          </a:p>
          <a:p>
            <a:pPr algn="ctr"/>
            <a:r>
              <a:rPr lang="en-US" sz="2400" dirty="0">
                <a:ln w="0"/>
              </a:rPr>
              <a:t>W</a:t>
            </a:r>
            <a:r>
              <a:rPr lang="en-US" sz="2400" dirty="0" smtClean="0">
                <a:ln w="0"/>
              </a:rPr>
              <a:t>affling!</a:t>
            </a:r>
            <a:endParaRPr lang="en-US" sz="2400" dirty="0">
              <a:ln w="0"/>
            </a:endParaRPr>
          </a:p>
        </p:txBody>
      </p:sp>
      <p:sp>
        <p:nvSpPr>
          <p:cNvPr id="5" name="Rectangle 4"/>
          <p:cNvSpPr/>
          <p:nvPr/>
        </p:nvSpPr>
        <p:spPr>
          <a:xfrm>
            <a:off x="7905842" y="1765026"/>
            <a:ext cx="3047603" cy="1816302"/>
          </a:xfrm>
          <a:prstGeom prst="rect">
            <a:avLst/>
          </a:prstGeom>
        </p:spPr>
        <p:txBody>
          <a:bodyPr wrap="square">
            <a:spAutoFit/>
          </a:bodyPr>
          <a:lstStyle/>
          <a:p>
            <a:pPr algn="ctr"/>
            <a:r>
              <a:rPr lang="en-GB" sz="2800" dirty="0" smtClean="0"/>
              <a:t>Q4 is very much like Q2 (how) but </a:t>
            </a:r>
            <a:r>
              <a:rPr lang="en-GB" sz="2800" b="1" dirty="0" smtClean="0"/>
              <a:t>you need to give your own opinion.</a:t>
            </a:r>
            <a:endParaRPr lang="en-GB" sz="2800" b="1" dirty="0"/>
          </a:p>
        </p:txBody>
      </p:sp>
    </p:spTree>
    <p:extLst>
      <p:ext uri="{BB962C8B-B14F-4D97-AF65-F5344CB8AC3E}">
        <p14:creationId xmlns:p14="http://schemas.microsoft.com/office/powerpoint/2010/main" val="408072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505" y="446141"/>
            <a:ext cx="11267168"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800100" lvl="1" indent="-342900">
              <a:lnSpc>
                <a:spcPct val="150000"/>
              </a:lnSpc>
              <a:buFont typeface="Arial" panose="020B0604020202020204" pitchFamily="34" charset="0"/>
              <a:buChar char="•"/>
            </a:pPr>
            <a:r>
              <a:rPr lang="en-GB" sz="2400" dirty="0" smtClean="0"/>
              <a:t> what </a:t>
            </a:r>
            <a:r>
              <a:rPr lang="en-GB" sz="2400" dirty="0"/>
              <a:t>his feelings are about the treatment of children</a:t>
            </a:r>
          </a:p>
        </p:txBody>
      </p:sp>
      <p:graphicFrame>
        <p:nvGraphicFramePr>
          <p:cNvPr id="3" name="Table 2"/>
          <p:cNvGraphicFramePr>
            <a:graphicFrameLocks noGrp="1"/>
          </p:cNvGraphicFramePr>
          <p:nvPr>
            <p:extLst>
              <p:ext uri="{D42A27DB-BD31-4B8C-83A1-F6EECF244321}">
                <p14:modId xmlns:p14="http://schemas.microsoft.com/office/powerpoint/2010/main" val="3319523807"/>
              </p:ext>
            </p:extLst>
          </p:nvPr>
        </p:nvGraphicFramePr>
        <p:xfrm>
          <a:off x="472080" y="1625479"/>
          <a:ext cx="10777159" cy="4273395"/>
        </p:xfrm>
        <a:graphic>
          <a:graphicData uri="http://schemas.openxmlformats.org/drawingml/2006/table">
            <a:tbl>
              <a:tblPr firstRow="1" bandRow="1">
                <a:tableStyleId>{073A0DAA-6AF3-43AB-8588-CEC1D06C72B9}</a:tableStyleId>
              </a:tblPr>
              <a:tblGrid>
                <a:gridCol w="1948076"/>
                <a:gridCol w="4795493"/>
                <a:gridCol w="4033590"/>
              </a:tblGrid>
              <a:tr h="862431">
                <a:tc>
                  <a:txBody>
                    <a:bodyPr/>
                    <a:lstStyle/>
                    <a:p>
                      <a:pPr algn="ctr"/>
                      <a:r>
                        <a:rPr lang="en-GB" sz="2800" dirty="0" smtClean="0"/>
                        <a:t>Paragraph</a:t>
                      </a:r>
                      <a:endParaRPr lang="en-GB" sz="2800" dirty="0"/>
                    </a:p>
                  </a:txBody>
                  <a:tcPr marL="91428" marR="91428" marT="45731" marB="45731"/>
                </a:tc>
                <a:tc>
                  <a:txBody>
                    <a:bodyPr/>
                    <a:lstStyle/>
                    <a:p>
                      <a:pPr algn="ctr"/>
                      <a:r>
                        <a:rPr lang="en-GB" sz="2800" dirty="0" smtClean="0"/>
                        <a:t>Main Topics</a:t>
                      </a:r>
                      <a:endParaRPr lang="en-GB" sz="2800" dirty="0"/>
                    </a:p>
                  </a:txBody>
                  <a:tcPr marL="91428" marR="91428" marT="45731" marB="45731"/>
                </a:tc>
                <a:tc>
                  <a:txBody>
                    <a:bodyPr/>
                    <a:lstStyle/>
                    <a:p>
                      <a:pPr algn="ctr"/>
                      <a:r>
                        <a:rPr lang="en-GB" sz="2800" dirty="0" smtClean="0"/>
                        <a:t>Scott’s Feelings/Opinions</a:t>
                      </a:r>
                      <a:endParaRPr lang="en-GB" sz="2800" dirty="0"/>
                    </a:p>
                  </a:txBody>
                  <a:tcPr marL="91428" marR="91428" marT="45731" marB="45731"/>
                </a:tc>
              </a:tr>
              <a:tr h="1006073">
                <a:tc>
                  <a:txBody>
                    <a:bodyPr/>
                    <a:lstStyle/>
                    <a:p>
                      <a:pPr algn="ctr"/>
                      <a:r>
                        <a:rPr lang="en-GB" sz="2000" dirty="0" smtClean="0"/>
                        <a:t>1</a:t>
                      </a:r>
                      <a:endParaRPr lang="en-GB" sz="2000" dirty="0"/>
                    </a:p>
                  </a:txBody>
                  <a:tcPr marL="91428" marR="91428" marT="45731" marB="45731"/>
                </a:tc>
                <a:tc>
                  <a:txBody>
                    <a:bodyPr/>
                    <a:lstStyle/>
                    <a:p>
                      <a:r>
                        <a:rPr lang="en-GB" sz="2000" dirty="0" smtClean="0"/>
                        <a:t>A child’s understanding of punishment</a:t>
                      </a:r>
                      <a:endParaRPr lang="en-GB" sz="2000" dirty="0"/>
                    </a:p>
                  </a:txBody>
                  <a:tcPr marL="91428" marR="91428" marT="45731" marB="45731"/>
                </a:tc>
                <a:tc>
                  <a:txBody>
                    <a:bodyPr/>
                    <a:lstStyle/>
                    <a:p>
                      <a:r>
                        <a:rPr lang="en-GB" sz="2000" dirty="0" smtClean="0"/>
                        <a:t>He is angered by the treatment of children: “the present treatment of children is terrible”</a:t>
                      </a:r>
                      <a:endParaRPr lang="en-GB" sz="2000" dirty="0"/>
                    </a:p>
                  </a:txBody>
                  <a:tcPr marL="91428" marR="91428" marT="45731" marB="45731"/>
                </a:tc>
              </a:tr>
              <a:tr h="1310943">
                <a:tc>
                  <a:txBody>
                    <a:bodyPr/>
                    <a:lstStyle/>
                    <a:p>
                      <a:pPr algn="ctr"/>
                      <a:r>
                        <a:rPr lang="en-GB" sz="2000" dirty="0" smtClean="0"/>
                        <a:t>2</a:t>
                      </a:r>
                      <a:endParaRPr lang="en-GB" sz="2000" dirty="0"/>
                    </a:p>
                  </a:txBody>
                  <a:tcPr marL="91428" marR="91428" marT="45731" marB="45731"/>
                </a:tc>
                <a:tc>
                  <a:txBody>
                    <a:bodyPr/>
                    <a:lstStyle/>
                    <a:p>
                      <a:r>
                        <a:rPr lang="en-GB" sz="2000" dirty="0" smtClean="0"/>
                        <a:t>The events/conditions</a:t>
                      </a:r>
                      <a:r>
                        <a:rPr lang="en-GB" sz="2000" baseline="0" dirty="0" smtClean="0"/>
                        <a:t> that can create terror in a child.</a:t>
                      </a:r>
                      <a:endParaRPr lang="en-GB" sz="2000" dirty="0"/>
                    </a:p>
                  </a:txBody>
                  <a:tcPr marL="91428" marR="91428" marT="45731" marB="45731"/>
                </a:tc>
                <a:tc>
                  <a:txBody>
                    <a:bodyPr/>
                    <a:lstStyle/>
                    <a:p>
                      <a:r>
                        <a:rPr lang="en-GB" sz="2000" dirty="0" smtClean="0"/>
                        <a:t>He believes that children are treated badly: “ordered about and punished by representatives of a prison system that it cannot understand”</a:t>
                      </a:r>
                      <a:endParaRPr lang="en-GB" sz="2000" dirty="0"/>
                    </a:p>
                  </a:txBody>
                  <a:tcPr marL="91428" marR="91428" marT="45731" marB="45731"/>
                </a:tc>
              </a:tr>
              <a:tr h="538007">
                <a:tc>
                  <a:txBody>
                    <a:bodyPr/>
                    <a:lstStyle/>
                    <a:p>
                      <a:pPr algn="ctr"/>
                      <a:r>
                        <a:rPr lang="en-GB" sz="2000" dirty="0" smtClean="0"/>
                        <a:t>3</a:t>
                      </a:r>
                      <a:endParaRPr lang="en-GB" sz="2000" dirty="0"/>
                    </a:p>
                  </a:txBody>
                  <a:tcPr marL="91428" marR="91428" marT="45731" marB="45731"/>
                </a:tc>
                <a:tc>
                  <a:txBody>
                    <a:bodyPr/>
                    <a:lstStyle/>
                    <a:p>
                      <a:endParaRPr lang="en-GB" sz="2000" dirty="0"/>
                    </a:p>
                  </a:txBody>
                  <a:tcPr marL="91428" marR="91428" marT="45731" marB="45731"/>
                </a:tc>
                <a:tc>
                  <a:txBody>
                    <a:bodyPr/>
                    <a:lstStyle/>
                    <a:p>
                      <a:endParaRPr lang="en-GB" sz="2000" dirty="0"/>
                    </a:p>
                  </a:txBody>
                  <a:tcPr marL="91428" marR="91428" marT="45731" marB="45731"/>
                </a:tc>
              </a:tr>
              <a:tr h="555941">
                <a:tc>
                  <a:txBody>
                    <a:bodyPr/>
                    <a:lstStyle/>
                    <a:p>
                      <a:pPr algn="ctr"/>
                      <a:r>
                        <a:rPr lang="en-GB" sz="2000" dirty="0" smtClean="0"/>
                        <a:t>4</a:t>
                      </a:r>
                      <a:endParaRPr lang="en-GB" sz="2000" dirty="0"/>
                    </a:p>
                  </a:txBody>
                  <a:tcPr marL="91428" marR="91428" marT="45731" marB="45731"/>
                </a:tc>
                <a:tc>
                  <a:txBody>
                    <a:bodyPr/>
                    <a:lstStyle/>
                    <a:p>
                      <a:endParaRPr lang="en-GB" sz="2000" dirty="0"/>
                    </a:p>
                  </a:txBody>
                  <a:tcPr marL="91428" marR="91428" marT="45731" marB="45731"/>
                </a:tc>
                <a:tc>
                  <a:txBody>
                    <a:bodyPr/>
                    <a:lstStyle/>
                    <a:p>
                      <a:endParaRPr lang="en-GB" sz="2000" dirty="0"/>
                    </a:p>
                  </a:txBody>
                  <a:tcPr marL="91428" marR="91428" marT="45731" marB="45731"/>
                </a:tc>
              </a:tr>
            </a:tbl>
          </a:graphicData>
        </a:graphic>
      </p:graphicFrame>
    </p:spTree>
    <p:extLst>
      <p:ext uri="{BB962C8B-B14F-4D97-AF65-F5344CB8AC3E}">
        <p14:creationId xmlns:p14="http://schemas.microsoft.com/office/powerpoint/2010/main" val="4015600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878" y="2973438"/>
            <a:ext cx="2400475" cy="1955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402229" y="1960894"/>
            <a:ext cx="6794362" cy="45253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400" b="1" dirty="0" smtClean="0">
                <a:solidFill>
                  <a:srgbClr val="FF0000"/>
                </a:solidFill>
              </a:rPr>
              <a:t>I think Wilde makes it clear that the treatment of children in prison angers him:</a:t>
            </a:r>
            <a:r>
              <a:rPr lang="en-GB" sz="2400" b="1" dirty="0">
                <a:solidFill>
                  <a:srgbClr val="00B050"/>
                </a:solidFill>
              </a:rPr>
              <a:t>  “ordered about and punished by representatives of a prison system that it cannot </a:t>
            </a:r>
            <a:r>
              <a:rPr lang="en-GB" sz="2400" b="1" dirty="0" smtClean="0">
                <a:solidFill>
                  <a:srgbClr val="00B050"/>
                </a:solidFill>
              </a:rPr>
              <a:t>understand” </a:t>
            </a:r>
            <a:r>
              <a:rPr lang="en-GB" sz="2400" b="1" dirty="0" smtClean="0">
                <a:solidFill>
                  <a:srgbClr val="FFC000"/>
                </a:solidFill>
              </a:rPr>
              <a:t>The use of the verbs ‘ordered about’ and ‘punished’ </a:t>
            </a:r>
            <a:r>
              <a:rPr lang="en-GB" sz="2400" b="1" dirty="0" smtClean="0">
                <a:solidFill>
                  <a:srgbClr val="0070C0"/>
                </a:solidFill>
              </a:rPr>
              <a:t>shows his feelings that these children are the subjects of a system they “don’t understand”. </a:t>
            </a:r>
            <a:r>
              <a:rPr lang="en-GB" sz="2400" b="1" dirty="0" smtClean="0">
                <a:solidFill>
                  <a:srgbClr val="7030A0"/>
                </a:solidFill>
              </a:rPr>
              <a:t>It makes the reader feel that they have no control over anything. </a:t>
            </a:r>
            <a:r>
              <a:rPr lang="en-GB" sz="2400" b="1" dirty="0" smtClean="0">
                <a:solidFill>
                  <a:srgbClr val="FFC000"/>
                </a:solidFill>
              </a:rPr>
              <a:t>In addition, the noun phrase</a:t>
            </a:r>
            <a:r>
              <a:rPr lang="en-GB" sz="2400" b="1" dirty="0" smtClean="0">
                <a:solidFill>
                  <a:srgbClr val="0070C0"/>
                </a:solidFill>
              </a:rPr>
              <a:t> </a:t>
            </a:r>
            <a:r>
              <a:rPr lang="en-GB" sz="2400" b="1" dirty="0" smtClean="0">
                <a:solidFill>
                  <a:srgbClr val="00B050"/>
                </a:solidFill>
              </a:rPr>
              <a:t>“representatives of a prison system” </a:t>
            </a:r>
            <a:r>
              <a:rPr lang="en-GB" sz="2400" b="1" dirty="0" smtClean="0">
                <a:solidFill>
                  <a:srgbClr val="0070C0"/>
                </a:solidFill>
              </a:rPr>
              <a:t>makes the people in charge of them seem anonymous and therefore perhaps unaccountable for what happens to the children.</a:t>
            </a:r>
            <a:endParaRPr lang="en-GB" dirty="0"/>
          </a:p>
        </p:txBody>
      </p:sp>
      <p:sp>
        <p:nvSpPr>
          <p:cNvPr id="5" name="TextBox 4"/>
          <p:cNvSpPr txBox="1"/>
          <p:nvPr/>
        </p:nvSpPr>
        <p:spPr>
          <a:xfrm>
            <a:off x="9608915" y="2096071"/>
            <a:ext cx="2222957" cy="3000821"/>
          </a:xfrm>
          <a:prstGeom prst="rect">
            <a:avLst/>
          </a:prstGeom>
          <a:noFill/>
        </p:spPr>
        <p:txBody>
          <a:bodyPr wrap="square" rtlCol="0">
            <a:spAutoFit/>
          </a:bodyPr>
          <a:lstStyle/>
          <a:p>
            <a:r>
              <a:rPr lang="en-GB" dirty="0" smtClean="0"/>
              <a:t>Write 7 more paragraphs, making sure you take quotations from across the whole extract.</a:t>
            </a:r>
          </a:p>
          <a:p>
            <a:endParaRPr lang="en-GB" dirty="0"/>
          </a:p>
          <a:p>
            <a:r>
              <a:rPr lang="en-GB" dirty="0" smtClean="0"/>
              <a:t>You have 12 minutes.</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5590" y="4964064"/>
            <a:ext cx="1584119" cy="1176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98878" y="246642"/>
            <a:ext cx="11432994" cy="17081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a:t>A4. How well do you think </a:t>
            </a:r>
            <a:r>
              <a:rPr lang="en-GB" dirty="0" smtClean="0"/>
              <a:t>Wilde’s letter captures </a:t>
            </a:r>
            <a:r>
              <a:rPr lang="en-GB" dirty="0"/>
              <a:t>his feelings </a:t>
            </a:r>
            <a:r>
              <a:rPr lang="en-GB" dirty="0" smtClean="0"/>
              <a:t>about the treatment of children in prison?</a:t>
            </a:r>
          </a:p>
          <a:p>
            <a:r>
              <a:rPr lang="en-GB" dirty="0" smtClean="0"/>
              <a:t>You </a:t>
            </a:r>
            <a:r>
              <a:rPr lang="en-GB" dirty="0"/>
              <a:t>should comment on</a:t>
            </a:r>
            <a:r>
              <a:rPr lang="en-GB" dirty="0" smtClean="0"/>
              <a:t>:</a:t>
            </a:r>
          </a:p>
          <a:p>
            <a:pPr lvl="1">
              <a:lnSpc>
                <a:spcPct val="150000"/>
              </a:lnSpc>
            </a:pPr>
            <a:r>
              <a:rPr lang="en-GB" dirty="0" smtClean="0"/>
              <a:t>• </a:t>
            </a:r>
            <a:r>
              <a:rPr lang="en-GB" dirty="0"/>
              <a:t>what his feelings are about </a:t>
            </a:r>
            <a:r>
              <a:rPr lang="en-GB" dirty="0" smtClean="0"/>
              <a:t>the treatment of children</a:t>
            </a:r>
            <a:endParaRPr lang="en-GB" dirty="0"/>
          </a:p>
          <a:p>
            <a:pPr lvl="1">
              <a:lnSpc>
                <a:spcPct val="150000"/>
              </a:lnSpc>
            </a:pPr>
            <a:r>
              <a:rPr lang="en-GB" dirty="0"/>
              <a:t>• how well you think his </a:t>
            </a:r>
            <a:r>
              <a:rPr lang="en-GB" dirty="0" smtClean="0"/>
              <a:t>letter </a:t>
            </a:r>
            <a:r>
              <a:rPr lang="en-GB" dirty="0"/>
              <a:t>makes his feelings clear </a:t>
            </a:r>
            <a:r>
              <a:rPr lang="en-GB" dirty="0" smtClean="0"/>
              <a:t>			[</a:t>
            </a:r>
            <a:r>
              <a:rPr lang="en-GB" dirty="0"/>
              <a:t>10]</a:t>
            </a:r>
          </a:p>
        </p:txBody>
      </p:sp>
    </p:spTree>
    <p:extLst>
      <p:ext uri="{BB962C8B-B14F-4D97-AF65-F5344CB8AC3E}">
        <p14:creationId xmlns:p14="http://schemas.microsoft.com/office/powerpoint/2010/main" val="3977865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1421</Words>
  <Application>Microsoft Office PowerPoint</Application>
  <PresentationFormat>Custom</PresentationFormat>
  <Paragraphs>93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Burton</dc:creator>
  <cp:lastModifiedBy>Darren Burton</cp:lastModifiedBy>
  <cp:revision>2</cp:revision>
  <dcterms:created xsi:type="dcterms:W3CDTF">2020-04-30T09:50:58Z</dcterms:created>
  <dcterms:modified xsi:type="dcterms:W3CDTF">2020-04-30T09:52:31Z</dcterms:modified>
</cp:coreProperties>
</file>