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Lst>
  <p:sldSz cx="12190413" cy="6859588"/>
  <p:notesSz cx="6858000" cy="9144000"/>
  <p:defaultText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4" d="100"/>
          <a:sy n="84" d="100"/>
        </p:scale>
        <p:origin x="-595" y="-67"/>
      </p:cViewPr>
      <p:guideLst>
        <p:guide orient="horz" pos="2161"/>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281" y="2130931"/>
            <a:ext cx="10361851" cy="1470365"/>
          </a:xfrm>
        </p:spPr>
        <p:txBody>
          <a:bodyPr/>
          <a:lstStyle/>
          <a:p>
            <a:r>
              <a:rPr lang="en-US" smtClean="0"/>
              <a:t>Click to edit Master title style</a:t>
            </a:r>
            <a:endParaRPr lang="en-GB"/>
          </a:p>
        </p:txBody>
      </p:sp>
      <p:sp>
        <p:nvSpPr>
          <p:cNvPr id="3" name="Subtitle 2"/>
          <p:cNvSpPr>
            <a:spLocks noGrp="1"/>
          </p:cNvSpPr>
          <p:nvPr>
            <p:ph type="subTitle" idx="1"/>
          </p:nvPr>
        </p:nvSpPr>
        <p:spPr>
          <a:xfrm>
            <a:off x="1828562" y="3887100"/>
            <a:ext cx="8533289" cy="1753006"/>
          </a:xfrm>
        </p:spPr>
        <p:txBody>
          <a:bodyPr/>
          <a:lstStyle>
            <a:lvl1pPr marL="0" indent="0" algn="ctr">
              <a:buNone/>
              <a:defRPr>
                <a:solidFill>
                  <a:schemeClr val="tx1">
                    <a:tint val="75000"/>
                  </a:schemeClr>
                </a:solidFill>
              </a:defRPr>
            </a:lvl1pPr>
            <a:lvl2pPr marL="544251" indent="0" algn="ctr">
              <a:buNone/>
              <a:defRPr>
                <a:solidFill>
                  <a:schemeClr val="tx1">
                    <a:tint val="75000"/>
                  </a:schemeClr>
                </a:solidFill>
              </a:defRPr>
            </a:lvl2pPr>
            <a:lvl3pPr marL="1088502" indent="0" algn="ctr">
              <a:buNone/>
              <a:defRPr>
                <a:solidFill>
                  <a:schemeClr val="tx1">
                    <a:tint val="75000"/>
                  </a:schemeClr>
                </a:solidFill>
              </a:defRPr>
            </a:lvl3pPr>
            <a:lvl4pPr marL="1632753" indent="0" algn="ctr">
              <a:buNone/>
              <a:defRPr>
                <a:solidFill>
                  <a:schemeClr val="tx1">
                    <a:tint val="75000"/>
                  </a:schemeClr>
                </a:solidFill>
              </a:defRPr>
            </a:lvl4pPr>
            <a:lvl5pPr marL="2177004" indent="0" algn="ctr">
              <a:buNone/>
              <a:defRPr>
                <a:solidFill>
                  <a:schemeClr val="tx1">
                    <a:tint val="75000"/>
                  </a:schemeClr>
                </a:solidFill>
              </a:defRPr>
            </a:lvl5pPr>
            <a:lvl6pPr marL="2721254" indent="0" algn="ctr">
              <a:buNone/>
              <a:defRPr>
                <a:solidFill>
                  <a:schemeClr val="tx1">
                    <a:tint val="75000"/>
                  </a:schemeClr>
                </a:solidFill>
              </a:defRPr>
            </a:lvl6pPr>
            <a:lvl7pPr marL="3265505" indent="0" algn="ctr">
              <a:buNone/>
              <a:defRPr>
                <a:solidFill>
                  <a:schemeClr val="tx1">
                    <a:tint val="75000"/>
                  </a:schemeClr>
                </a:solidFill>
              </a:defRPr>
            </a:lvl7pPr>
            <a:lvl8pPr marL="3809756" indent="0" algn="ctr">
              <a:buNone/>
              <a:defRPr>
                <a:solidFill>
                  <a:schemeClr val="tx1">
                    <a:tint val="75000"/>
                  </a:schemeClr>
                </a:solidFill>
              </a:defRPr>
            </a:lvl8pPr>
            <a:lvl9pPr marL="4354007"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826E262-6FCC-42C7-87B0-28B619D30B9F}"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30817994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26E262-6FCC-42C7-87B0-28B619D30B9F}"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22478597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784066" y="274714"/>
            <a:ext cx="3657124" cy="585288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12694" y="274714"/>
            <a:ext cx="10768198" cy="585288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26E262-6FCC-42C7-87B0-28B619D30B9F}"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2481368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826E262-6FCC-42C7-87B0-28B619D30B9F}"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21614556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2959" y="4407933"/>
            <a:ext cx="10361851" cy="1362390"/>
          </a:xfrm>
        </p:spPr>
        <p:txBody>
          <a:bodyPr anchor="t"/>
          <a:lstStyle>
            <a:lvl1pPr algn="l">
              <a:defRPr sz="4800" b="1" cap="all"/>
            </a:lvl1pPr>
          </a:lstStyle>
          <a:p>
            <a:r>
              <a:rPr lang="en-US" smtClean="0"/>
              <a:t>Click to edit Master title style</a:t>
            </a:r>
            <a:endParaRPr lang="en-GB"/>
          </a:p>
        </p:txBody>
      </p:sp>
      <p:sp>
        <p:nvSpPr>
          <p:cNvPr id="3" name="Text Placeholder 2"/>
          <p:cNvSpPr>
            <a:spLocks noGrp="1"/>
          </p:cNvSpPr>
          <p:nvPr>
            <p:ph type="body" idx="1"/>
          </p:nvPr>
        </p:nvSpPr>
        <p:spPr>
          <a:xfrm>
            <a:off x="962959" y="2907387"/>
            <a:ext cx="10361851" cy="1500534"/>
          </a:xfrm>
        </p:spPr>
        <p:txBody>
          <a:bodyPr anchor="b"/>
          <a:lstStyle>
            <a:lvl1pPr marL="0" indent="0">
              <a:buNone/>
              <a:defRPr sz="2400">
                <a:solidFill>
                  <a:schemeClr val="tx1">
                    <a:tint val="75000"/>
                  </a:schemeClr>
                </a:solidFill>
              </a:defRPr>
            </a:lvl1pPr>
            <a:lvl2pPr marL="544251" indent="0">
              <a:buNone/>
              <a:defRPr sz="2100">
                <a:solidFill>
                  <a:schemeClr val="tx1">
                    <a:tint val="75000"/>
                  </a:schemeClr>
                </a:solidFill>
              </a:defRPr>
            </a:lvl2pPr>
            <a:lvl3pPr marL="1088502" indent="0">
              <a:buNone/>
              <a:defRPr sz="1900">
                <a:solidFill>
                  <a:schemeClr val="tx1">
                    <a:tint val="75000"/>
                  </a:schemeClr>
                </a:solidFill>
              </a:defRPr>
            </a:lvl3pPr>
            <a:lvl4pPr marL="1632753" indent="0">
              <a:buNone/>
              <a:defRPr sz="1700">
                <a:solidFill>
                  <a:schemeClr val="tx1">
                    <a:tint val="75000"/>
                  </a:schemeClr>
                </a:solidFill>
              </a:defRPr>
            </a:lvl4pPr>
            <a:lvl5pPr marL="2177004" indent="0">
              <a:buNone/>
              <a:defRPr sz="1700">
                <a:solidFill>
                  <a:schemeClr val="tx1">
                    <a:tint val="75000"/>
                  </a:schemeClr>
                </a:solidFill>
              </a:defRPr>
            </a:lvl5pPr>
            <a:lvl6pPr marL="2721254" indent="0">
              <a:buNone/>
              <a:defRPr sz="1700">
                <a:solidFill>
                  <a:schemeClr val="tx1">
                    <a:tint val="75000"/>
                  </a:schemeClr>
                </a:solidFill>
              </a:defRPr>
            </a:lvl6pPr>
            <a:lvl7pPr marL="3265505" indent="0">
              <a:buNone/>
              <a:defRPr sz="1700">
                <a:solidFill>
                  <a:schemeClr val="tx1">
                    <a:tint val="75000"/>
                  </a:schemeClr>
                </a:solidFill>
              </a:defRPr>
            </a:lvl7pPr>
            <a:lvl8pPr marL="3809756" indent="0">
              <a:buNone/>
              <a:defRPr sz="1700">
                <a:solidFill>
                  <a:schemeClr val="tx1">
                    <a:tint val="75000"/>
                  </a:schemeClr>
                </a:solidFill>
              </a:defRPr>
            </a:lvl8pPr>
            <a:lvl9pPr marL="4354007" indent="0">
              <a:buNone/>
              <a:defRPr sz="1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6E262-6FCC-42C7-87B0-28B619D30B9F}" type="datetimeFigureOut">
              <a:rPr lang="en-GB" smtClean="0"/>
              <a:t>30/04/2020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15128307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12694" y="1600577"/>
            <a:ext cx="7212661"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8228529" y="1600577"/>
            <a:ext cx="7212661" cy="4527011"/>
          </a:xfrm>
        </p:spPr>
        <p:txBody>
          <a:bodyPr/>
          <a:lstStyle>
            <a:lvl1pPr>
              <a:defRPr sz="33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826E262-6FCC-42C7-87B0-28B619D30B9F}"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35351957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21" y="274701"/>
            <a:ext cx="10971372" cy="1143265"/>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609521" y="1535469"/>
            <a:ext cx="5386216"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smtClean="0"/>
              <a:t>Click to edit Master text styles</a:t>
            </a:r>
          </a:p>
        </p:txBody>
      </p:sp>
      <p:sp>
        <p:nvSpPr>
          <p:cNvPr id="4" name="Content Placeholder 3"/>
          <p:cNvSpPr>
            <a:spLocks noGrp="1"/>
          </p:cNvSpPr>
          <p:nvPr>
            <p:ph sz="half" idx="2"/>
          </p:nvPr>
        </p:nvSpPr>
        <p:spPr>
          <a:xfrm>
            <a:off x="609521" y="2175379"/>
            <a:ext cx="5386216"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92569" y="1535469"/>
            <a:ext cx="5388332" cy="639910"/>
          </a:xfrm>
        </p:spPr>
        <p:txBody>
          <a:bodyPr anchor="b"/>
          <a:lstStyle>
            <a:lvl1pPr marL="0" indent="0">
              <a:buNone/>
              <a:defRPr sz="2900" b="1"/>
            </a:lvl1pPr>
            <a:lvl2pPr marL="544251" indent="0">
              <a:buNone/>
              <a:defRPr sz="2400" b="1"/>
            </a:lvl2pPr>
            <a:lvl3pPr marL="1088502" indent="0">
              <a:buNone/>
              <a:defRPr sz="2100" b="1"/>
            </a:lvl3pPr>
            <a:lvl4pPr marL="1632753" indent="0">
              <a:buNone/>
              <a:defRPr sz="1900" b="1"/>
            </a:lvl4pPr>
            <a:lvl5pPr marL="2177004" indent="0">
              <a:buNone/>
              <a:defRPr sz="1900" b="1"/>
            </a:lvl5pPr>
            <a:lvl6pPr marL="2721254" indent="0">
              <a:buNone/>
              <a:defRPr sz="1900" b="1"/>
            </a:lvl6pPr>
            <a:lvl7pPr marL="3265505" indent="0">
              <a:buNone/>
              <a:defRPr sz="1900" b="1"/>
            </a:lvl7pPr>
            <a:lvl8pPr marL="3809756" indent="0">
              <a:buNone/>
              <a:defRPr sz="1900" b="1"/>
            </a:lvl8pPr>
            <a:lvl9pPr marL="4354007" indent="0">
              <a:buNone/>
              <a:defRPr sz="1900" b="1"/>
            </a:lvl9pPr>
          </a:lstStyle>
          <a:p>
            <a:pPr lvl="0"/>
            <a:r>
              <a:rPr lang="en-US" smtClean="0"/>
              <a:t>Click to edit Master text styles</a:t>
            </a:r>
          </a:p>
        </p:txBody>
      </p:sp>
      <p:sp>
        <p:nvSpPr>
          <p:cNvPr id="6" name="Content Placeholder 5"/>
          <p:cNvSpPr>
            <a:spLocks noGrp="1"/>
          </p:cNvSpPr>
          <p:nvPr>
            <p:ph sz="quarter" idx="4"/>
          </p:nvPr>
        </p:nvSpPr>
        <p:spPr>
          <a:xfrm>
            <a:off x="6192569" y="2175379"/>
            <a:ext cx="5388332" cy="3952203"/>
          </a:xfrm>
        </p:spPr>
        <p:txBody>
          <a:bodyPr/>
          <a:lstStyle>
            <a:lvl1pPr>
              <a:defRPr sz="2900"/>
            </a:lvl1pPr>
            <a:lvl2pPr>
              <a:defRPr sz="24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826E262-6FCC-42C7-87B0-28B619D30B9F}" type="datetimeFigureOut">
              <a:rPr lang="en-GB" smtClean="0"/>
              <a:t>30/04/2020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113511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826E262-6FCC-42C7-87B0-28B619D30B9F}" type="datetimeFigureOut">
              <a:rPr lang="en-GB" smtClean="0"/>
              <a:t>30/04/2020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1099189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6E262-6FCC-42C7-87B0-28B619D30B9F}" type="datetimeFigureOut">
              <a:rPr lang="en-GB" smtClean="0"/>
              <a:t>30/04/2020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31590810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24" y="273113"/>
            <a:ext cx="4010562" cy="1162319"/>
          </a:xfrm>
        </p:spPr>
        <p:txBody>
          <a:bodyPr anchor="b"/>
          <a:lstStyle>
            <a:lvl1pPr algn="l">
              <a:defRPr sz="2400" b="1"/>
            </a:lvl1pPr>
          </a:lstStyle>
          <a:p>
            <a:r>
              <a:rPr lang="en-US" smtClean="0"/>
              <a:t>Click to edit Master title style</a:t>
            </a:r>
            <a:endParaRPr lang="en-GB"/>
          </a:p>
        </p:txBody>
      </p:sp>
      <p:sp>
        <p:nvSpPr>
          <p:cNvPr id="3" name="Content Placeholder 2"/>
          <p:cNvSpPr>
            <a:spLocks noGrp="1"/>
          </p:cNvSpPr>
          <p:nvPr>
            <p:ph idx="1"/>
          </p:nvPr>
        </p:nvSpPr>
        <p:spPr>
          <a:xfrm>
            <a:off x="4766113" y="273126"/>
            <a:ext cx="6814779" cy="5854468"/>
          </a:xfrm>
        </p:spPr>
        <p:txBody>
          <a:bodyPr/>
          <a:lstStyle>
            <a:lvl1pPr>
              <a:defRPr sz="3800"/>
            </a:lvl1pPr>
            <a:lvl2pPr>
              <a:defRPr sz="3300"/>
            </a:lvl2pPr>
            <a:lvl3pPr>
              <a:defRPr sz="2900"/>
            </a:lvl3pPr>
            <a:lvl4pPr>
              <a:defRPr sz="2400"/>
            </a:lvl4pPr>
            <a:lvl5pPr>
              <a:defRPr sz="2400"/>
            </a:lvl5pPr>
            <a:lvl6pPr>
              <a:defRPr sz="2400"/>
            </a:lvl6pPr>
            <a:lvl7pPr>
              <a:defRPr sz="2400"/>
            </a:lvl7pPr>
            <a:lvl8pPr>
              <a:defRPr sz="2400"/>
            </a:lvl8pPr>
            <a:lvl9pPr>
              <a:defRPr sz="2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09524" y="1435436"/>
            <a:ext cx="4010562" cy="4692149"/>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6E262-6FCC-42C7-87B0-28B619D30B9F}"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35788940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406" y="4801712"/>
            <a:ext cx="7314248" cy="566869"/>
          </a:xfrm>
        </p:spPr>
        <p:txBody>
          <a:bodyPr anchor="b"/>
          <a:lstStyle>
            <a:lvl1pPr algn="l">
              <a:defRPr sz="2400" b="1"/>
            </a:lvl1pPr>
          </a:lstStyle>
          <a:p>
            <a:r>
              <a:rPr lang="en-US" smtClean="0"/>
              <a:t>Click to edit Master title style</a:t>
            </a:r>
            <a:endParaRPr lang="en-GB"/>
          </a:p>
        </p:txBody>
      </p:sp>
      <p:sp>
        <p:nvSpPr>
          <p:cNvPr id="3" name="Picture Placeholder 2"/>
          <p:cNvSpPr>
            <a:spLocks noGrp="1"/>
          </p:cNvSpPr>
          <p:nvPr>
            <p:ph type="pic" idx="1"/>
          </p:nvPr>
        </p:nvSpPr>
        <p:spPr>
          <a:xfrm>
            <a:off x="2389406" y="612917"/>
            <a:ext cx="7314248" cy="4115753"/>
          </a:xfrm>
        </p:spPr>
        <p:txBody>
          <a:bodyPr/>
          <a:lstStyle>
            <a:lvl1pPr marL="0" indent="0">
              <a:buNone/>
              <a:defRPr sz="3800"/>
            </a:lvl1pPr>
            <a:lvl2pPr marL="544251" indent="0">
              <a:buNone/>
              <a:defRPr sz="3300"/>
            </a:lvl2pPr>
            <a:lvl3pPr marL="1088502" indent="0">
              <a:buNone/>
              <a:defRPr sz="2900"/>
            </a:lvl3pPr>
            <a:lvl4pPr marL="1632753" indent="0">
              <a:buNone/>
              <a:defRPr sz="2400"/>
            </a:lvl4pPr>
            <a:lvl5pPr marL="2177004" indent="0">
              <a:buNone/>
              <a:defRPr sz="2400"/>
            </a:lvl5pPr>
            <a:lvl6pPr marL="2721254" indent="0">
              <a:buNone/>
              <a:defRPr sz="2400"/>
            </a:lvl6pPr>
            <a:lvl7pPr marL="3265505" indent="0">
              <a:buNone/>
              <a:defRPr sz="2400"/>
            </a:lvl7pPr>
            <a:lvl8pPr marL="3809756" indent="0">
              <a:buNone/>
              <a:defRPr sz="2400"/>
            </a:lvl8pPr>
            <a:lvl9pPr marL="4354007" indent="0">
              <a:buNone/>
              <a:defRPr sz="2400"/>
            </a:lvl9pPr>
          </a:lstStyle>
          <a:p>
            <a:endParaRPr lang="en-GB"/>
          </a:p>
        </p:txBody>
      </p:sp>
      <p:sp>
        <p:nvSpPr>
          <p:cNvPr id="4" name="Text Placeholder 3"/>
          <p:cNvSpPr>
            <a:spLocks noGrp="1"/>
          </p:cNvSpPr>
          <p:nvPr>
            <p:ph type="body" sz="half" idx="2"/>
          </p:nvPr>
        </p:nvSpPr>
        <p:spPr>
          <a:xfrm>
            <a:off x="2389406" y="5368581"/>
            <a:ext cx="7314248" cy="805048"/>
          </a:xfrm>
        </p:spPr>
        <p:txBody>
          <a:bodyPr/>
          <a:lstStyle>
            <a:lvl1pPr marL="0" indent="0">
              <a:buNone/>
              <a:defRPr sz="1700"/>
            </a:lvl1pPr>
            <a:lvl2pPr marL="544251" indent="0">
              <a:buNone/>
              <a:defRPr sz="1400"/>
            </a:lvl2pPr>
            <a:lvl3pPr marL="1088502" indent="0">
              <a:buNone/>
              <a:defRPr sz="1200"/>
            </a:lvl3pPr>
            <a:lvl4pPr marL="1632753" indent="0">
              <a:buNone/>
              <a:defRPr sz="1100"/>
            </a:lvl4pPr>
            <a:lvl5pPr marL="2177004" indent="0">
              <a:buNone/>
              <a:defRPr sz="1100"/>
            </a:lvl5pPr>
            <a:lvl6pPr marL="2721254" indent="0">
              <a:buNone/>
              <a:defRPr sz="1100"/>
            </a:lvl6pPr>
            <a:lvl7pPr marL="3265505" indent="0">
              <a:buNone/>
              <a:defRPr sz="1100"/>
            </a:lvl7pPr>
            <a:lvl8pPr marL="3809756" indent="0">
              <a:buNone/>
              <a:defRPr sz="1100"/>
            </a:lvl8pPr>
            <a:lvl9pPr marL="4354007" indent="0">
              <a:buNone/>
              <a:defRPr sz="11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6E262-6FCC-42C7-87B0-28B619D30B9F}" type="datetimeFigureOut">
              <a:rPr lang="en-GB" smtClean="0"/>
              <a:t>30/04/2020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E60D10BB-E062-4FCE-B4BA-E04D5D18A5DF}" type="slidenum">
              <a:rPr lang="en-GB" smtClean="0"/>
              <a:t>‹#›</a:t>
            </a:fld>
            <a:endParaRPr lang="en-GB"/>
          </a:p>
        </p:txBody>
      </p:sp>
    </p:spTree>
    <p:extLst>
      <p:ext uri="{BB962C8B-B14F-4D97-AF65-F5344CB8AC3E}">
        <p14:creationId xmlns:p14="http://schemas.microsoft.com/office/powerpoint/2010/main" val="4293459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521" y="274701"/>
            <a:ext cx="10971372" cy="1143265"/>
          </a:xfrm>
          <a:prstGeom prst="rect">
            <a:avLst/>
          </a:prstGeom>
        </p:spPr>
        <p:txBody>
          <a:bodyPr vert="horz" lIns="108850" tIns="54425" rIns="108850" bIns="54425"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09521" y="1600577"/>
            <a:ext cx="10971372" cy="4527011"/>
          </a:xfrm>
          <a:prstGeom prst="rect">
            <a:avLst/>
          </a:prstGeom>
        </p:spPr>
        <p:txBody>
          <a:bodyPr vert="horz" lIns="108850" tIns="54425" rIns="108850" bIns="5442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09521" y="6357834"/>
            <a:ext cx="2844430" cy="365210"/>
          </a:xfrm>
          <a:prstGeom prst="rect">
            <a:avLst/>
          </a:prstGeom>
        </p:spPr>
        <p:txBody>
          <a:bodyPr vert="horz" lIns="108850" tIns="54425" rIns="108850" bIns="54425" rtlCol="0" anchor="ctr"/>
          <a:lstStyle>
            <a:lvl1pPr algn="l">
              <a:defRPr sz="1400">
                <a:solidFill>
                  <a:schemeClr val="tx1">
                    <a:tint val="75000"/>
                  </a:schemeClr>
                </a:solidFill>
              </a:defRPr>
            </a:lvl1pPr>
          </a:lstStyle>
          <a:p>
            <a:fld id="{6826E262-6FCC-42C7-87B0-28B619D30B9F}" type="datetimeFigureOut">
              <a:rPr lang="en-GB" smtClean="0"/>
              <a:t>30/04/2020</a:t>
            </a:fld>
            <a:endParaRPr lang="en-GB"/>
          </a:p>
        </p:txBody>
      </p:sp>
      <p:sp>
        <p:nvSpPr>
          <p:cNvPr id="5" name="Footer Placeholder 4"/>
          <p:cNvSpPr>
            <a:spLocks noGrp="1"/>
          </p:cNvSpPr>
          <p:nvPr>
            <p:ph type="ftr" sz="quarter" idx="3"/>
          </p:nvPr>
        </p:nvSpPr>
        <p:spPr>
          <a:xfrm>
            <a:off x="4165058" y="6357834"/>
            <a:ext cx="3860297" cy="365210"/>
          </a:xfrm>
          <a:prstGeom prst="rect">
            <a:avLst/>
          </a:prstGeom>
        </p:spPr>
        <p:txBody>
          <a:bodyPr vert="horz" lIns="108850" tIns="54425" rIns="108850" bIns="54425" rtlCol="0" anchor="ctr"/>
          <a:lstStyle>
            <a:lvl1pPr algn="ctr">
              <a:defRPr sz="14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6463" y="6357834"/>
            <a:ext cx="2844430" cy="365210"/>
          </a:xfrm>
          <a:prstGeom prst="rect">
            <a:avLst/>
          </a:prstGeom>
        </p:spPr>
        <p:txBody>
          <a:bodyPr vert="horz" lIns="108850" tIns="54425" rIns="108850" bIns="54425" rtlCol="0" anchor="ctr"/>
          <a:lstStyle>
            <a:lvl1pPr algn="r">
              <a:defRPr sz="1400">
                <a:solidFill>
                  <a:schemeClr val="tx1">
                    <a:tint val="75000"/>
                  </a:schemeClr>
                </a:solidFill>
              </a:defRPr>
            </a:lvl1pPr>
          </a:lstStyle>
          <a:p>
            <a:fld id="{E60D10BB-E062-4FCE-B4BA-E04D5D18A5DF}" type="slidenum">
              <a:rPr lang="en-GB" smtClean="0"/>
              <a:t>‹#›</a:t>
            </a:fld>
            <a:endParaRPr lang="en-GB"/>
          </a:p>
        </p:txBody>
      </p:sp>
    </p:spTree>
    <p:extLst>
      <p:ext uri="{BB962C8B-B14F-4D97-AF65-F5344CB8AC3E}">
        <p14:creationId xmlns:p14="http://schemas.microsoft.com/office/powerpoint/2010/main" val="3161350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88502" rtl="0" eaLnBrk="1" latinLnBrk="0" hangingPunct="1">
        <a:spcBef>
          <a:spcPct val="0"/>
        </a:spcBef>
        <a:buNone/>
        <a:defRPr sz="5200" kern="1200">
          <a:solidFill>
            <a:schemeClr val="tx1"/>
          </a:solidFill>
          <a:latin typeface="+mj-lt"/>
          <a:ea typeface="+mj-ea"/>
          <a:cs typeface="+mj-cs"/>
        </a:defRPr>
      </a:lvl1pPr>
    </p:titleStyle>
    <p:bodyStyle>
      <a:lvl1pPr marL="408188" indent="-408188" algn="l" defTabSz="1088502" rtl="0" eaLnBrk="1" latinLnBrk="0" hangingPunct="1">
        <a:spcBef>
          <a:spcPct val="20000"/>
        </a:spcBef>
        <a:buFont typeface="Arial" panose="020B0604020202020204" pitchFamily="34" charset="0"/>
        <a:buChar char="•"/>
        <a:defRPr sz="3800" kern="1200">
          <a:solidFill>
            <a:schemeClr val="tx1"/>
          </a:solidFill>
          <a:latin typeface="+mn-lt"/>
          <a:ea typeface="+mn-ea"/>
          <a:cs typeface="+mn-cs"/>
        </a:defRPr>
      </a:lvl1pPr>
      <a:lvl2pPr marL="884408" indent="-340157" algn="l" defTabSz="1088502" rtl="0" eaLnBrk="1" latinLnBrk="0" hangingPunct="1">
        <a:spcBef>
          <a:spcPct val="20000"/>
        </a:spcBef>
        <a:buFont typeface="Arial" panose="020B0604020202020204" pitchFamily="34" charset="0"/>
        <a:buChar char="–"/>
        <a:defRPr sz="3300" kern="1200">
          <a:solidFill>
            <a:schemeClr val="tx1"/>
          </a:solidFill>
          <a:latin typeface="+mn-lt"/>
          <a:ea typeface="+mn-ea"/>
          <a:cs typeface="+mn-cs"/>
        </a:defRPr>
      </a:lvl2pPr>
      <a:lvl3pPr marL="1360627" indent="-272125" algn="l" defTabSz="1088502"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3pPr>
      <a:lvl4pPr marL="1904878"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4pPr>
      <a:lvl5pPr marL="2449129"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5pPr>
      <a:lvl6pPr marL="2993380"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537631"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408188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626132" indent="-272125" algn="l" defTabSz="10885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88502" rtl="0" eaLnBrk="1" latinLnBrk="0" hangingPunct="1">
        <a:defRPr sz="2100" kern="1200">
          <a:solidFill>
            <a:schemeClr val="tx1"/>
          </a:solidFill>
          <a:latin typeface="+mn-lt"/>
          <a:ea typeface="+mn-ea"/>
          <a:cs typeface="+mn-cs"/>
        </a:defRPr>
      </a:lvl1pPr>
      <a:lvl2pPr marL="544251" algn="l" defTabSz="1088502" rtl="0" eaLnBrk="1" latinLnBrk="0" hangingPunct="1">
        <a:defRPr sz="2100" kern="1200">
          <a:solidFill>
            <a:schemeClr val="tx1"/>
          </a:solidFill>
          <a:latin typeface="+mn-lt"/>
          <a:ea typeface="+mn-ea"/>
          <a:cs typeface="+mn-cs"/>
        </a:defRPr>
      </a:lvl2pPr>
      <a:lvl3pPr marL="1088502" algn="l" defTabSz="1088502" rtl="0" eaLnBrk="1" latinLnBrk="0" hangingPunct="1">
        <a:defRPr sz="2100" kern="1200">
          <a:solidFill>
            <a:schemeClr val="tx1"/>
          </a:solidFill>
          <a:latin typeface="+mn-lt"/>
          <a:ea typeface="+mn-ea"/>
          <a:cs typeface="+mn-cs"/>
        </a:defRPr>
      </a:lvl3pPr>
      <a:lvl4pPr marL="1632753"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97444" y="582286"/>
            <a:ext cx="2925382" cy="1427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1836305" y="2794404"/>
            <a:ext cx="7942166" cy="2124150"/>
          </a:xfrm>
          <a:prstGeom prst="rect">
            <a:avLst/>
          </a:prstGeom>
        </p:spPr>
        <p:txBody>
          <a:bodyPr wrap="none">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4400" b="0" i="0" u="none" strike="noStrike" kern="0" cap="none" spc="0" normalizeH="0" baseline="0" noProof="0" dirty="0" smtClean="0">
                <a:ln>
                  <a:noFill/>
                </a:ln>
                <a:solidFill>
                  <a:prstClr val="black"/>
                </a:solidFill>
                <a:effectLst/>
                <a:uLnTx/>
                <a:uFillTx/>
                <a:ea typeface="+mj-ea"/>
                <a:cs typeface="+mj-cs"/>
              </a:rPr>
              <a:t>English Language Paper 2</a:t>
            </a:r>
          </a:p>
          <a:p>
            <a:pPr lvl="0" algn="ctr">
              <a:defRPr/>
            </a:pPr>
            <a:r>
              <a:rPr lang="en-GB" sz="4400" kern="0" dirty="0">
                <a:solidFill>
                  <a:prstClr val="black"/>
                </a:solidFill>
                <a:ea typeface="+mj-ea"/>
                <a:cs typeface="+mj-cs"/>
              </a:rPr>
              <a:t>Just Back: Memories of Auschwitz</a:t>
            </a:r>
          </a:p>
          <a:p>
            <a:pPr marL="0" marR="0" lvl="0" indent="0" algn="ctr" defTabSz="914400" eaLnBrk="1" fontAlgn="auto" latinLnBrk="0" hangingPunct="1">
              <a:lnSpc>
                <a:spcPct val="100000"/>
              </a:lnSpc>
              <a:spcBef>
                <a:spcPts val="0"/>
              </a:spcBef>
              <a:spcAft>
                <a:spcPts val="0"/>
              </a:spcAft>
              <a:buClrTx/>
              <a:buSzTx/>
              <a:buFontTx/>
              <a:buNone/>
              <a:tabLst/>
              <a:defRPr/>
            </a:pPr>
            <a:r>
              <a:rPr lang="en-GB" sz="4400" kern="0" dirty="0" smtClean="0">
                <a:solidFill>
                  <a:prstClr val="black"/>
                </a:solidFill>
                <a:ea typeface="+mj-ea"/>
                <a:cs typeface="+mj-cs"/>
              </a:rPr>
              <a:t>Q1 and Q2</a:t>
            </a:r>
            <a:endParaRPr kumimoji="0" lang="en-GB"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360201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17084" y="582843"/>
            <a:ext cx="7015175" cy="584910"/>
          </a:xfrm>
          <a:prstGeom prst="rect">
            <a:avLst/>
          </a:prstGeom>
          <a:noFill/>
        </p:spPr>
        <p:txBody>
          <a:bodyPr wrap="none" rtlCol="0">
            <a:spAutoFit/>
          </a:bodyPr>
          <a:lstStyle/>
          <a:p>
            <a:r>
              <a:rPr lang="en-GB" sz="3200" dirty="0" smtClean="0"/>
              <a:t>You have 30 seconds to find the answers.</a:t>
            </a:r>
          </a:p>
        </p:txBody>
      </p:sp>
      <p:sp>
        <p:nvSpPr>
          <p:cNvPr id="3" name="Rectangle 2"/>
          <p:cNvSpPr/>
          <p:nvPr/>
        </p:nvSpPr>
        <p:spPr>
          <a:xfrm>
            <a:off x="717086" y="5174888"/>
            <a:ext cx="10908627" cy="523341"/>
          </a:xfrm>
          <a:prstGeom prst="rect">
            <a:avLst/>
          </a:prstGeom>
        </p:spPr>
        <p:txBody>
          <a:bodyPr wrap="square">
            <a:spAutoFit/>
          </a:bodyPr>
          <a:lstStyle/>
          <a:p>
            <a:r>
              <a:rPr lang="en-GB" sz="2800" dirty="0"/>
              <a:t>Now share your findings with your partner. Do you have the same?</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55723" y="2075253"/>
            <a:ext cx="2788781" cy="2081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61134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8963540" y="313841"/>
            <a:ext cx="2840710" cy="8171468"/>
          </a:xfrm>
          <a:prstGeom prst="rect">
            <a:avLst/>
          </a:prstGeom>
          <a:noFill/>
        </p:spPr>
        <p:txBody>
          <a:bodyPr wrap="square" rtlCol="0">
            <a:spAutoFit/>
          </a:bodyPr>
          <a:lstStyle/>
          <a:p>
            <a:r>
              <a:rPr lang="en-GB" dirty="0" smtClean="0"/>
              <a:t>1a) What was Auschwitz originally built as?</a:t>
            </a:r>
          </a:p>
          <a:p>
            <a:endParaRPr lang="en-GB" dirty="0"/>
          </a:p>
          <a:p>
            <a:pPr algn="ctr"/>
            <a:r>
              <a:rPr lang="en-GB" b="1" dirty="0" smtClean="0">
                <a:solidFill>
                  <a:srgbClr val="FF0000"/>
                </a:solidFill>
              </a:rPr>
              <a:t>It was originally designed as Polish army barracks.</a:t>
            </a:r>
          </a:p>
          <a:p>
            <a:endParaRPr lang="en-GB" dirty="0"/>
          </a:p>
          <a:p>
            <a:r>
              <a:rPr lang="en-GB" dirty="0" smtClean="0"/>
              <a:t>1b) What are visitors asked to do to show respect for those who were killed?</a:t>
            </a:r>
          </a:p>
          <a:p>
            <a:endParaRPr lang="en-GB" dirty="0"/>
          </a:p>
          <a:p>
            <a:pPr algn="ctr"/>
            <a:r>
              <a:rPr lang="en-GB" b="1" dirty="0" smtClean="0">
                <a:solidFill>
                  <a:srgbClr val="FF0000"/>
                </a:solidFill>
              </a:rPr>
              <a:t>Visitors are asked to remain silent.</a:t>
            </a:r>
          </a:p>
          <a:p>
            <a:endParaRPr lang="en-GB" dirty="0"/>
          </a:p>
          <a:p>
            <a:r>
              <a:rPr lang="en-GB" dirty="0" smtClean="0"/>
              <a:t>1c) Name one thing that enables Katie to forget the horrors of the museum.</a:t>
            </a:r>
          </a:p>
          <a:p>
            <a:endParaRPr lang="en-GB" dirty="0" smtClean="0"/>
          </a:p>
          <a:p>
            <a:pPr algn="ctr"/>
            <a:r>
              <a:rPr lang="en-GB" b="1" dirty="0" smtClean="0">
                <a:solidFill>
                  <a:srgbClr val="FF0000"/>
                </a:solidFill>
              </a:rPr>
              <a:t>Food</a:t>
            </a:r>
          </a:p>
          <a:p>
            <a:pPr algn="ctr"/>
            <a:r>
              <a:rPr lang="en-GB" b="1" dirty="0" smtClean="0">
                <a:solidFill>
                  <a:srgbClr val="FF0000"/>
                </a:solidFill>
              </a:rPr>
              <a:t>Or</a:t>
            </a:r>
          </a:p>
          <a:p>
            <a:pPr algn="ctr"/>
            <a:r>
              <a:rPr lang="en-GB" b="1" dirty="0" smtClean="0">
                <a:solidFill>
                  <a:srgbClr val="FF0000"/>
                </a:solidFill>
              </a:rPr>
              <a:t>Drink</a:t>
            </a:r>
          </a:p>
          <a:p>
            <a:pPr algn="ctr"/>
            <a:r>
              <a:rPr lang="en-GB" b="1" dirty="0" smtClean="0">
                <a:solidFill>
                  <a:srgbClr val="FF0000"/>
                </a:solidFill>
              </a:rPr>
              <a:t>Or</a:t>
            </a:r>
          </a:p>
          <a:p>
            <a:pPr algn="ctr"/>
            <a:r>
              <a:rPr lang="en-GB" b="1" dirty="0" smtClean="0">
                <a:solidFill>
                  <a:srgbClr val="FF0000"/>
                </a:solidFill>
              </a:rPr>
              <a:t>Warmth </a:t>
            </a:r>
            <a:endParaRPr lang="en-GB" sz="2000" dirty="0"/>
          </a:p>
        </p:txBody>
      </p:sp>
      <p:sp>
        <p:nvSpPr>
          <p:cNvPr id="2" name="Rectangle 1"/>
          <p:cNvSpPr/>
          <p:nvPr/>
        </p:nvSpPr>
        <p:spPr>
          <a:xfrm>
            <a:off x="313725" y="243917"/>
            <a:ext cx="8309201" cy="6510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t>"</a:t>
            </a:r>
            <a:r>
              <a:rPr lang="en-GB" sz="1300" dirty="0"/>
              <a:t>Everybody should go to Auschwitz once in their life," my mother told me. I didn’t understand what she meant but here I am, on a cold bleak Monday in January, looking up at those famous three words: </a:t>
            </a:r>
            <a:r>
              <a:rPr lang="en-GB" sz="1300" dirty="0" err="1"/>
              <a:t>Arbeit</a:t>
            </a:r>
            <a:r>
              <a:rPr lang="en-GB" sz="1300" dirty="0"/>
              <a:t> </a:t>
            </a:r>
            <a:r>
              <a:rPr lang="en-GB" sz="1300" dirty="0" err="1"/>
              <a:t>Macht</a:t>
            </a:r>
            <a:r>
              <a:rPr lang="en-GB" sz="1300" dirty="0"/>
              <a:t> Frei ("Work makes you free").</a:t>
            </a:r>
          </a:p>
          <a:p>
            <a:endParaRPr lang="en-GB" sz="1300" dirty="0"/>
          </a:p>
          <a:p>
            <a:r>
              <a:rPr lang="en-GB" sz="1300" dirty="0"/>
              <a:t>As we walk under the main gate into Auschwitz I, which now makes up part of the Auschwitz-Birkenau Museum &amp; Memorial, we’re faced with endless rows of identical red-brick buildings, a stark contrast to the snow and ice covering the ground. Originally designed as Polish army barracks before becoming "home" to thousands of prisoners, the buildings now house exhibits and photos detailing the atrocities that went on within those very walls. We walk around slowly and quietly, talking only in hushed whispers, simply because it feels like the right thing to do.</a:t>
            </a:r>
          </a:p>
          <a:p>
            <a:endParaRPr lang="en-GB" sz="1300" dirty="0"/>
          </a:p>
          <a:p>
            <a:r>
              <a:rPr lang="en-GB" sz="1300" dirty="0"/>
              <a:t>From the enlarged black-and-white photos hanging on the walls, the eyes of a young child stare back at me. As he climbs out of the train carriage his face shows a mixture of confusion and anxiety. The realisation dawns on me that he most probably died within hours of that photo being taken. The thought shocks me more than I could have ever imagined. Did he have any idea of what was to come? I hope not</a:t>
            </a:r>
            <a:r>
              <a:rPr lang="en-GB" sz="1300" dirty="0" smtClean="0"/>
              <a:t>.</a:t>
            </a:r>
          </a:p>
          <a:p>
            <a:endParaRPr lang="en-GB" sz="1300" dirty="0"/>
          </a:p>
          <a:p>
            <a:r>
              <a:rPr lang="en-GB" sz="1300" dirty="0"/>
              <a:t>Within each building are more pictures, faces, personal belongings and with each one comes stories of terror, torture and murder. The temperature seems to drop as we approach the death wall and gas chambers. Both are void of tourists and the signs request we remain silent as a mark of respect for the thousands who were killed here. They’re not necessary; there is nothing to say.</a:t>
            </a:r>
          </a:p>
          <a:p>
            <a:endParaRPr lang="en-GB" sz="1300" dirty="0"/>
          </a:p>
          <a:p>
            <a:r>
              <a:rPr lang="en-GB" sz="1300" dirty="0"/>
              <a:t>A brief stop in the museum entrance gives a welcome opportunity to return to reality; it’s surprising how quickly food, drink and warmth enable one to forget the horrors that lay beyond the door. Normality is resumed momentarily but the blissful denial doesn’t last long as a taxi takes us the short journey to Auschwitz II (Birkenau).</a:t>
            </a:r>
          </a:p>
          <a:p>
            <a:endParaRPr lang="en-GB" sz="1300" dirty="0"/>
          </a:p>
          <a:p>
            <a:r>
              <a:rPr lang="en-GB" sz="1300" dirty="0"/>
              <a:t>Built as an expansion to the original camp, the size of Birkenau is truly staggering, and with it comes the realisation of how many people were imprisoned here. It takes an age to walk the length of the snow-hidden railway platform to the ruins of the crematorium which lay beside the International Monument. The plaque reminds us that more than 1.5 million lost their lives in Auschwitz-Birkenau.</a:t>
            </a:r>
          </a:p>
          <a:p>
            <a:endParaRPr lang="en-GB" sz="1300" dirty="0"/>
          </a:p>
          <a:p>
            <a:r>
              <a:rPr lang="en-GB" sz="1300" dirty="0"/>
              <a:t>As I stand beside the memorial, I’m wet, cold, hungry and exhausted, yet I’ve never appreciated how lucky I am more than right now. Within the Auschwitz Museum hang the words: “The one who does not remember history is bound to live through it again”. I decide my mother was right – everybody should go to Auschwitz. The world should never forget. </a:t>
            </a:r>
          </a:p>
        </p:txBody>
      </p:sp>
    </p:spTree>
    <p:extLst>
      <p:ext uri="{BB962C8B-B14F-4D97-AF65-F5344CB8AC3E}">
        <p14:creationId xmlns:p14="http://schemas.microsoft.com/office/powerpoint/2010/main" val="566608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35623" y="525775"/>
            <a:ext cx="2925382" cy="1432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02517" y="3106554"/>
            <a:ext cx="8712559" cy="1446885"/>
          </a:xfrm>
          <a:prstGeom prst="rect">
            <a:avLst/>
          </a:prstGeom>
        </p:spPr>
        <p:txBody>
          <a:bodyPr wrap="square">
            <a:spAutoFit/>
          </a:bodyPr>
          <a:lstStyle/>
          <a:p>
            <a:pPr algn="ctr"/>
            <a:r>
              <a:rPr lang="en-GB" sz="4400" dirty="0"/>
              <a:t>English Language Paper 2</a:t>
            </a:r>
          </a:p>
          <a:p>
            <a:pPr algn="ctr"/>
            <a:r>
              <a:rPr lang="en-GB" sz="4400" dirty="0"/>
              <a:t>Just Back: Memories of </a:t>
            </a:r>
            <a:r>
              <a:rPr lang="en-GB" sz="4400" dirty="0" smtClean="0"/>
              <a:t>Auschwitz</a:t>
            </a:r>
            <a:endParaRPr lang="en-GB" sz="4400" dirty="0"/>
          </a:p>
        </p:txBody>
      </p:sp>
    </p:spTree>
    <p:extLst>
      <p:ext uri="{BB962C8B-B14F-4D97-AF65-F5344CB8AC3E}">
        <p14:creationId xmlns:p14="http://schemas.microsoft.com/office/powerpoint/2010/main" val="34834953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1844" y="3494762"/>
            <a:ext cx="10021236" cy="1200607"/>
          </a:xfrm>
          <a:prstGeom prst="rect">
            <a:avLst/>
          </a:prstGeom>
        </p:spPr>
        <p:txBody>
          <a:bodyPr wrap="square">
            <a:spAutoFit/>
          </a:bodyPr>
          <a:lstStyle/>
          <a:p>
            <a:r>
              <a:rPr lang="en-GB" sz="2400" dirty="0"/>
              <a:t>CONTENT – What does </a:t>
            </a:r>
            <a:r>
              <a:rPr lang="en-GB" sz="2400" dirty="0" smtClean="0"/>
              <a:t>she </a:t>
            </a:r>
            <a:r>
              <a:rPr lang="en-GB" sz="2400" dirty="0"/>
              <a:t>say makes it sound </a:t>
            </a:r>
            <a:r>
              <a:rPr lang="en-GB" sz="2400" dirty="0" smtClean="0"/>
              <a:t>sad, scary or horrific?</a:t>
            </a:r>
            <a:endParaRPr lang="en-GB" sz="2400" dirty="0"/>
          </a:p>
          <a:p>
            <a:endParaRPr lang="en-GB" sz="2400" dirty="0"/>
          </a:p>
          <a:p>
            <a:r>
              <a:rPr lang="en-GB" sz="2400" dirty="0"/>
              <a:t>METHOD – How does </a:t>
            </a:r>
            <a:r>
              <a:rPr lang="en-GB" sz="2400" dirty="0" smtClean="0"/>
              <a:t>she </a:t>
            </a:r>
            <a:r>
              <a:rPr lang="en-GB" sz="2400" dirty="0"/>
              <a:t>say it?</a:t>
            </a:r>
          </a:p>
        </p:txBody>
      </p:sp>
      <p:sp>
        <p:nvSpPr>
          <p:cNvPr id="3" name="TextBox 2"/>
          <p:cNvSpPr txBox="1"/>
          <p:nvPr/>
        </p:nvSpPr>
        <p:spPr>
          <a:xfrm>
            <a:off x="1335567" y="630291"/>
            <a:ext cx="9393790" cy="1939441"/>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400" dirty="0" smtClean="0"/>
              <a:t>Q2 How does the writer show Auschwitz to be a terrible place?</a:t>
            </a:r>
          </a:p>
          <a:p>
            <a:endParaRPr lang="en-GB" sz="2400" dirty="0"/>
          </a:p>
          <a:p>
            <a:r>
              <a:rPr lang="en-GB" sz="2400" dirty="0" smtClean="0"/>
              <a:t>You should comment on:</a:t>
            </a:r>
          </a:p>
          <a:p>
            <a:pPr marL="1200150" lvl="2" indent="-285750">
              <a:buFont typeface="Arial" panose="020B0604020202020204" pitchFamily="34" charset="0"/>
              <a:buChar char="•"/>
            </a:pPr>
            <a:r>
              <a:rPr lang="en-GB" sz="2400" dirty="0" smtClean="0"/>
              <a:t>what she says</a:t>
            </a:r>
          </a:p>
          <a:p>
            <a:pPr marL="1200150" lvl="2" indent="-285750">
              <a:buFont typeface="Arial" panose="020B0604020202020204" pitchFamily="34" charset="0"/>
              <a:buChar char="•"/>
            </a:pPr>
            <a:r>
              <a:rPr lang="en-GB" sz="2400" dirty="0" smtClean="0"/>
              <a:t>her use of language, tone and structure</a:t>
            </a:r>
            <a:endParaRPr lang="en-GB" sz="2400" dirty="0"/>
          </a:p>
        </p:txBody>
      </p:sp>
    </p:spTree>
    <p:extLst>
      <p:ext uri="{BB962C8B-B14F-4D97-AF65-F5344CB8AC3E}">
        <p14:creationId xmlns:p14="http://schemas.microsoft.com/office/powerpoint/2010/main" val="2507049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447" y="234042"/>
            <a:ext cx="3244802" cy="5695184"/>
          </a:xfrm>
          <a:prstGeom prst="rect">
            <a:avLst/>
          </a:prstGeom>
          <a:noFill/>
        </p:spPr>
        <p:txBody>
          <a:bodyPr wrap="square" rtlCol="0">
            <a:spAutoFit/>
          </a:bodyPr>
          <a:lstStyle/>
          <a:p>
            <a:pPr algn="ctr"/>
            <a:r>
              <a:rPr lang="en-GB" sz="2800" u="sng" dirty="0" smtClean="0"/>
              <a:t>Beat the clock!</a:t>
            </a:r>
          </a:p>
          <a:p>
            <a:endParaRPr lang="en-GB" sz="2400" dirty="0"/>
          </a:p>
          <a:p>
            <a:r>
              <a:rPr lang="en-GB" sz="2400" dirty="0" smtClean="0"/>
              <a:t>Find an example of each of the following in the extract:</a:t>
            </a:r>
          </a:p>
          <a:p>
            <a:endParaRPr lang="en-GB" sz="2400" dirty="0" smtClean="0"/>
          </a:p>
          <a:p>
            <a:pPr marL="342900" indent="-342900">
              <a:lnSpc>
                <a:spcPct val="150000"/>
              </a:lnSpc>
              <a:buFont typeface="Arial" panose="020B0604020202020204" pitchFamily="34" charset="0"/>
              <a:buChar char="•"/>
            </a:pPr>
            <a:r>
              <a:rPr lang="en-GB" sz="2400" dirty="0" smtClean="0"/>
              <a:t>Verb</a:t>
            </a:r>
          </a:p>
          <a:p>
            <a:pPr marL="342900" indent="-342900">
              <a:lnSpc>
                <a:spcPct val="150000"/>
              </a:lnSpc>
              <a:buFont typeface="Arial" panose="020B0604020202020204" pitchFamily="34" charset="0"/>
              <a:buChar char="•"/>
            </a:pPr>
            <a:r>
              <a:rPr lang="en-GB" sz="2400" dirty="0" smtClean="0"/>
              <a:t>Noun</a:t>
            </a:r>
          </a:p>
          <a:p>
            <a:pPr marL="342900" indent="-342900">
              <a:lnSpc>
                <a:spcPct val="150000"/>
              </a:lnSpc>
              <a:buFont typeface="Arial" panose="020B0604020202020204" pitchFamily="34" charset="0"/>
              <a:buChar char="•"/>
            </a:pPr>
            <a:r>
              <a:rPr lang="en-GB" sz="2400" dirty="0" smtClean="0"/>
              <a:t>Question mark</a:t>
            </a:r>
          </a:p>
          <a:p>
            <a:pPr marL="342900" indent="-342900">
              <a:lnSpc>
                <a:spcPct val="150000"/>
              </a:lnSpc>
              <a:buFont typeface="Arial" panose="020B0604020202020204" pitchFamily="34" charset="0"/>
              <a:buChar char="•"/>
            </a:pPr>
            <a:r>
              <a:rPr lang="en-GB" sz="2400" dirty="0" smtClean="0"/>
              <a:t>Short sentence</a:t>
            </a:r>
          </a:p>
          <a:p>
            <a:pPr marL="342900" indent="-342900">
              <a:lnSpc>
                <a:spcPct val="150000"/>
              </a:lnSpc>
              <a:buFont typeface="Arial" panose="020B0604020202020204" pitchFamily="34" charset="0"/>
              <a:buChar char="•"/>
            </a:pPr>
            <a:r>
              <a:rPr lang="en-GB" sz="2400" dirty="0" smtClean="0"/>
              <a:t>Semi colon</a:t>
            </a:r>
          </a:p>
          <a:p>
            <a:pPr marL="342900" indent="-342900">
              <a:lnSpc>
                <a:spcPct val="150000"/>
              </a:lnSpc>
              <a:buFont typeface="Arial" panose="020B0604020202020204" pitchFamily="34" charset="0"/>
              <a:buChar char="•"/>
            </a:pPr>
            <a:r>
              <a:rPr lang="en-GB" sz="2400" dirty="0" smtClean="0"/>
              <a:t>Triple </a:t>
            </a:r>
            <a:endParaRPr lang="en-GB" sz="2400" dirty="0"/>
          </a:p>
        </p:txBody>
      </p:sp>
      <p:sp>
        <p:nvSpPr>
          <p:cNvPr id="5" name="Rectangle 4">
            <a:extLst>
              <a:ext uri="{FF2B5EF4-FFF2-40B4-BE49-F238E27FC236}">
                <a16:creationId xmlns="" xmlns:a16="http://schemas.microsoft.com/office/drawing/2014/main" id="{7D73E7EA-EA48-445B-BB21-996DA8A79C7E}"/>
              </a:ext>
            </a:extLst>
          </p:cNvPr>
          <p:cNvSpPr/>
          <p:nvPr/>
        </p:nvSpPr>
        <p:spPr>
          <a:xfrm>
            <a:off x="5122025" y="695819"/>
            <a:ext cx="6154110" cy="532576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2000" dirty="0">
                <a:solidFill>
                  <a:prstClr val="black"/>
                </a:solidFill>
                <a:latin typeface="Candara" panose="020E0502030303020204" pitchFamily="34" charset="0"/>
              </a:rPr>
              <a:t>From the enlarged black-and-white photos hanging on the walls, the eyes of a young child stare back at me. As he climbs out of the train carriage his face shows a mixture of confusion and anxiety. The realisation dawns on me that he most probably died within hours of that photo being taken. The thought shocks me more than I could have ever imagined. Did he have any idea of what was to come? I hope </a:t>
            </a:r>
            <a:r>
              <a:rPr lang="en-GB" sz="2000" dirty="0" smtClean="0">
                <a:solidFill>
                  <a:prstClr val="black"/>
                </a:solidFill>
                <a:latin typeface="Candara" panose="020E0502030303020204" pitchFamily="34" charset="0"/>
              </a:rPr>
              <a:t>not. </a:t>
            </a:r>
          </a:p>
          <a:p>
            <a:pPr>
              <a:defRPr/>
            </a:pPr>
            <a:endParaRPr lang="en-GB" sz="2000" dirty="0">
              <a:solidFill>
                <a:prstClr val="black"/>
              </a:solidFill>
              <a:latin typeface="Candara" panose="020E0502030303020204" pitchFamily="34" charset="0"/>
            </a:endParaRPr>
          </a:p>
          <a:p>
            <a:pPr>
              <a:defRPr/>
            </a:pPr>
            <a:r>
              <a:rPr lang="en-GB" sz="2000" dirty="0" smtClean="0">
                <a:solidFill>
                  <a:prstClr val="black"/>
                </a:solidFill>
                <a:latin typeface="Candara" panose="020E0502030303020204" pitchFamily="34" charset="0"/>
              </a:rPr>
              <a:t>Within </a:t>
            </a:r>
            <a:r>
              <a:rPr lang="en-GB" sz="2000" dirty="0">
                <a:solidFill>
                  <a:prstClr val="black"/>
                </a:solidFill>
                <a:latin typeface="Candara" panose="020E0502030303020204" pitchFamily="34" charset="0"/>
              </a:rPr>
              <a:t>each building are more pictures, faces, personal belongings and with each one comes stories of terror, torture and murder. The temperature seems to drop as we approach the death wall and gas chambers. Both are void of tourists and the signs request we remain silent as a mark of respect for the thousands who were killed here. They’re not necessary; there is nothing to say.</a:t>
            </a:r>
          </a:p>
        </p:txBody>
      </p:sp>
    </p:spTree>
    <p:extLst>
      <p:ext uri="{BB962C8B-B14F-4D97-AF65-F5344CB8AC3E}">
        <p14:creationId xmlns:p14="http://schemas.microsoft.com/office/powerpoint/2010/main" val="581560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27447" y="234042"/>
            <a:ext cx="3244802" cy="5695184"/>
          </a:xfrm>
          <a:prstGeom prst="rect">
            <a:avLst/>
          </a:prstGeom>
          <a:noFill/>
        </p:spPr>
        <p:txBody>
          <a:bodyPr wrap="square" rtlCol="0">
            <a:spAutoFit/>
          </a:bodyPr>
          <a:lstStyle/>
          <a:p>
            <a:pPr algn="ctr"/>
            <a:r>
              <a:rPr lang="en-GB" sz="2800" u="sng" dirty="0" smtClean="0"/>
              <a:t>Beat the clock!</a:t>
            </a:r>
          </a:p>
          <a:p>
            <a:endParaRPr lang="en-GB" sz="2400" dirty="0"/>
          </a:p>
          <a:p>
            <a:r>
              <a:rPr lang="en-GB" sz="2400" dirty="0" smtClean="0"/>
              <a:t>Find an example of each of the following in the extract:</a:t>
            </a:r>
          </a:p>
          <a:p>
            <a:endParaRPr lang="en-GB" sz="2400" dirty="0" smtClean="0"/>
          </a:p>
          <a:p>
            <a:pPr marL="342900" indent="-342900">
              <a:lnSpc>
                <a:spcPct val="150000"/>
              </a:lnSpc>
              <a:buFont typeface="Arial" panose="020B0604020202020204" pitchFamily="34" charset="0"/>
              <a:buChar char="•"/>
            </a:pPr>
            <a:r>
              <a:rPr lang="en-GB" sz="2400" b="1" dirty="0" smtClean="0">
                <a:solidFill>
                  <a:srgbClr val="FF0000"/>
                </a:solidFill>
              </a:rPr>
              <a:t>Verb</a:t>
            </a:r>
          </a:p>
          <a:p>
            <a:pPr marL="342900" indent="-342900">
              <a:lnSpc>
                <a:spcPct val="150000"/>
              </a:lnSpc>
              <a:buFont typeface="Arial" panose="020B0604020202020204" pitchFamily="34" charset="0"/>
              <a:buChar char="•"/>
            </a:pPr>
            <a:r>
              <a:rPr lang="en-GB" sz="2400" b="1" dirty="0" smtClean="0">
                <a:solidFill>
                  <a:srgbClr val="00B050"/>
                </a:solidFill>
              </a:rPr>
              <a:t>Noun</a:t>
            </a:r>
          </a:p>
          <a:p>
            <a:pPr marL="342900" indent="-342900">
              <a:lnSpc>
                <a:spcPct val="150000"/>
              </a:lnSpc>
              <a:buFont typeface="Arial" panose="020B0604020202020204" pitchFamily="34" charset="0"/>
              <a:buChar char="•"/>
            </a:pPr>
            <a:r>
              <a:rPr lang="en-GB" sz="2400" b="1" dirty="0" smtClean="0">
                <a:solidFill>
                  <a:srgbClr val="FFC000"/>
                </a:solidFill>
              </a:rPr>
              <a:t>Question mark</a:t>
            </a:r>
          </a:p>
          <a:p>
            <a:pPr marL="342900" indent="-342900">
              <a:lnSpc>
                <a:spcPct val="150000"/>
              </a:lnSpc>
              <a:buFont typeface="Arial" panose="020B0604020202020204" pitchFamily="34" charset="0"/>
              <a:buChar char="•"/>
            </a:pPr>
            <a:r>
              <a:rPr lang="en-GB" sz="2400" b="1" dirty="0" smtClean="0">
                <a:solidFill>
                  <a:srgbClr val="00B0F0"/>
                </a:solidFill>
              </a:rPr>
              <a:t>Short sentence</a:t>
            </a:r>
          </a:p>
          <a:p>
            <a:pPr marL="342900" indent="-342900">
              <a:lnSpc>
                <a:spcPct val="150000"/>
              </a:lnSpc>
              <a:buFont typeface="Arial" panose="020B0604020202020204" pitchFamily="34" charset="0"/>
              <a:buChar char="•"/>
            </a:pPr>
            <a:r>
              <a:rPr lang="en-GB" sz="2400" b="1" dirty="0" smtClean="0">
                <a:solidFill>
                  <a:srgbClr val="66FF99"/>
                </a:solidFill>
              </a:rPr>
              <a:t>Semi colon</a:t>
            </a:r>
          </a:p>
          <a:p>
            <a:pPr marL="342900" indent="-342900">
              <a:lnSpc>
                <a:spcPct val="150000"/>
              </a:lnSpc>
              <a:buFont typeface="Arial" panose="020B0604020202020204" pitchFamily="34" charset="0"/>
              <a:buChar char="•"/>
            </a:pPr>
            <a:r>
              <a:rPr lang="en-GB" sz="2400" b="1" dirty="0" smtClean="0">
                <a:solidFill>
                  <a:srgbClr val="7030A0"/>
                </a:solidFill>
              </a:rPr>
              <a:t>Triple </a:t>
            </a:r>
            <a:endParaRPr lang="en-GB" sz="2400" b="1" dirty="0">
              <a:solidFill>
                <a:srgbClr val="7030A0"/>
              </a:solidFill>
            </a:endParaRPr>
          </a:p>
        </p:txBody>
      </p:sp>
      <p:sp>
        <p:nvSpPr>
          <p:cNvPr id="5" name="Rectangle 4">
            <a:extLst>
              <a:ext uri="{FF2B5EF4-FFF2-40B4-BE49-F238E27FC236}">
                <a16:creationId xmlns="" xmlns:a16="http://schemas.microsoft.com/office/drawing/2014/main" id="{7D73E7EA-EA48-445B-BB21-996DA8A79C7E}"/>
              </a:ext>
            </a:extLst>
          </p:cNvPr>
          <p:cNvSpPr/>
          <p:nvPr/>
        </p:nvSpPr>
        <p:spPr>
          <a:xfrm>
            <a:off x="5122025" y="695819"/>
            <a:ext cx="6154110" cy="532576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GB" sz="2000" dirty="0">
                <a:solidFill>
                  <a:prstClr val="black"/>
                </a:solidFill>
                <a:latin typeface="Candara" panose="020E0502030303020204" pitchFamily="34" charset="0"/>
              </a:rPr>
              <a:t>From the enlarged black-and-white photos hanging on the walls, the eyes of a young child stare back at me. As he climbs out of the </a:t>
            </a:r>
            <a:r>
              <a:rPr lang="en-GB" sz="2000" b="1" dirty="0">
                <a:solidFill>
                  <a:srgbClr val="00B050"/>
                </a:solidFill>
                <a:latin typeface="Candara" panose="020E0502030303020204" pitchFamily="34" charset="0"/>
              </a:rPr>
              <a:t>train carriage </a:t>
            </a:r>
            <a:r>
              <a:rPr lang="en-GB" sz="2000" dirty="0">
                <a:solidFill>
                  <a:prstClr val="black"/>
                </a:solidFill>
                <a:latin typeface="Candara" panose="020E0502030303020204" pitchFamily="34" charset="0"/>
              </a:rPr>
              <a:t>his face shows a mixture of </a:t>
            </a:r>
            <a:r>
              <a:rPr lang="en-GB" sz="2000" b="1" dirty="0">
                <a:solidFill>
                  <a:srgbClr val="00B050"/>
                </a:solidFill>
                <a:latin typeface="Candara" panose="020E0502030303020204" pitchFamily="34" charset="0"/>
              </a:rPr>
              <a:t>confusion and anxiety</a:t>
            </a:r>
            <a:r>
              <a:rPr lang="en-GB" sz="2000" dirty="0">
                <a:solidFill>
                  <a:prstClr val="black"/>
                </a:solidFill>
                <a:latin typeface="Candara" panose="020E0502030303020204" pitchFamily="34" charset="0"/>
              </a:rPr>
              <a:t>. The realisation dawns on me that </a:t>
            </a:r>
            <a:r>
              <a:rPr lang="en-GB" sz="2000" dirty="0">
                <a:solidFill>
                  <a:schemeClr val="tx1"/>
                </a:solidFill>
                <a:latin typeface="Candara" panose="020E0502030303020204" pitchFamily="34" charset="0"/>
              </a:rPr>
              <a:t>he most probably died within hours of that photo being taken. The thought </a:t>
            </a:r>
            <a:r>
              <a:rPr lang="en-GB" sz="2000" b="1" dirty="0">
                <a:solidFill>
                  <a:srgbClr val="FF0000"/>
                </a:solidFill>
                <a:latin typeface="Candara" panose="020E0502030303020204" pitchFamily="34" charset="0"/>
              </a:rPr>
              <a:t>shocks</a:t>
            </a:r>
            <a:r>
              <a:rPr lang="en-GB" sz="2000" dirty="0">
                <a:solidFill>
                  <a:schemeClr val="tx1"/>
                </a:solidFill>
                <a:latin typeface="Candara" panose="020E0502030303020204" pitchFamily="34" charset="0"/>
              </a:rPr>
              <a:t> </a:t>
            </a:r>
            <a:r>
              <a:rPr lang="en-GB" sz="2000" dirty="0">
                <a:solidFill>
                  <a:prstClr val="black"/>
                </a:solidFill>
                <a:latin typeface="Candara" panose="020E0502030303020204" pitchFamily="34" charset="0"/>
              </a:rPr>
              <a:t>me more than I could have ever imagined. Did he have any idea of what was to come</a:t>
            </a:r>
            <a:r>
              <a:rPr lang="en-GB" sz="2000" b="1" dirty="0">
                <a:solidFill>
                  <a:srgbClr val="FFC000"/>
                </a:solidFill>
                <a:latin typeface="Candara" panose="020E0502030303020204" pitchFamily="34" charset="0"/>
              </a:rPr>
              <a:t>? </a:t>
            </a:r>
            <a:r>
              <a:rPr lang="en-GB" sz="2000" b="1" dirty="0">
                <a:solidFill>
                  <a:srgbClr val="00B0F0"/>
                </a:solidFill>
                <a:latin typeface="Candara" panose="020E0502030303020204" pitchFamily="34" charset="0"/>
              </a:rPr>
              <a:t>I hope </a:t>
            </a:r>
            <a:r>
              <a:rPr lang="en-GB" sz="2000" b="1" dirty="0" smtClean="0">
                <a:solidFill>
                  <a:srgbClr val="00B0F0"/>
                </a:solidFill>
                <a:latin typeface="Candara" panose="020E0502030303020204" pitchFamily="34" charset="0"/>
              </a:rPr>
              <a:t>not. </a:t>
            </a:r>
          </a:p>
          <a:p>
            <a:pPr>
              <a:defRPr/>
            </a:pPr>
            <a:endParaRPr lang="en-GB" sz="2000" dirty="0">
              <a:solidFill>
                <a:prstClr val="black"/>
              </a:solidFill>
              <a:latin typeface="Candara" panose="020E0502030303020204" pitchFamily="34" charset="0"/>
            </a:endParaRPr>
          </a:p>
          <a:p>
            <a:pPr>
              <a:defRPr/>
            </a:pPr>
            <a:r>
              <a:rPr lang="en-GB" sz="2000" dirty="0" smtClean="0">
                <a:solidFill>
                  <a:prstClr val="black"/>
                </a:solidFill>
                <a:latin typeface="Candara" panose="020E0502030303020204" pitchFamily="34" charset="0"/>
              </a:rPr>
              <a:t>Within </a:t>
            </a:r>
            <a:r>
              <a:rPr lang="en-GB" sz="2000" dirty="0">
                <a:solidFill>
                  <a:prstClr val="black"/>
                </a:solidFill>
                <a:latin typeface="Candara" panose="020E0502030303020204" pitchFamily="34" charset="0"/>
              </a:rPr>
              <a:t>each building are more pictures, faces, personal belongings and with each one comes stories of </a:t>
            </a:r>
            <a:r>
              <a:rPr lang="en-GB" sz="2000" b="1" dirty="0">
                <a:solidFill>
                  <a:srgbClr val="7030A0"/>
                </a:solidFill>
                <a:latin typeface="Candara" panose="020E0502030303020204" pitchFamily="34" charset="0"/>
              </a:rPr>
              <a:t>terror, torture and murder</a:t>
            </a:r>
            <a:r>
              <a:rPr lang="en-GB" sz="2000" dirty="0">
                <a:solidFill>
                  <a:prstClr val="black"/>
                </a:solidFill>
                <a:latin typeface="Candara" panose="020E0502030303020204" pitchFamily="34" charset="0"/>
              </a:rPr>
              <a:t>. The temperature seems to drop as we approach the </a:t>
            </a:r>
            <a:r>
              <a:rPr lang="en-GB" sz="2000" b="1" dirty="0">
                <a:solidFill>
                  <a:srgbClr val="00B050"/>
                </a:solidFill>
                <a:latin typeface="Candara" panose="020E0502030303020204" pitchFamily="34" charset="0"/>
              </a:rPr>
              <a:t>death wall </a:t>
            </a:r>
            <a:r>
              <a:rPr lang="en-GB" sz="2000" dirty="0">
                <a:solidFill>
                  <a:prstClr val="black"/>
                </a:solidFill>
                <a:latin typeface="Candara" panose="020E0502030303020204" pitchFamily="34" charset="0"/>
              </a:rPr>
              <a:t>and </a:t>
            </a:r>
            <a:r>
              <a:rPr lang="en-GB" sz="2000" b="1" dirty="0">
                <a:solidFill>
                  <a:srgbClr val="00B050"/>
                </a:solidFill>
                <a:latin typeface="Candara" panose="020E0502030303020204" pitchFamily="34" charset="0"/>
              </a:rPr>
              <a:t>gas chambers</a:t>
            </a:r>
            <a:r>
              <a:rPr lang="en-GB" sz="2000" dirty="0">
                <a:solidFill>
                  <a:prstClr val="black"/>
                </a:solidFill>
                <a:latin typeface="Candara" panose="020E0502030303020204" pitchFamily="34" charset="0"/>
              </a:rPr>
              <a:t>. Both are void of tourists and the signs request we remain silent as a mark of respect for the thousands who were killed here. They’re not necessary</a:t>
            </a:r>
            <a:r>
              <a:rPr lang="en-GB" sz="2000" b="1" dirty="0">
                <a:solidFill>
                  <a:srgbClr val="66FF99"/>
                </a:solidFill>
                <a:latin typeface="Candara" panose="020E0502030303020204" pitchFamily="34" charset="0"/>
              </a:rPr>
              <a:t>; </a:t>
            </a:r>
            <a:r>
              <a:rPr lang="en-GB" sz="2000" dirty="0">
                <a:solidFill>
                  <a:prstClr val="black"/>
                </a:solidFill>
                <a:latin typeface="Candara" panose="020E0502030303020204" pitchFamily="34" charset="0"/>
              </a:rPr>
              <a:t>there is nothing to say.</a:t>
            </a:r>
          </a:p>
        </p:txBody>
      </p:sp>
    </p:spTree>
    <p:extLst>
      <p:ext uri="{BB962C8B-B14F-4D97-AF65-F5344CB8AC3E}">
        <p14:creationId xmlns:p14="http://schemas.microsoft.com/office/powerpoint/2010/main" val="2025183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71978" y="229578"/>
            <a:ext cx="6095207" cy="6372450"/>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algn="ctr"/>
            <a:r>
              <a:rPr lang="en-US" sz="2400" u="sng" dirty="0" smtClean="0">
                <a:ln w="0"/>
              </a:rPr>
              <a:t>Question 2 </a:t>
            </a:r>
          </a:p>
          <a:p>
            <a:pPr algn="ctr"/>
            <a:endParaRPr lang="en-US" sz="2400" dirty="0" smtClean="0">
              <a:ln w="0"/>
            </a:endParaRPr>
          </a:p>
          <a:p>
            <a:pPr algn="ctr"/>
            <a:r>
              <a:rPr lang="en-US" sz="2400" i="1" dirty="0">
                <a:ln w="0"/>
              </a:rPr>
              <a:t>H</a:t>
            </a:r>
            <a:r>
              <a:rPr lang="en-US" sz="2400" i="1" dirty="0" smtClean="0">
                <a:ln w="0"/>
              </a:rPr>
              <a:t>ow many marks?</a:t>
            </a:r>
          </a:p>
          <a:p>
            <a:pPr algn="ctr"/>
            <a:r>
              <a:rPr lang="en-US" sz="2400" dirty="0" smtClean="0">
                <a:ln w="0"/>
              </a:rPr>
              <a:t>10 marks</a:t>
            </a:r>
          </a:p>
          <a:p>
            <a:pPr algn="ctr"/>
            <a:endParaRPr lang="en-US" sz="2400" dirty="0" smtClean="0">
              <a:ln w="0"/>
            </a:endParaRPr>
          </a:p>
          <a:p>
            <a:pPr algn="ctr"/>
            <a:r>
              <a:rPr lang="en-US" sz="2400" i="1" dirty="0" smtClean="0">
                <a:ln w="0"/>
              </a:rPr>
              <a:t>How many points/quotes should you make?</a:t>
            </a:r>
          </a:p>
          <a:p>
            <a:pPr algn="ctr"/>
            <a:r>
              <a:rPr lang="en-US" sz="2400" dirty="0" smtClean="0">
                <a:ln w="0"/>
              </a:rPr>
              <a:t>6-8 points with quotes</a:t>
            </a:r>
          </a:p>
          <a:p>
            <a:pPr algn="ctr"/>
            <a:r>
              <a:rPr lang="en-US" sz="2400" dirty="0" smtClean="0">
                <a:ln w="0"/>
              </a:rPr>
              <a:t>(13-15 minutes)</a:t>
            </a:r>
          </a:p>
          <a:p>
            <a:pPr algn="ctr"/>
            <a:endParaRPr lang="en-US" sz="2400" dirty="0" smtClean="0">
              <a:ln w="0"/>
            </a:endParaRPr>
          </a:p>
          <a:p>
            <a:pPr algn="ctr"/>
            <a:r>
              <a:rPr lang="en-US" sz="2400" i="1" dirty="0">
                <a:ln w="0"/>
              </a:rPr>
              <a:t>W</a:t>
            </a:r>
            <a:r>
              <a:rPr lang="en-US" sz="2400" i="1" dirty="0" smtClean="0">
                <a:ln w="0"/>
              </a:rPr>
              <a:t>hat are the marks given for?</a:t>
            </a:r>
          </a:p>
          <a:p>
            <a:pPr algn="ctr"/>
            <a:r>
              <a:rPr lang="en-US" sz="2400" dirty="0" smtClean="0">
                <a:ln w="0"/>
              </a:rPr>
              <a:t>clear points related to quote</a:t>
            </a:r>
          </a:p>
          <a:p>
            <a:pPr algn="ctr"/>
            <a:r>
              <a:rPr lang="en-US" sz="2400" dirty="0" smtClean="0">
                <a:ln w="0"/>
              </a:rPr>
              <a:t>quotes to support points</a:t>
            </a:r>
          </a:p>
          <a:p>
            <a:pPr algn="ctr"/>
            <a:r>
              <a:rPr lang="en-US" sz="2400" dirty="0">
                <a:ln w="0"/>
              </a:rPr>
              <a:t>t</a:t>
            </a:r>
            <a:r>
              <a:rPr lang="en-US" sz="2400" dirty="0" smtClean="0">
                <a:ln w="0"/>
              </a:rPr>
              <a:t>erminology for how the writer presents impression</a:t>
            </a:r>
          </a:p>
          <a:p>
            <a:pPr algn="ctr"/>
            <a:endParaRPr lang="en-US" sz="2400" dirty="0" smtClean="0">
              <a:ln w="0"/>
            </a:endParaRPr>
          </a:p>
          <a:p>
            <a:pPr algn="ctr"/>
            <a:r>
              <a:rPr lang="en-US" sz="2400" i="1" dirty="0">
                <a:ln w="0"/>
              </a:rPr>
              <a:t>W</a:t>
            </a:r>
            <a:r>
              <a:rPr lang="en-US" sz="2400" i="1" dirty="0" smtClean="0">
                <a:ln w="0"/>
              </a:rPr>
              <a:t>hat do you need to avoid?</a:t>
            </a:r>
          </a:p>
          <a:p>
            <a:pPr algn="ctr"/>
            <a:r>
              <a:rPr lang="en-US" sz="2400" dirty="0" smtClean="0">
                <a:ln w="0"/>
              </a:rPr>
              <a:t>waffling!</a:t>
            </a:r>
            <a:endParaRPr lang="en-US" sz="2400" dirty="0">
              <a:ln w="0"/>
            </a:endParaRPr>
          </a:p>
        </p:txBody>
      </p:sp>
      <p:sp>
        <p:nvSpPr>
          <p:cNvPr id="3" name="TextBox 2"/>
          <p:cNvSpPr txBox="1"/>
          <p:nvPr/>
        </p:nvSpPr>
        <p:spPr>
          <a:xfrm>
            <a:off x="8864944" y="3506011"/>
            <a:ext cx="2662902" cy="1939441"/>
          </a:xfrm>
          <a:prstGeom prst="rect">
            <a:avLst/>
          </a:prstGeom>
          <a:ln>
            <a:solidFill>
              <a:srgbClr val="FF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GB" sz="2400" dirty="0" smtClean="0"/>
              <a:t>Remember to use quotes from the beginning, middle and end of the extract. </a:t>
            </a:r>
            <a:endParaRPr lang="en-GB" sz="2400" dirty="0"/>
          </a:p>
        </p:txBody>
      </p:sp>
    </p:spTree>
    <p:extLst>
      <p:ext uri="{BB962C8B-B14F-4D97-AF65-F5344CB8AC3E}">
        <p14:creationId xmlns:p14="http://schemas.microsoft.com/office/powerpoint/2010/main" val="41300192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1537" y="454526"/>
            <a:ext cx="6095207" cy="5695184"/>
          </a:xfrm>
          <a:prstGeom prst="rect">
            <a:avLst/>
          </a:prstGeom>
        </p:spPr>
        <p:style>
          <a:lnRef idx="2">
            <a:schemeClr val="dk1"/>
          </a:lnRef>
          <a:fillRef idx="1">
            <a:schemeClr val="lt1"/>
          </a:fillRef>
          <a:effectRef idx="0">
            <a:schemeClr val="dk1"/>
          </a:effectRef>
          <a:fontRef idx="minor">
            <a:schemeClr val="dk1"/>
          </a:fontRef>
        </p:style>
        <p:txBody>
          <a:bodyPr>
            <a:spAutoFit/>
          </a:bodyPr>
          <a:lstStyle/>
          <a:p>
            <a:pPr marL="914400" indent="-914400">
              <a:buFont typeface="+mj-lt"/>
              <a:buAutoNum type="arabicPeriod"/>
              <a:defRPr/>
            </a:pPr>
            <a:r>
              <a:rPr lang="en-US" sz="2800" kern="0" dirty="0" smtClean="0">
                <a:ln w="50800"/>
              </a:rPr>
              <a:t>adjectives</a:t>
            </a:r>
          </a:p>
          <a:p>
            <a:pPr marL="914400" indent="-914400">
              <a:buFont typeface="+mj-lt"/>
              <a:buAutoNum type="arabicPeriod"/>
              <a:defRPr/>
            </a:pPr>
            <a:r>
              <a:rPr lang="en-US" sz="2800" kern="0" dirty="0" smtClean="0">
                <a:ln w="50800"/>
              </a:rPr>
              <a:t>verbs</a:t>
            </a:r>
          </a:p>
          <a:p>
            <a:pPr marL="914400" indent="-914400">
              <a:buFont typeface="+mj-lt"/>
              <a:buAutoNum type="arabicPeriod"/>
              <a:defRPr/>
            </a:pPr>
            <a:r>
              <a:rPr lang="en-US" sz="2800" kern="0" dirty="0" smtClean="0">
                <a:ln w="50800"/>
              </a:rPr>
              <a:t>word choice</a:t>
            </a:r>
          </a:p>
          <a:p>
            <a:pPr marL="914400" indent="-914400">
              <a:buFont typeface="+mj-lt"/>
              <a:buAutoNum type="arabicPeriod"/>
              <a:defRPr/>
            </a:pPr>
            <a:r>
              <a:rPr lang="en-US" sz="2800" kern="0" dirty="0" smtClean="0">
                <a:ln w="50800"/>
              </a:rPr>
              <a:t>adverbs</a:t>
            </a:r>
          </a:p>
          <a:p>
            <a:pPr marL="914400" indent="-914400">
              <a:buFont typeface="+mj-lt"/>
              <a:buAutoNum type="arabicPeriod"/>
              <a:defRPr/>
            </a:pPr>
            <a:r>
              <a:rPr lang="en-US" sz="2800" kern="0" dirty="0" smtClean="0">
                <a:ln w="50800"/>
              </a:rPr>
              <a:t>DAFOREST</a:t>
            </a:r>
          </a:p>
          <a:p>
            <a:pPr marL="914400" indent="-914400">
              <a:buFont typeface="+mj-lt"/>
              <a:buAutoNum type="arabicPeriod"/>
              <a:defRPr/>
            </a:pPr>
            <a:r>
              <a:rPr lang="en-US" sz="2800" kern="0" dirty="0" smtClean="0">
                <a:ln w="50800"/>
              </a:rPr>
              <a:t>exaggeration (doesn’t need to be hyperbole)</a:t>
            </a:r>
          </a:p>
          <a:p>
            <a:pPr marL="914400" indent="-914400">
              <a:buFont typeface="+mj-lt"/>
              <a:buAutoNum type="arabicPeriod"/>
              <a:defRPr/>
            </a:pPr>
            <a:r>
              <a:rPr lang="en-US" sz="2800" kern="0" dirty="0" smtClean="0">
                <a:ln w="50800"/>
              </a:rPr>
              <a:t>how it starts/ends</a:t>
            </a:r>
          </a:p>
          <a:p>
            <a:pPr marL="914400" indent="-914400">
              <a:buFont typeface="+mj-lt"/>
              <a:buAutoNum type="arabicPeriod"/>
              <a:defRPr/>
            </a:pPr>
            <a:r>
              <a:rPr lang="en-US" sz="2800" kern="0" dirty="0" smtClean="0">
                <a:ln w="50800"/>
              </a:rPr>
              <a:t>punctuation</a:t>
            </a:r>
          </a:p>
          <a:p>
            <a:pPr marL="914400" indent="-914400">
              <a:buFont typeface="+mj-lt"/>
              <a:buAutoNum type="arabicPeriod"/>
              <a:defRPr/>
            </a:pPr>
            <a:r>
              <a:rPr lang="en-US" sz="2800" kern="0" dirty="0" smtClean="0">
                <a:ln w="50800"/>
              </a:rPr>
              <a:t>sensory language</a:t>
            </a:r>
          </a:p>
          <a:p>
            <a:pPr marL="914400" indent="-914400">
              <a:buFont typeface="+mj-lt"/>
              <a:buAutoNum type="arabicPeriod"/>
              <a:defRPr/>
            </a:pPr>
            <a:r>
              <a:rPr lang="en-US" sz="2800" kern="0" dirty="0" smtClean="0">
                <a:ln w="50800"/>
              </a:rPr>
              <a:t>figurative language (similes, metaphor, personification, onomatopoeia etc.)</a:t>
            </a:r>
            <a:endParaRPr lang="en-US" sz="2800" kern="0" dirty="0">
              <a:ln w="50800"/>
            </a:endParaRPr>
          </a:p>
        </p:txBody>
      </p:sp>
      <p:sp>
        <p:nvSpPr>
          <p:cNvPr id="3" name="TextBox 2"/>
          <p:cNvSpPr txBox="1"/>
          <p:nvPr/>
        </p:nvSpPr>
        <p:spPr>
          <a:xfrm>
            <a:off x="8007735" y="1353984"/>
            <a:ext cx="3029442" cy="2678276"/>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GB" sz="2800" dirty="0" smtClean="0"/>
              <a:t>Go through the extract and highlight any of these that you find.</a:t>
            </a:r>
          </a:p>
          <a:p>
            <a:pPr algn="ctr"/>
            <a:endParaRPr lang="en-GB" sz="2800" dirty="0"/>
          </a:p>
          <a:p>
            <a:pPr algn="ctr"/>
            <a:r>
              <a:rPr lang="en-GB" sz="2800" dirty="0" smtClean="0"/>
              <a:t>You have 4 minutes</a:t>
            </a:r>
            <a:endParaRPr lang="en-GB" sz="2800"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2951" y="4539626"/>
            <a:ext cx="1712690" cy="12798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080383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4669" y="2662249"/>
            <a:ext cx="4191962" cy="831189"/>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dirty="0" smtClean="0"/>
              <a:t>“Did </a:t>
            </a:r>
            <a:r>
              <a:rPr lang="en-GB" sz="2400" b="1" dirty="0">
                <a:solidFill>
                  <a:srgbClr val="FF0000"/>
                </a:solidFill>
              </a:rPr>
              <a:t>he </a:t>
            </a:r>
            <a:r>
              <a:rPr lang="en-GB" sz="2400" b="1" dirty="0">
                <a:solidFill>
                  <a:srgbClr val="00B050"/>
                </a:solidFill>
              </a:rPr>
              <a:t>have any idea </a:t>
            </a:r>
            <a:r>
              <a:rPr lang="en-GB" sz="2400" dirty="0"/>
              <a:t>of </a:t>
            </a:r>
            <a:r>
              <a:rPr lang="en-GB" sz="2400" b="1" dirty="0">
                <a:solidFill>
                  <a:srgbClr val="7030A0"/>
                </a:solidFill>
              </a:rPr>
              <a:t>what was to come</a:t>
            </a:r>
            <a:r>
              <a:rPr lang="en-GB" sz="2400" b="1" dirty="0">
                <a:solidFill>
                  <a:schemeClr val="accent2">
                    <a:lumMod val="75000"/>
                  </a:schemeClr>
                </a:solidFill>
              </a:rPr>
              <a:t>? </a:t>
            </a:r>
            <a:r>
              <a:rPr lang="en-GB" sz="2400" b="1" dirty="0">
                <a:solidFill>
                  <a:srgbClr val="0070C0"/>
                </a:solidFill>
              </a:rPr>
              <a:t>I hope not</a:t>
            </a:r>
            <a:r>
              <a:rPr lang="en-GB" sz="2400" b="1" dirty="0" smtClean="0">
                <a:solidFill>
                  <a:srgbClr val="0070C0"/>
                </a:solidFill>
              </a:rPr>
              <a:t>.”</a:t>
            </a:r>
            <a:endParaRPr lang="en-GB" sz="2400" b="1" dirty="0">
              <a:solidFill>
                <a:srgbClr val="0070C0"/>
              </a:solidFill>
            </a:endParaRPr>
          </a:p>
        </p:txBody>
      </p:sp>
      <p:sp>
        <p:nvSpPr>
          <p:cNvPr id="3" name="TextBox 2"/>
          <p:cNvSpPr txBox="1"/>
          <p:nvPr/>
        </p:nvSpPr>
        <p:spPr>
          <a:xfrm>
            <a:off x="1452093" y="1362955"/>
            <a:ext cx="1593499" cy="461772"/>
          </a:xfrm>
          <a:prstGeom prst="rect">
            <a:avLst/>
          </a:prstGeom>
          <a:noFill/>
        </p:spPr>
        <p:txBody>
          <a:bodyPr wrap="none" rtlCol="0">
            <a:spAutoFit/>
          </a:bodyPr>
          <a:lstStyle/>
          <a:p>
            <a:r>
              <a:rPr lang="en-GB" sz="2400" b="1" dirty="0" smtClean="0">
                <a:solidFill>
                  <a:srgbClr val="FF0000"/>
                </a:solidFill>
              </a:rPr>
              <a:t>Who is he?</a:t>
            </a:r>
            <a:endParaRPr lang="en-GB" sz="2400" b="1" dirty="0">
              <a:solidFill>
                <a:srgbClr val="FF0000"/>
              </a:solidFill>
            </a:endParaRPr>
          </a:p>
        </p:txBody>
      </p:sp>
      <p:cxnSp>
        <p:nvCxnSpPr>
          <p:cNvPr id="5" name="Straight Arrow Connector 4"/>
          <p:cNvCxnSpPr/>
          <p:nvPr/>
        </p:nvCxnSpPr>
        <p:spPr>
          <a:xfrm>
            <a:off x="2832481" y="1824727"/>
            <a:ext cx="1254896" cy="67701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102519" y="4115757"/>
            <a:ext cx="2703145" cy="461772"/>
          </a:xfrm>
          <a:prstGeom prst="rect">
            <a:avLst/>
          </a:prstGeom>
          <a:noFill/>
        </p:spPr>
        <p:txBody>
          <a:bodyPr wrap="none" rtlCol="0">
            <a:spAutoFit/>
          </a:bodyPr>
          <a:lstStyle/>
          <a:p>
            <a:r>
              <a:rPr lang="en-GB" sz="2400" b="1" dirty="0" smtClean="0">
                <a:solidFill>
                  <a:srgbClr val="7030A0"/>
                </a:solidFill>
              </a:rPr>
              <a:t>What was to come?</a:t>
            </a:r>
            <a:endParaRPr lang="en-GB" sz="2400" b="1" dirty="0">
              <a:solidFill>
                <a:srgbClr val="7030A0"/>
              </a:solidFill>
            </a:endParaRPr>
          </a:p>
        </p:txBody>
      </p:sp>
      <p:cxnSp>
        <p:nvCxnSpPr>
          <p:cNvPr id="11" name="Straight Arrow Connector 10"/>
          <p:cNvCxnSpPr/>
          <p:nvPr/>
        </p:nvCxnSpPr>
        <p:spPr>
          <a:xfrm flipV="1">
            <a:off x="3045592" y="3649484"/>
            <a:ext cx="760069" cy="466273"/>
          </a:xfrm>
          <a:prstGeom prst="straightConnector1">
            <a:avLst/>
          </a:prstGeom>
          <a:ln>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5512575" y="1042401"/>
            <a:ext cx="6106133" cy="461772"/>
          </a:xfrm>
          <a:prstGeom prst="rect">
            <a:avLst/>
          </a:prstGeom>
          <a:noFill/>
        </p:spPr>
        <p:txBody>
          <a:bodyPr wrap="none" rtlCol="0">
            <a:spAutoFit/>
          </a:bodyPr>
          <a:lstStyle/>
          <a:p>
            <a:r>
              <a:rPr lang="en-GB" sz="2400" b="1" dirty="0" smtClean="0">
                <a:solidFill>
                  <a:srgbClr val="00B050"/>
                </a:solidFill>
              </a:rPr>
              <a:t>Why might he not know what was happening?</a:t>
            </a:r>
            <a:endParaRPr lang="en-GB" sz="2400" b="1" dirty="0">
              <a:solidFill>
                <a:srgbClr val="00B050"/>
              </a:solidFill>
            </a:endParaRPr>
          </a:p>
        </p:txBody>
      </p:sp>
      <p:cxnSp>
        <p:nvCxnSpPr>
          <p:cNvPr id="15" name="Straight Arrow Connector 14"/>
          <p:cNvCxnSpPr/>
          <p:nvPr/>
        </p:nvCxnSpPr>
        <p:spPr>
          <a:xfrm flipH="1">
            <a:off x="5512578" y="1593836"/>
            <a:ext cx="985991" cy="827195"/>
          </a:xfrm>
          <a:prstGeom prst="straightConnector1">
            <a:avLst/>
          </a:prstGeom>
          <a:ln>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741716" y="4411659"/>
            <a:ext cx="2724916" cy="1200607"/>
          </a:xfrm>
          <a:prstGeom prst="rect">
            <a:avLst/>
          </a:prstGeom>
          <a:noFill/>
        </p:spPr>
        <p:txBody>
          <a:bodyPr wrap="square" rtlCol="0">
            <a:spAutoFit/>
          </a:bodyPr>
          <a:lstStyle/>
          <a:p>
            <a:pPr algn="ctr"/>
            <a:r>
              <a:rPr lang="en-GB" sz="2400" b="1" dirty="0" smtClean="0">
                <a:solidFill>
                  <a:schemeClr val="accent2">
                    <a:lumMod val="75000"/>
                  </a:schemeClr>
                </a:solidFill>
              </a:rPr>
              <a:t>What’s the effect of the question mark on the reader?</a:t>
            </a:r>
            <a:endParaRPr lang="en-GB" sz="2400" b="1" dirty="0">
              <a:solidFill>
                <a:schemeClr val="accent2">
                  <a:lumMod val="75000"/>
                </a:schemeClr>
              </a:solidFill>
            </a:endParaRPr>
          </a:p>
        </p:txBody>
      </p:sp>
      <p:cxnSp>
        <p:nvCxnSpPr>
          <p:cNvPr id="18" name="Straight Arrow Connector 17"/>
          <p:cNvCxnSpPr/>
          <p:nvPr/>
        </p:nvCxnSpPr>
        <p:spPr>
          <a:xfrm flipH="1" flipV="1">
            <a:off x="5512578" y="3649480"/>
            <a:ext cx="206162" cy="609741"/>
          </a:xfrm>
          <a:prstGeom prst="straightConnector1">
            <a:avLst/>
          </a:prstGeom>
          <a:ln>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8695491" y="3138951"/>
            <a:ext cx="2751682" cy="831189"/>
          </a:xfrm>
          <a:prstGeom prst="rect">
            <a:avLst/>
          </a:prstGeom>
          <a:noFill/>
        </p:spPr>
        <p:txBody>
          <a:bodyPr wrap="square" rtlCol="0">
            <a:spAutoFit/>
          </a:bodyPr>
          <a:lstStyle/>
          <a:p>
            <a:r>
              <a:rPr lang="en-GB" sz="2400" b="1" dirty="0" smtClean="0">
                <a:solidFill>
                  <a:srgbClr val="0070C0"/>
                </a:solidFill>
              </a:rPr>
              <a:t>What’s the effect of this short sentence?</a:t>
            </a:r>
            <a:endParaRPr lang="en-GB" sz="2400" b="1" dirty="0">
              <a:solidFill>
                <a:srgbClr val="0070C0"/>
              </a:solidFill>
            </a:endParaRPr>
          </a:p>
        </p:txBody>
      </p:sp>
      <p:cxnSp>
        <p:nvCxnSpPr>
          <p:cNvPr id="21" name="Straight Arrow Connector 20"/>
          <p:cNvCxnSpPr/>
          <p:nvPr/>
        </p:nvCxnSpPr>
        <p:spPr>
          <a:xfrm flipH="1" flipV="1">
            <a:off x="7603462" y="3303806"/>
            <a:ext cx="1092031" cy="111993"/>
          </a:xfrm>
          <a:prstGeom prst="straightConnector1">
            <a:avLst/>
          </a:prstGeom>
          <a:ln>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5053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7449" y="4071843"/>
            <a:ext cx="2491867" cy="1939441"/>
          </a:xfrm>
          <a:prstGeom prst="rect">
            <a:avLst/>
          </a:prstGeom>
        </p:spPr>
        <p:txBody>
          <a:bodyPr wrap="square">
            <a:spAutoFit/>
          </a:bodyPr>
          <a:lstStyle/>
          <a:p>
            <a:r>
              <a:rPr lang="en-GB" sz="2400" b="1" dirty="0">
                <a:solidFill>
                  <a:srgbClr val="FF0000"/>
                </a:solidFill>
              </a:rPr>
              <a:t>POINT</a:t>
            </a:r>
          </a:p>
          <a:p>
            <a:r>
              <a:rPr lang="en-GB" sz="2400" b="1" dirty="0">
                <a:solidFill>
                  <a:srgbClr val="00B050"/>
                </a:solidFill>
              </a:rPr>
              <a:t>EVIDENCE</a:t>
            </a:r>
          </a:p>
          <a:p>
            <a:r>
              <a:rPr lang="en-GB" sz="2400" b="1" dirty="0">
                <a:solidFill>
                  <a:srgbClr val="FFC000"/>
                </a:solidFill>
              </a:rPr>
              <a:t>TECHNIQUE</a:t>
            </a:r>
          </a:p>
          <a:p>
            <a:r>
              <a:rPr lang="en-GB" sz="2400" b="1" dirty="0">
                <a:solidFill>
                  <a:srgbClr val="0070C0"/>
                </a:solidFill>
              </a:rPr>
              <a:t>EXPLANATION</a:t>
            </a:r>
          </a:p>
          <a:p>
            <a:r>
              <a:rPr lang="en-GB" sz="2400" b="1" dirty="0">
                <a:solidFill>
                  <a:srgbClr val="7030A0"/>
                </a:solidFill>
              </a:rPr>
              <a:t>READER</a:t>
            </a:r>
          </a:p>
        </p:txBody>
      </p:sp>
      <p:sp>
        <p:nvSpPr>
          <p:cNvPr id="3" name="Rectangle 2"/>
          <p:cNvSpPr/>
          <p:nvPr/>
        </p:nvSpPr>
        <p:spPr>
          <a:xfrm>
            <a:off x="3244802" y="2251316"/>
            <a:ext cx="4687931" cy="3817313"/>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200" b="1" dirty="0" smtClean="0">
                <a:solidFill>
                  <a:srgbClr val="FF0000"/>
                </a:solidFill>
              </a:rPr>
              <a:t>The writer uses the example of a small boy from a photograph to highlight the horror of Auschwitz: </a:t>
            </a:r>
            <a:r>
              <a:rPr lang="en-GB" sz="2200" b="1" dirty="0" smtClean="0">
                <a:solidFill>
                  <a:srgbClr val="00B050"/>
                </a:solidFill>
              </a:rPr>
              <a:t>“Did </a:t>
            </a:r>
            <a:r>
              <a:rPr lang="en-GB" sz="2200" b="1" dirty="0">
                <a:solidFill>
                  <a:srgbClr val="00B050"/>
                </a:solidFill>
              </a:rPr>
              <a:t>he have any idea of what was to come? I hope not</a:t>
            </a:r>
            <a:r>
              <a:rPr lang="en-GB" sz="2200" b="1" dirty="0" smtClean="0">
                <a:solidFill>
                  <a:srgbClr val="00B050"/>
                </a:solidFill>
              </a:rPr>
              <a:t>.” </a:t>
            </a:r>
            <a:r>
              <a:rPr lang="en-GB" sz="2200" b="1" dirty="0" smtClean="0">
                <a:solidFill>
                  <a:srgbClr val="FFC000"/>
                </a:solidFill>
              </a:rPr>
              <a:t>The rhetorical question </a:t>
            </a:r>
            <a:r>
              <a:rPr lang="en-GB" sz="2200" b="1" dirty="0" smtClean="0">
                <a:solidFill>
                  <a:srgbClr val="7030A0"/>
                </a:solidFill>
              </a:rPr>
              <a:t>makes the reader think about how the small boy was likely killed soon after the photo was taken. </a:t>
            </a:r>
            <a:r>
              <a:rPr lang="en-GB" sz="2200" b="1" dirty="0" smtClean="0">
                <a:solidFill>
                  <a:srgbClr val="FFC000"/>
                </a:solidFill>
              </a:rPr>
              <a:t>The short sentence  </a:t>
            </a:r>
            <a:r>
              <a:rPr lang="en-GB" sz="2200" b="1" dirty="0" smtClean="0">
                <a:solidFill>
                  <a:srgbClr val="00B050"/>
                </a:solidFill>
              </a:rPr>
              <a:t>‘I hope not’</a:t>
            </a:r>
            <a:r>
              <a:rPr lang="en-GB" sz="2200" dirty="0" smtClean="0">
                <a:solidFill>
                  <a:schemeClr val="tx1"/>
                </a:solidFill>
              </a:rPr>
              <a:t> </a:t>
            </a:r>
            <a:r>
              <a:rPr lang="en-GB" sz="2200" b="1" dirty="0" smtClean="0">
                <a:solidFill>
                  <a:srgbClr val="0000FF"/>
                </a:solidFill>
              </a:rPr>
              <a:t>is simple but shows how the writer hopes that the boy’s innocence lasted as long as possible.</a:t>
            </a:r>
            <a:endParaRPr lang="en-GB" sz="2200" b="1" dirty="0">
              <a:solidFill>
                <a:srgbClr val="0000FF"/>
              </a:solidFill>
            </a:endParaRPr>
          </a:p>
        </p:txBody>
      </p:sp>
      <p:sp>
        <p:nvSpPr>
          <p:cNvPr id="4" name="TextBox 3"/>
          <p:cNvSpPr txBox="1"/>
          <p:nvPr/>
        </p:nvSpPr>
        <p:spPr>
          <a:xfrm>
            <a:off x="699159" y="2395474"/>
            <a:ext cx="1454120" cy="523341"/>
          </a:xfrm>
          <a:prstGeom prst="rect">
            <a:avLst/>
          </a:prstGeom>
          <a:noFill/>
        </p:spPr>
        <p:txBody>
          <a:bodyPr wrap="none" rtlCol="0">
            <a:spAutoFit/>
          </a:bodyPr>
          <a:lstStyle/>
          <a:p>
            <a:r>
              <a:rPr lang="en-GB" sz="2800" u="sng" dirty="0" smtClean="0"/>
              <a:t>Write up</a:t>
            </a:r>
            <a:endParaRPr lang="en-GB" sz="2800" u="sng" dirty="0"/>
          </a:p>
        </p:txBody>
      </p:sp>
      <p:sp>
        <p:nvSpPr>
          <p:cNvPr id="5" name="TextBox 4"/>
          <p:cNvSpPr txBox="1"/>
          <p:nvPr/>
        </p:nvSpPr>
        <p:spPr>
          <a:xfrm>
            <a:off x="8420607" y="2908108"/>
            <a:ext cx="3196143" cy="1939441"/>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GB" sz="2400" dirty="0" smtClean="0"/>
              <a:t>Write 7 more short paragraphs of your own to answer the question.</a:t>
            </a:r>
          </a:p>
          <a:p>
            <a:endParaRPr lang="en-GB" sz="2400" dirty="0"/>
          </a:p>
          <a:p>
            <a:r>
              <a:rPr lang="en-GB" sz="2400" dirty="0" smtClean="0"/>
              <a:t>You have 10 minutes.</a:t>
            </a:r>
            <a:endParaRPr lang="en-GB" sz="2400" dirty="0"/>
          </a:p>
        </p:txBody>
      </p:sp>
      <p:pic>
        <p:nvPicPr>
          <p:cNvPr id="296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34685" y="5131818"/>
            <a:ext cx="1582065" cy="1177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699160" y="208852"/>
            <a:ext cx="10120849" cy="1631594"/>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GB" sz="2000" dirty="0" smtClean="0"/>
              <a:t>Q2 How does the writer show Auschwitz to be a terrible place?</a:t>
            </a:r>
          </a:p>
          <a:p>
            <a:endParaRPr lang="en-GB" sz="2000" dirty="0"/>
          </a:p>
          <a:p>
            <a:r>
              <a:rPr lang="en-GB" sz="2000" dirty="0" smtClean="0"/>
              <a:t>You should comment on:</a:t>
            </a:r>
          </a:p>
          <a:p>
            <a:pPr marL="1200150" lvl="2" indent="-285750">
              <a:buFont typeface="Arial" panose="020B0604020202020204" pitchFamily="34" charset="0"/>
              <a:buChar char="•"/>
            </a:pPr>
            <a:r>
              <a:rPr lang="en-GB" sz="2000" dirty="0" smtClean="0"/>
              <a:t>what she says</a:t>
            </a:r>
          </a:p>
          <a:p>
            <a:pPr marL="1200150" lvl="2" indent="-285750">
              <a:buFont typeface="Arial" panose="020B0604020202020204" pitchFamily="34" charset="0"/>
              <a:buChar char="•"/>
            </a:pPr>
            <a:r>
              <a:rPr lang="en-GB" sz="2000" dirty="0" smtClean="0"/>
              <a:t>her use of language, tone and structure</a:t>
            </a:r>
            <a:endParaRPr lang="en-GB" sz="2000" dirty="0"/>
          </a:p>
        </p:txBody>
      </p:sp>
    </p:spTree>
    <p:extLst>
      <p:ext uri="{BB962C8B-B14F-4D97-AF65-F5344CB8AC3E}">
        <p14:creationId xmlns:p14="http://schemas.microsoft.com/office/powerpoint/2010/main" val="2836449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6201" y="249606"/>
            <a:ext cx="5375843" cy="954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GB" sz="2800" dirty="0" smtClean="0"/>
              <a:t>Paper 2 Non Fiction</a:t>
            </a:r>
          </a:p>
          <a:p>
            <a:pPr algn="ctr"/>
            <a:r>
              <a:rPr lang="en-GB" sz="2800" dirty="0" smtClean="0"/>
              <a:t>2 hours – 80 marks</a:t>
            </a:r>
            <a:endParaRPr lang="en-GB" sz="2800" dirty="0"/>
          </a:p>
        </p:txBody>
      </p:sp>
      <p:sp>
        <p:nvSpPr>
          <p:cNvPr id="3" name="Rectangle 2"/>
          <p:cNvSpPr/>
          <p:nvPr/>
        </p:nvSpPr>
        <p:spPr>
          <a:xfrm>
            <a:off x="735011" y="2051720"/>
            <a:ext cx="6095207" cy="5170646"/>
          </a:xfrm>
          <a:prstGeom prst="rect">
            <a:avLst/>
          </a:prstGeom>
        </p:spPr>
        <p:txBody>
          <a:bodyPr>
            <a:spAutoFit/>
          </a:bodyPr>
          <a:lstStyle/>
          <a:p>
            <a:pPr marL="342900" indent="-342900">
              <a:buAutoNum type="alphaUcPeriod"/>
            </a:pPr>
            <a:endParaRPr lang="en-US" dirty="0" smtClean="0">
              <a:latin typeface="Calibri" panose="020F0502020204030204" pitchFamily="34" charset="0"/>
            </a:endParaRPr>
          </a:p>
          <a:p>
            <a:pPr marL="342900" indent="-342900">
              <a:buAutoNum type="alphaUcPeriod"/>
            </a:pPr>
            <a:endParaRPr lang="en-US" sz="100" dirty="0" smtClean="0">
              <a:latin typeface="Calibri" panose="020F0502020204030204" pitchFamily="34" charset="0"/>
            </a:endParaRPr>
          </a:p>
          <a:p>
            <a:pPr marL="514350" indent="-514350">
              <a:buFont typeface="+mj-lt"/>
              <a:buAutoNum type="arabicPeriod"/>
            </a:pPr>
            <a:r>
              <a:rPr lang="en-US" dirty="0" smtClean="0">
                <a:latin typeface="Calibri" panose="020F0502020204030204" pitchFamily="34" charset="0"/>
              </a:rPr>
              <a:t>30% of the whole GCSE.</a:t>
            </a:r>
          </a:p>
          <a:p>
            <a:pPr marL="514350" indent="-514350">
              <a:buFont typeface="+mj-lt"/>
              <a:buAutoNum type="arabicPeriod"/>
            </a:pPr>
            <a:endParaRPr lang="en-US" dirty="0" smtClean="0">
              <a:latin typeface="Calibri" panose="020F0502020204030204" pitchFamily="34" charset="0"/>
            </a:endParaRPr>
          </a:p>
          <a:p>
            <a:pPr marL="514350" indent="-514350">
              <a:buFont typeface="+mj-lt"/>
              <a:buAutoNum type="arabicPeriod"/>
            </a:pPr>
            <a:r>
              <a:rPr lang="en-GB" dirty="0">
                <a:latin typeface="Calibri" panose="020F0502020204030204" pitchFamily="34" charset="0"/>
              </a:rPr>
              <a:t>Non Fiction Reading </a:t>
            </a:r>
            <a:r>
              <a:rPr lang="en-GB" dirty="0" smtClean="0">
                <a:latin typeface="Calibri" panose="020F0502020204030204" pitchFamily="34" charset="0"/>
              </a:rPr>
              <a:t>Exam - 1 </a:t>
            </a:r>
            <a:r>
              <a:rPr lang="en-GB" dirty="0">
                <a:latin typeface="Calibri" panose="020F0502020204030204" pitchFamily="34" charset="0"/>
              </a:rPr>
              <a:t>hour – 40 marks</a:t>
            </a:r>
          </a:p>
          <a:p>
            <a:pPr marL="514350" indent="-514350">
              <a:buFont typeface="+mj-lt"/>
              <a:buAutoNum type="arabicPeriod"/>
            </a:pPr>
            <a:endParaRPr lang="en-US" dirty="0" smtClean="0">
              <a:latin typeface="Calibri" panose="020F0502020204030204" pitchFamily="34" charset="0"/>
            </a:endParaRPr>
          </a:p>
          <a:p>
            <a:pPr marL="514350" indent="-514350">
              <a:buFont typeface="+mj-lt"/>
              <a:buAutoNum type="arabicPeriod"/>
            </a:pPr>
            <a:r>
              <a:rPr lang="en-US" dirty="0">
                <a:latin typeface="Calibri" panose="020F0502020204030204" pitchFamily="34" charset="0"/>
              </a:rPr>
              <a:t>Y</a:t>
            </a:r>
            <a:r>
              <a:rPr lang="en-US" dirty="0" smtClean="0">
                <a:latin typeface="Calibri" panose="020F0502020204030204" pitchFamily="34" charset="0"/>
              </a:rPr>
              <a:t>ou will do this in the same exam as writing letters, speeches, reviews etc.</a:t>
            </a:r>
          </a:p>
          <a:p>
            <a:pPr marL="514350" indent="-514350">
              <a:buFont typeface="+mj-lt"/>
              <a:buAutoNum type="arabicPeriod"/>
            </a:pPr>
            <a:endParaRPr lang="en-US" dirty="0" smtClean="0">
              <a:latin typeface="Calibri" panose="020F0502020204030204" pitchFamily="34" charset="0"/>
            </a:endParaRPr>
          </a:p>
          <a:p>
            <a:pPr marL="514350" indent="-514350">
              <a:buFont typeface="+mj-lt"/>
              <a:buAutoNum type="arabicPeriod"/>
            </a:pPr>
            <a:r>
              <a:rPr lang="en-US" dirty="0">
                <a:latin typeface="Calibri" panose="020F0502020204030204" pitchFamily="34" charset="0"/>
              </a:rPr>
              <a:t>Y</a:t>
            </a:r>
            <a:r>
              <a:rPr lang="en-US" dirty="0" smtClean="0">
                <a:latin typeface="Calibri" panose="020F0502020204030204" pitchFamily="34" charset="0"/>
              </a:rPr>
              <a:t>ou have 2 extracts to read.</a:t>
            </a:r>
          </a:p>
          <a:p>
            <a:pPr marL="514350" indent="-514350">
              <a:buFont typeface="+mj-lt"/>
              <a:buAutoNum type="arabicPeriod"/>
            </a:pPr>
            <a:endParaRPr lang="en-US" dirty="0" smtClean="0">
              <a:latin typeface="Calibri" panose="020F0502020204030204" pitchFamily="34" charset="0"/>
            </a:endParaRPr>
          </a:p>
          <a:p>
            <a:pPr marL="514350" indent="-514350">
              <a:buFont typeface="+mj-lt"/>
              <a:buAutoNum type="arabicPeriod"/>
            </a:pPr>
            <a:r>
              <a:rPr lang="en-US" dirty="0">
                <a:latin typeface="Calibri" panose="020F0502020204030204" pitchFamily="34" charset="0"/>
              </a:rPr>
              <a:t>Y</a:t>
            </a:r>
            <a:r>
              <a:rPr lang="en-US" dirty="0" smtClean="0">
                <a:latin typeface="Calibri" panose="020F0502020204030204" pitchFamily="34" charset="0"/>
              </a:rPr>
              <a:t>ou will have one extract from 21st century non-fiction (2000-2018) and one from the 19</a:t>
            </a:r>
            <a:r>
              <a:rPr lang="en-US" baseline="30000" dirty="0" smtClean="0">
                <a:latin typeface="Calibri" panose="020F0502020204030204" pitchFamily="34" charset="0"/>
              </a:rPr>
              <a:t>th</a:t>
            </a:r>
            <a:r>
              <a:rPr lang="en-US" dirty="0" smtClean="0">
                <a:latin typeface="Calibri" panose="020F0502020204030204" pitchFamily="34" charset="0"/>
              </a:rPr>
              <a:t> century (1800-1899).</a:t>
            </a:r>
          </a:p>
          <a:p>
            <a:pPr marL="457200" indent="-457200">
              <a:buFont typeface="+mj-lt"/>
              <a:buAutoNum type="arabicPeriod"/>
            </a:pPr>
            <a:endParaRPr lang="en-US" sz="1400" dirty="0" smtClean="0">
              <a:latin typeface="Calibri" panose="020F0502020204030204" pitchFamily="34" charset="0"/>
            </a:endParaRPr>
          </a:p>
          <a:p>
            <a:pPr marL="514350" indent="-514350">
              <a:buFont typeface="+mj-lt"/>
              <a:buAutoNum type="arabicPeriod"/>
            </a:pPr>
            <a:r>
              <a:rPr lang="en-US" dirty="0">
                <a:latin typeface="Calibri" panose="020F0502020204030204" pitchFamily="34" charset="0"/>
              </a:rPr>
              <a:t>T</a:t>
            </a:r>
            <a:r>
              <a:rPr lang="en-US" dirty="0" smtClean="0">
                <a:latin typeface="Calibri" panose="020F0502020204030204" pitchFamily="34" charset="0"/>
              </a:rPr>
              <a:t>hey will be on the same theme e.g. food, survival, music etc.</a:t>
            </a:r>
            <a:endParaRPr lang="en-US" dirty="0">
              <a:latin typeface="Calibri" panose="020F050202020403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6995" y="2260000"/>
            <a:ext cx="3321271" cy="25338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1562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3189" y="569080"/>
            <a:ext cx="8667743" cy="563130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fontAlgn="base">
              <a:lnSpc>
                <a:spcPct val="107000"/>
              </a:lnSpc>
              <a:spcBef>
                <a:spcPct val="0"/>
              </a:spcBef>
              <a:spcAft>
                <a:spcPts val="800"/>
              </a:spcAft>
              <a:defRPr/>
            </a:pPr>
            <a:r>
              <a:rPr lang="en-GB" sz="2800" u="sng" dirty="0">
                <a:ea typeface="Calibri" panose="020F0502020204030204" pitchFamily="34" charset="0"/>
                <a:cs typeface="Times New Roman" panose="02020603050405020304" pitchFamily="18" charset="0"/>
              </a:rPr>
              <a:t>Summary</a:t>
            </a:r>
            <a:r>
              <a:rPr lang="en-GB" sz="2800" u="sng" dirty="0" smtClean="0">
                <a:ea typeface="Calibri" panose="020F0502020204030204" pitchFamily="34" charset="0"/>
                <a:cs typeface="Times New Roman" panose="02020603050405020304" pitchFamily="18" charset="0"/>
              </a:rPr>
              <a:t>:</a:t>
            </a:r>
          </a:p>
          <a:p>
            <a:pPr algn="just" fontAlgn="base">
              <a:lnSpc>
                <a:spcPct val="107000"/>
              </a:lnSpc>
              <a:spcBef>
                <a:spcPct val="0"/>
              </a:spcBef>
              <a:spcAft>
                <a:spcPts val="800"/>
              </a:spcAft>
              <a:defRPr/>
            </a:pPr>
            <a:endParaRPr lang="en-GB" sz="800" u="sng" dirty="0">
              <a:ea typeface="Calibri" panose="020F0502020204030204" pitchFamily="34" charset="0"/>
              <a:cs typeface="Times New Roman" panose="02020603050405020304" pitchFamily="18" charset="0"/>
            </a:endParaRPr>
          </a:p>
          <a:p>
            <a:pPr marL="742950" indent="-742950" fontAlgn="base">
              <a:spcBef>
                <a:spcPct val="0"/>
              </a:spcBef>
              <a:spcAft>
                <a:spcPct val="0"/>
              </a:spcAft>
              <a:buFont typeface="+mj-lt"/>
              <a:buAutoNum type="arabicPeriod"/>
              <a:defRPr/>
            </a:pPr>
            <a:r>
              <a:rPr lang="en-GB" sz="2800" dirty="0" smtClean="0">
                <a:cs typeface="Arial"/>
              </a:rPr>
              <a:t>Focus </a:t>
            </a:r>
            <a:r>
              <a:rPr lang="en-GB" sz="2800" dirty="0">
                <a:cs typeface="Arial"/>
              </a:rPr>
              <a:t>on </a:t>
            </a:r>
            <a:r>
              <a:rPr lang="en-GB" sz="2800" dirty="0" smtClean="0">
                <a:cs typeface="Arial"/>
              </a:rPr>
              <a:t>what happens </a:t>
            </a:r>
            <a:r>
              <a:rPr lang="en-GB" sz="2800" dirty="0" err="1" smtClean="0">
                <a:cs typeface="Arial"/>
              </a:rPr>
              <a:t>nd</a:t>
            </a:r>
            <a:r>
              <a:rPr lang="en-GB" sz="2800" dirty="0" smtClean="0">
                <a:cs typeface="Arial"/>
              </a:rPr>
              <a:t> how the language used supports this.</a:t>
            </a:r>
          </a:p>
          <a:p>
            <a:pPr marL="742950" indent="-742950" fontAlgn="base">
              <a:spcBef>
                <a:spcPct val="0"/>
              </a:spcBef>
              <a:spcAft>
                <a:spcPct val="0"/>
              </a:spcAft>
              <a:buFont typeface="+mj-lt"/>
              <a:buAutoNum type="arabicPeriod"/>
              <a:defRPr/>
            </a:pPr>
            <a:endParaRPr lang="en-GB" sz="2800" dirty="0">
              <a:cs typeface="Arial"/>
            </a:endParaRPr>
          </a:p>
          <a:p>
            <a:pPr marL="742950" indent="-742950" fontAlgn="base">
              <a:spcBef>
                <a:spcPct val="0"/>
              </a:spcBef>
              <a:spcAft>
                <a:spcPct val="0"/>
              </a:spcAft>
              <a:buFont typeface="+mj-lt"/>
              <a:buAutoNum type="arabicPeriod"/>
              <a:defRPr/>
            </a:pPr>
            <a:r>
              <a:rPr lang="en-GB" sz="2800" dirty="0">
                <a:cs typeface="Arial"/>
              </a:rPr>
              <a:t>Start sentences with phrases such as, ‘The writer uses</a:t>
            </a:r>
            <a:r>
              <a:rPr lang="en-GB" sz="2800" dirty="0" smtClean="0">
                <a:cs typeface="Arial"/>
              </a:rPr>
              <a:t>...’</a:t>
            </a:r>
          </a:p>
          <a:p>
            <a:pPr marL="742950" indent="-742950" fontAlgn="base">
              <a:spcBef>
                <a:spcPct val="0"/>
              </a:spcBef>
              <a:spcAft>
                <a:spcPct val="0"/>
              </a:spcAft>
              <a:buFont typeface="+mj-lt"/>
              <a:buAutoNum type="arabicPeriod"/>
              <a:defRPr/>
            </a:pPr>
            <a:r>
              <a:rPr lang="en-GB" sz="2800" dirty="0" smtClean="0">
                <a:cs typeface="Arial"/>
              </a:rPr>
              <a:t>You must use </a:t>
            </a:r>
            <a:r>
              <a:rPr lang="en-GB" sz="2800" dirty="0">
                <a:cs typeface="Arial"/>
              </a:rPr>
              <a:t>correct subject </a:t>
            </a:r>
            <a:r>
              <a:rPr lang="en-GB" sz="2800" dirty="0" smtClean="0">
                <a:cs typeface="Arial"/>
              </a:rPr>
              <a:t>terminology (but it doesn’t have to be in every paragraph)</a:t>
            </a:r>
            <a:endParaRPr lang="en-GB" sz="2800" b="1" dirty="0">
              <a:cs typeface="Arial"/>
            </a:endParaRPr>
          </a:p>
          <a:p>
            <a:pPr marL="742950" indent="-742950" fontAlgn="base">
              <a:spcBef>
                <a:spcPct val="0"/>
              </a:spcBef>
              <a:spcAft>
                <a:spcPct val="0"/>
              </a:spcAft>
              <a:buFont typeface="+mj-lt"/>
              <a:buAutoNum type="arabicPeriod"/>
              <a:defRPr/>
            </a:pPr>
            <a:endParaRPr lang="en-GB" sz="2800" b="1" dirty="0">
              <a:cs typeface="Arial"/>
            </a:endParaRPr>
          </a:p>
          <a:p>
            <a:pPr marL="742950" indent="-742950" fontAlgn="base">
              <a:spcBef>
                <a:spcPct val="0"/>
              </a:spcBef>
              <a:spcAft>
                <a:spcPct val="0"/>
              </a:spcAft>
              <a:buFont typeface="+mj-lt"/>
              <a:buAutoNum type="arabicPeriod"/>
              <a:defRPr/>
            </a:pPr>
            <a:r>
              <a:rPr lang="en-GB" sz="2800" dirty="0">
                <a:cs typeface="Arial"/>
              </a:rPr>
              <a:t>Explain the effect on the reader.</a:t>
            </a:r>
          </a:p>
          <a:p>
            <a:pPr marL="742950" indent="-742950" fontAlgn="base">
              <a:spcBef>
                <a:spcPct val="0"/>
              </a:spcBef>
              <a:spcAft>
                <a:spcPct val="0"/>
              </a:spcAft>
              <a:buFont typeface="+mj-lt"/>
              <a:buAutoNum type="arabicPeriod"/>
              <a:defRPr/>
            </a:pPr>
            <a:endParaRPr lang="en-GB" sz="2800" dirty="0">
              <a:cs typeface="Arial"/>
            </a:endParaRPr>
          </a:p>
          <a:p>
            <a:pPr marL="742950" indent="-742950" fontAlgn="base">
              <a:spcBef>
                <a:spcPct val="0"/>
              </a:spcBef>
              <a:spcAft>
                <a:spcPct val="0"/>
              </a:spcAft>
              <a:buFont typeface="+mj-lt"/>
              <a:buAutoNum type="arabicPeriod"/>
              <a:defRPr/>
            </a:pPr>
            <a:r>
              <a:rPr lang="en-GB" sz="2800" dirty="0">
                <a:cs typeface="Arial"/>
              </a:rPr>
              <a:t>U</a:t>
            </a:r>
            <a:r>
              <a:rPr lang="en-GB" sz="2800" dirty="0" smtClean="0">
                <a:cs typeface="Arial"/>
              </a:rPr>
              <a:t>se </a:t>
            </a:r>
            <a:r>
              <a:rPr lang="en-GB" sz="2800" dirty="0">
                <a:cs typeface="Arial"/>
              </a:rPr>
              <a:t>as many examples/quotations as possible.</a:t>
            </a:r>
            <a:endParaRPr lang="en-GB" sz="28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7669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85575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5382" y="0"/>
            <a:ext cx="5211085" cy="6878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 xmlns:a16="http://schemas.microsoft.com/office/drawing/2014/main" id="{5C20575B-17B2-4259-AEDC-4F7ABDA56412}"/>
              </a:ext>
            </a:extLst>
          </p:cNvPr>
          <p:cNvSpPr/>
          <p:nvPr/>
        </p:nvSpPr>
        <p:spPr>
          <a:xfrm>
            <a:off x="7386968" y="2031916"/>
            <a:ext cx="3624815" cy="523341"/>
          </a:xfrm>
          <a:prstGeom prst="rect">
            <a:avLst/>
          </a:prstGeom>
          <a:noFill/>
        </p:spPr>
        <p:txBody>
          <a:bodyPr wrap="none" lIns="91440" tIns="45720" rIns="91440" bIns="45720">
            <a:spAutoFit/>
          </a:bodyPr>
          <a:lstStyle/>
          <a:p>
            <a:pPr algn="ctr"/>
            <a:r>
              <a:rPr lang="en-US" sz="2800" dirty="0" smtClean="0">
                <a:ln w="0"/>
              </a:rPr>
              <a:t>21</a:t>
            </a:r>
            <a:r>
              <a:rPr lang="en-US" sz="2800" baseline="30000" dirty="0" smtClean="0">
                <a:ln w="0"/>
              </a:rPr>
              <a:t>st</a:t>
            </a:r>
            <a:r>
              <a:rPr lang="en-US" sz="2800" dirty="0" smtClean="0">
                <a:ln w="0"/>
              </a:rPr>
              <a:t> century, Q1 and Q2</a:t>
            </a:r>
            <a:endParaRPr lang="en-US" sz="2800" cap="none" spc="0" dirty="0">
              <a:ln w="0"/>
              <a:solidFill>
                <a:schemeClr val="tx1"/>
              </a:solidFill>
            </a:endParaRPr>
          </a:p>
        </p:txBody>
      </p:sp>
      <p:sp>
        <p:nvSpPr>
          <p:cNvPr id="5" name="Right Brace 4">
            <a:extLst>
              <a:ext uri="{FF2B5EF4-FFF2-40B4-BE49-F238E27FC236}">
                <a16:creationId xmlns="" xmlns:a16="http://schemas.microsoft.com/office/drawing/2014/main" id="{4136950A-3066-4D18-B70D-8352ACBDAD8F}"/>
              </a:ext>
            </a:extLst>
          </p:cNvPr>
          <p:cNvSpPr/>
          <p:nvPr/>
        </p:nvSpPr>
        <p:spPr>
          <a:xfrm>
            <a:off x="6293644" y="3331819"/>
            <a:ext cx="306303" cy="1537145"/>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Rectangle 1"/>
          <p:cNvSpPr/>
          <p:nvPr/>
        </p:nvSpPr>
        <p:spPr>
          <a:xfrm>
            <a:off x="7390418" y="3688469"/>
            <a:ext cx="3659565" cy="523341"/>
          </a:xfrm>
          <a:prstGeom prst="rect">
            <a:avLst/>
          </a:prstGeom>
        </p:spPr>
        <p:txBody>
          <a:bodyPr wrap="none">
            <a:spAutoFit/>
          </a:bodyPr>
          <a:lstStyle/>
          <a:p>
            <a:pPr algn="ctr"/>
            <a:r>
              <a:rPr lang="en-US" sz="2800" dirty="0" smtClean="0">
                <a:ln w="0"/>
              </a:rPr>
              <a:t>19</a:t>
            </a:r>
            <a:r>
              <a:rPr lang="en-US" sz="2800" baseline="30000" dirty="0" smtClean="0">
                <a:ln w="0"/>
              </a:rPr>
              <a:t>th</a:t>
            </a:r>
            <a:r>
              <a:rPr lang="en-US" sz="2800" dirty="0" smtClean="0">
                <a:ln w="0"/>
              </a:rPr>
              <a:t> century, Q3 and Q4</a:t>
            </a:r>
            <a:endParaRPr lang="en-US" sz="2800" dirty="0">
              <a:ln w="0"/>
            </a:endParaRPr>
          </a:p>
        </p:txBody>
      </p:sp>
      <p:sp>
        <p:nvSpPr>
          <p:cNvPr id="8" name="Right Brace 7">
            <a:extLst>
              <a:ext uri="{FF2B5EF4-FFF2-40B4-BE49-F238E27FC236}">
                <a16:creationId xmlns="" xmlns:a16="http://schemas.microsoft.com/office/drawing/2014/main" id="{4136950A-3066-4D18-B70D-8352ACBDAD8F}"/>
              </a:ext>
            </a:extLst>
          </p:cNvPr>
          <p:cNvSpPr/>
          <p:nvPr/>
        </p:nvSpPr>
        <p:spPr>
          <a:xfrm>
            <a:off x="6295652" y="1628133"/>
            <a:ext cx="306303" cy="1537145"/>
          </a:xfrm>
          <a:prstGeom prst="rightBrace">
            <a:avLst/>
          </a:prstGeom>
          <a:ln w="7620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7" name="TextBox 6"/>
          <p:cNvSpPr txBox="1"/>
          <p:nvPr/>
        </p:nvSpPr>
        <p:spPr>
          <a:xfrm>
            <a:off x="7582602" y="5306702"/>
            <a:ext cx="2612876" cy="523341"/>
          </a:xfrm>
          <a:prstGeom prst="rect">
            <a:avLst/>
          </a:prstGeom>
          <a:noFill/>
        </p:spPr>
        <p:txBody>
          <a:bodyPr wrap="none" rtlCol="0">
            <a:spAutoFit/>
          </a:bodyPr>
          <a:lstStyle/>
          <a:p>
            <a:r>
              <a:rPr lang="en-GB" sz="2800" dirty="0" smtClean="0"/>
              <a:t>Both, Q5 and Q6</a:t>
            </a:r>
            <a:endParaRPr lang="en-GB" sz="2800" dirty="0"/>
          </a:p>
        </p:txBody>
      </p:sp>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93642" y="4946912"/>
            <a:ext cx="628569" cy="16228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7457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01116" y="413527"/>
            <a:ext cx="9788185" cy="523341"/>
          </a:xfrm>
          <a:prstGeom prst="rect">
            <a:avLst/>
          </a:prstGeom>
        </p:spPr>
        <p:txBody>
          <a:bodyPr wrap="square">
            <a:spAutoFit/>
          </a:bodyPr>
          <a:lstStyle/>
          <a:p>
            <a:r>
              <a:rPr lang="en-GB" sz="2800" u="sng" dirty="0" smtClean="0"/>
              <a:t>What are the main differences to the Paper 1 reading exam?</a:t>
            </a:r>
            <a:endParaRPr lang="en-GB" sz="2800" u="sng" dirty="0"/>
          </a:p>
        </p:txBody>
      </p:sp>
      <p:sp>
        <p:nvSpPr>
          <p:cNvPr id="4" name="TextBox 3"/>
          <p:cNvSpPr txBox="1"/>
          <p:nvPr/>
        </p:nvSpPr>
        <p:spPr>
          <a:xfrm>
            <a:off x="2052468" y="1689233"/>
            <a:ext cx="7744574" cy="2308859"/>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GB" sz="2400" dirty="0" smtClean="0"/>
              <a:t>There are two documents to read</a:t>
            </a:r>
          </a:p>
          <a:p>
            <a:pPr marL="342900" indent="-342900">
              <a:lnSpc>
                <a:spcPct val="150000"/>
              </a:lnSpc>
              <a:buFont typeface="Arial" panose="020B0604020202020204" pitchFamily="34" charset="0"/>
              <a:buChar char="•"/>
            </a:pPr>
            <a:r>
              <a:rPr lang="en-GB" sz="2400" dirty="0" smtClean="0"/>
              <a:t>You will be using non fiction texts</a:t>
            </a:r>
          </a:p>
          <a:p>
            <a:pPr marL="342900" indent="-342900">
              <a:lnSpc>
                <a:spcPct val="150000"/>
              </a:lnSpc>
              <a:buFont typeface="Arial" panose="020B0604020202020204" pitchFamily="34" charset="0"/>
              <a:buChar char="•"/>
            </a:pPr>
            <a:r>
              <a:rPr lang="en-GB" sz="2400" dirty="0" smtClean="0"/>
              <a:t>You are given no specific line guidance </a:t>
            </a:r>
            <a:r>
              <a:rPr lang="en-GB" sz="2400" dirty="0" err="1" smtClean="0"/>
              <a:t>eg</a:t>
            </a:r>
            <a:r>
              <a:rPr lang="en-GB" sz="2400" dirty="0" smtClean="0"/>
              <a:t> read lines 12-36</a:t>
            </a:r>
          </a:p>
          <a:p>
            <a:pPr marL="342900" indent="-342900">
              <a:lnSpc>
                <a:spcPct val="150000"/>
              </a:lnSpc>
              <a:buFont typeface="Arial" panose="020B0604020202020204" pitchFamily="34" charset="0"/>
              <a:buChar char="•"/>
            </a:pPr>
            <a:r>
              <a:rPr lang="en-GB" sz="2400" dirty="0" smtClean="0"/>
              <a:t>There are 6 questions instead of 5</a:t>
            </a:r>
            <a:endParaRPr lang="en-GB" sz="2400" dirty="0"/>
          </a:p>
        </p:txBody>
      </p:sp>
    </p:spTree>
    <p:extLst>
      <p:ext uri="{BB962C8B-B14F-4D97-AF65-F5344CB8AC3E}">
        <p14:creationId xmlns:p14="http://schemas.microsoft.com/office/powerpoint/2010/main" val="14100089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219" y="1545656"/>
            <a:ext cx="2852220" cy="4311378"/>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5451" y="1545656"/>
            <a:ext cx="4673299" cy="4311378"/>
          </a:xfrm>
          <a:prstGeom prst="rect">
            <a:avLst/>
          </a:prstGeom>
        </p:spPr>
      </p:pic>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351" y="1457386"/>
            <a:ext cx="3266650" cy="47143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608389" y="609741"/>
            <a:ext cx="4803895" cy="523341"/>
          </a:xfrm>
          <a:prstGeom prst="rect">
            <a:avLst/>
          </a:prstGeom>
          <a:noFill/>
        </p:spPr>
        <p:txBody>
          <a:bodyPr wrap="none" rtlCol="0">
            <a:spAutoFit/>
          </a:bodyPr>
          <a:lstStyle/>
          <a:p>
            <a:r>
              <a:rPr lang="en-GB" sz="2800" u="sng" dirty="0" smtClean="0"/>
              <a:t>Reminder – what is non fiction?</a:t>
            </a:r>
            <a:endParaRPr lang="en-GB" sz="2800" u="sng" dirty="0"/>
          </a:p>
        </p:txBody>
      </p:sp>
    </p:spTree>
    <p:extLst>
      <p:ext uri="{BB962C8B-B14F-4D97-AF65-F5344CB8AC3E}">
        <p14:creationId xmlns:p14="http://schemas.microsoft.com/office/powerpoint/2010/main" val="3518911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3000"/>
                                        <p:tgtEl>
                                          <p:spTgt spid="2"/>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3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30520" y="1673391"/>
            <a:ext cx="6095207" cy="4617717"/>
          </a:xfrm>
          <a:prstGeom prst="rect">
            <a:avLst/>
          </a:prstGeom>
        </p:spPr>
        <p:txBody>
          <a:bodyPr>
            <a:spAutoFit/>
          </a:bodyPr>
          <a:lstStyle/>
          <a:p>
            <a:pPr>
              <a:lnSpc>
                <a:spcPct val="150000"/>
              </a:lnSpc>
            </a:pPr>
            <a:r>
              <a:rPr lang="en-GB" sz="2800" u="sng" dirty="0"/>
              <a:t>Non-fiction texts:</a:t>
            </a:r>
          </a:p>
          <a:p>
            <a:pPr lvl="2">
              <a:lnSpc>
                <a:spcPct val="150000"/>
              </a:lnSpc>
              <a:buFont typeface="Arial" panose="020B0604020202020204" pitchFamily="34" charset="0"/>
              <a:buChar char="•"/>
            </a:pPr>
            <a:r>
              <a:rPr lang="en-GB" sz="2800" dirty="0"/>
              <a:t>adverts</a:t>
            </a:r>
          </a:p>
          <a:p>
            <a:pPr lvl="2">
              <a:lnSpc>
                <a:spcPct val="150000"/>
              </a:lnSpc>
              <a:buFont typeface="Arial" panose="020B0604020202020204" pitchFamily="34" charset="0"/>
              <a:buChar char="•"/>
            </a:pPr>
            <a:r>
              <a:rPr lang="en-GB" sz="2800" dirty="0"/>
              <a:t>reviews  </a:t>
            </a:r>
          </a:p>
          <a:p>
            <a:pPr lvl="2">
              <a:lnSpc>
                <a:spcPct val="150000"/>
              </a:lnSpc>
              <a:buFont typeface="Arial" panose="020B0604020202020204" pitchFamily="34" charset="0"/>
              <a:buChar char="•"/>
            </a:pPr>
            <a:r>
              <a:rPr lang="en-GB" sz="2800" dirty="0"/>
              <a:t>diaries</a:t>
            </a:r>
          </a:p>
          <a:p>
            <a:pPr lvl="2">
              <a:lnSpc>
                <a:spcPct val="150000"/>
              </a:lnSpc>
              <a:buFont typeface="Arial" panose="020B0604020202020204" pitchFamily="34" charset="0"/>
              <a:buChar char="•"/>
            </a:pPr>
            <a:r>
              <a:rPr lang="en-GB" sz="2800" dirty="0"/>
              <a:t>newspaper articles </a:t>
            </a:r>
          </a:p>
          <a:p>
            <a:pPr lvl="2">
              <a:lnSpc>
                <a:spcPct val="150000"/>
              </a:lnSpc>
              <a:buFont typeface="Arial" panose="020B0604020202020204" pitchFamily="34" charset="0"/>
              <a:buChar char="•"/>
            </a:pPr>
            <a:r>
              <a:rPr lang="en-GB" sz="2800" dirty="0"/>
              <a:t>leaflets </a:t>
            </a:r>
          </a:p>
          <a:p>
            <a:pPr lvl="2">
              <a:lnSpc>
                <a:spcPct val="150000"/>
              </a:lnSpc>
              <a:buFont typeface="Arial" panose="020B0604020202020204" pitchFamily="34" charset="0"/>
              <a:buChar char="•"/>
            </a:pPr>
            <a:r>
              <a:rPr lang="en-GB" sz="2800" dirty="0"/>
              <a:t>magazine articles </a:t>
            </a:r>
          </a:p>
        </p:txBody>
      </p:sp>
      <p:sp>
        <p:nvSpPr>
          <p:cNvPr id="3" name="Rectangle 2"/>
          <p:cNvSpPr/>
          <p:nvPr/>
        </p:nvSpPr>
        <p:spPr>
          <a:xfrm>
            <a:off x="713416" y="713524"/>
            <a:ext cx="10443422" cy="523341"/>
          </a:xfrm>
          <a:prstGeom prst="rect">
            <a:avLst/>
          </a:prstGeom>
        </p:spPr>
        <p:txBody>
          <a:bodyPr wrap="none">
            <a:spAutoFit/>
          </a:bodyPr>
          <a:lstStyle/>
          <a:p>
            <a:r>
              <a:rPr lang="en-GB" sz="2800" u="sng" dirty="0" smtClean="0"/>
              <a:t>Non Fiction - writing </a:t>
            </a:r>
            <a:r>
              <a:rPr lang="en-GB" sz="2800" u="sng" dirty="0"/>
              <a:t>that is informative or factual rather than fictional.</a:t>
            </a:r>
          </a:p>
        </p:txBody>
      </p:sp>
    </p:spTree>
    <p:extLst>
      <p:ext uri="{BB962C8B-B14F-4D97-AF65-F5344CB8AC3E}">
        <p14:creationId xmlns:p14="http://schemas.microsoft.com/office/powerpoint/2010/main" val="30095792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46763" y="280078"/>
            <a:ext cx="4276450" cy="2846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490" y="807714"/>
            <a:ext cx="3186605" cy="179111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389376" y="659905"/>
            <a:ext cx="3106924" cy="20871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471400" y="3566785"/>
            <a:ext cx="3128276" cy="2801416"/>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200" dirty="0"/>
              <a:t>Auschwitz was the largest of the German Nazi concentration camps and extermination </a:t>
            </a:r>
            <a:r>
              <a:rPr lang="en-GB" sz="2200" dirty="0" smtClean="0"/>
              <a:t>centres. </a:t>
            </a:r>
          </a:p>
          <a:p>
            <a:pPr algn="ctr"/>
            <a:endParaRPr lang="en-GB" sz="2200" dirty="0"/>
          </a:p>
          <a:p>
            <a:pPr algn="ctr"/>
            <a:r>
              <a:rPr lang="en-GB" sz="2200" dirty="0" smtClean="0"/>
              <a:t>Over </a:t>
            </a:r>
            <a:r>
              <a:rPr lang="en-GB" sz="2200" dirty="0"/>
              <a:t>1.1 million men, women and children lost their lives here.</a:t>
            </a:r>
          </a:p>
        </p:txBody>
      </p:sp>
      <p:sp>
        <p:nvSpPr>
          <p:cNvPr id="5" name="Rectangle 4"/>
          <p:cNvSpPr/>
          <p:nvPr/>
        </p:nvSpPr>
        <p:spPr>
          <a:xfrm>
            <a:off x="5129131" y="3972676"/>
            <a:ext cx="5792798" cy="144688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200" dirty="0"/>
              <a:t>The first exhibition in the barracks opened in </a:t>
            </a:r>
            <a:r>
              <a:rPr lang="en-GB" sz="2200" dirty="0" smtClean="0"/>
              <a:t>1947. Today, millions of people visit the museum every year in order to remember  the horror </a:t>
            </a:r>
            <a:r>
              <a:rPr lang="en-GB" sz="2200" dirty="0"/>
              <a:t>t</a:t>
            </a:r>
            <a:r>
              <a:rPr lang="en-GB" sz="2200" dirty="0" smtClean="0"/>
              <a:t>hat took place.</a:t>
            </a:r>
            <a:endParaRPr lang="en-GB" sz="2200" dirty="0"/>
          </a:p>
        </p:txBody>
      </p:sp>
    </p:spTree>
    <p:extLst>
      <p:ext uri="{BB962C8B-B14F-4D97-AF65-F5344CB8AC3E}">
        <p14:creationId xmlns:p14="http://schemas.microsoft.com/office/powerpoint/2010/main" val="428712493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610" y="489496"/>
            <a:ext cx="5996608" cy="563361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400" u="sng" dirty="0"/>
              <a:t>Question 1</a:t>
            </a:r>
            <a:r>
              <a:rPr lang="en-GB" sz="2400" dirty="0"/>
              <a:t> </a:t>
            </a:r>
          </a:p>
          <a:p>
            <a:pPr algn="ctr"/>
            <a:endParaRPr lang="en-GB" sz="2400" dirty="0"/>
          </a:p>
          <a:p>
            <a:pPr algn="ctr"/>
            <a:r>
              <a:rPr lang="en-GB" sz="2400" i="1" dirty="0"/>
              <a:t>How many marks?</a:t>
            </a:r>
          </a:p>
          <a:p>
            <a:pPr algn="ctr"/>
            <a:r>
              <a:rPr lang="en-GB" sz="2400" dirty="0"/>
              <a:t>a, b, c, 1 mark each – 3 marks total</a:t>
            </a:r>
          </a:p>
          <a:p>
            <a:pPr algn="ctr"/>
            <a:endParaRPr lang="en-GB" sz="2400" dirty="0"/>
          </a:p>
          <a:p>
            <a:pPr algn="ctr"/>
            <a:r>
              <a:rPr lang="en-GB" sz="2400" i="1" dirty="0"/>
              <a:t>What should you write?</a:t>
            </a:r>
          </a:p>
          <a:p>
            <a:pPr algn="ctr"/>
            <a:r>
              <a:rPr lang="en-GB" sz="2400" dirty="0" smtClean="0"/>
              <a:t>full sentences</a:t>
            </a:r>
          </a:p>
          <a:p>
            <a:pPr algn="ctr"/>
            <a:endParaRPr lang="en-GB" sz="2400" dirty="0"/>
          </a:p>
          <a:p>
            <a:pPr algn="ctr"/>
            <a:r>
              <a:rPr lang="en-GB" sz="2400" i="1" dirty="0"/>
              <a:t>What do you need to remember?</a:t>
            </a:r>
          </a:p>
          <a:p>
            <a:pPr algn="ctr"/>
            <a:r>
              <a:rPr lang="en-GB" sz="2400" dirty="0" smtClean="0"/>
              <a:t>specific details</a:t>
            </a:r>
          </a:p>
          <a:p>
            <a:pPr algn="ctr"/>
            <a:endParaRPr lang="en-GB" sz="2400" dirty="0"/>
          </a:p>
          <a:p>
            <a:pPr algn="ctr"/>
            <a:r>
              <a:rPr lang="en-GB" sz="2400" i="1" dirty="0"/>
              <a:t>What do you need to avoid?</a:t>
            </a:r>
          </a:p>
          <a:p>
            <a:pPr algn="ctr"/>
            <a:r>
              <a:rPr lang="en-GB" sz="2400" dirty="0" smtClean="0"/>
              <a:t>quotes</a:t>
            </a:r>
          </a:p>
          <a:p>
            <a:pPr algn="ctr"/>
            <a:r>
              <a:rPr lang="en-GB" sz="2400" dirty="0" smtClean="0"/>
              <a:t>terminology</a:t>
            </a:r>
          </a:p>
          <a:p>
            <a:pPr algn="ctr"/>
            <a:r>
              <a:rPr lang="en-GB" sz="2400" dirty="0" smtClean="0"/>
              <a:t>single words (instead of sentences)</a:t>
            </a:r>
            <a:endParaRPr lang="en-GB" sz="2400"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71959" y="519278"/>
            <a:ext cx="6214254" cy="797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p:cNvSpPr/>
          <p:nvPr/>
        </p:nvSpPr>
        <p:spPr>
          <a:xfrm>
            <a:off x="6454450" y="3199935"/>
            <a:ext cx="6175179" cy="42143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6722654" y="3901102"/>
            <a:ext cx="5107023" cy="2839239"/>
          </a:xfrm>
          <a:prstGeom prst="rect">
            <a:avLst/>
          </a:prstGeom>
        </p:spPr>
        <p:txBody>
          <a:bodyPr wrap="square">
            <a:spAutoFit/>
          </a:bodyPr>
          <a:lstStyle/>
          <a:p>
            <a:pPr>
              <a:lnSpc>
                <a:spcPct val="150000"/>
              </a:lnSpc>
            </a:pPr>
            <a:r>
              <a:rPr lang="en-GB" dirty="0" smtClean="0"/>
              <a:t>The question is testing </a:t>
            </a:r>
            <a:r>
              <a:rPr lang="en-GB" dirty="0"/>
              <a:t>your ability to identify information &amp; ideas in a </a:t>
            </a:r>
            <a:r>
              <a:rPr lang="en-GB" dirty="0" smtClean="0"/>
              <a:t>text. </a:t>
            </a:r>
          </a:p>
          <a:p>
            <a:pPr>
              <a:lnSpc>
                <a:spcPct val="150000"/>
              </a:lnSpc>
            </a:pPr>
            <a:r>
              <a:rPr lang="en-GB" dirty="0" smtClean="0"/>
              <a:t>You </a:t>
            </a:r>
            <a:r>
              <a:rPr lang="en-GB" dirty="0"/>
              <a:t>need to identify the key words in the question </a:t>
            </a:r>
            <a:r>
              <a:rPr lang="en-GB" dirty="0" smtClean="0"/>
              <a:t>and </a:t>
            </a:r>
            <a:r>
              <a:rPr lang="en-GB" dirty="0"/>
              <a:t>scan through the text to find them.</a:t>
            </a:r>
          </a:p>
          <a:p>
            <a:endParaRPr lang="en-GB" dirty="0"/>
          </a:p>
        </p:txBody>
      </p:sp>
    </p:spTree>
    <p:extLst>
      <p:ext uri="{BB962C8B-B14F-4D97-AF65-F5344CB8AC3E}">
        <p14:creationId xmlns:p14="http://schemas.microsoft.com/office/powerpoint/2010/main" val="98214616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026284" y="869779"/>
            <a:ext cx="2840710" cy="3786529"/>
          </a:xfrm>
          <a:prstGeom prst="rect">
            <a:avLst/>
          </a:prstGeom>
          <a:noFill/>
        </p:spPr>
        <p:txBody>
          <a:bodyPr wrap="square" rtlCol="0">
            <a:spAutoFit/>
          </a:bodyPr>
          <a:lstStyle/>
          <a:p>
            <a:r>
              <a:rPr lang="en-GB" sz="2000" dirty="0" smtClean="0"/>
              <a:t>1a) What was Auschwitz originally built as?</a:t>
            </a:r>
          </a:p>
          <a:p>
            <a:endParaRPr lang="en-GB" sz="2000" dirty="0"/>
          </a:p>
          <a:p>
            <a:r>
              <a:rPr lang="en-GB" sz="2000" dirty="0" smtClean="0"/>
              <a:t>1b) What are visitors asked to do to show respect for those who were killed?</a:t>
            </a:r>
          </a:p>
          <a:p>
            <a:endParaRPr lang="en-GB" sz="2000" dirty="0"/>
          </a:p>
          <a:p>
            <a:r>
              <a:rPr lang="en-GB" sz="2000" dirty="0" smtClean="0"/>
              <a:t>1c) Name one thing that enables Katie to forget the horrors of the museum.</a:t>
            </a:r>
            <a:endParaRPr lang="en-GB" sz="2000" dirty="0"/>
          </a:p>
        </p:txBody>
      </p:sp>
      <p:sp>
        <p:nvSpPr>
          <p:cNvPr id="2" name="Rectangle 1"/>
          <p:cNvSpPr/>
          <p:nvPr/>
        </p:nvSpPr>
        <p:spPr>
          <a:xfrm>
            <a:off x="313725" y="243917"/>
            <a:ext cx="8309201" cy="6510981"/>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GB" sz="1400" dirty="0"/>
              <a:t>"</a:t>
            </a:r>
            <a:r>
              <a:rPr lang="en-GB" sz="1300" dirty="0"/>
              <a:t>Everybody should go to Auschwitz once in their life," my mother told me. I didn’t understand what she meant but here I am, on a cold bleak Monday in January, looking up at those famous three words: </a:t>
            </a:r>
            <a:r>
              <a:rPr lang="en-GB" sz="1300" dirty="0" err="1"/>
              <a:t>Arbeit</a:t>
            </a:r>
            <a:r>
              <a:rPr lang="en-GB" sz="1300" dirty="0"/>
              <a:t> </a:t>
            </a:r>
            <a:r>
              <a:rPr lang="en-GB" sz="1300" dirty="0" err="1"/>
              <a:t>Macht</a:t>
            </a:r>
            <a:r>
              <a:rPr lang="en-GB" sz="1300" dirty="0"/>
              <a:t> Frei ("Work makes you free").</a:t>
            </a:r>
          </a:p>
          <a:p>
            <a:endParaRPr lang="en-GB" sz="1300" dirty="0"/>
          </a:p>
          <a:p>
            <a:r>
              <a:rPr lang="en-GB" sz="1300" dirty="0"/>
              <a:t>As we walk under the main gate into Auschwitz I, which now makes up part of the Auschwitz-Birkenau Museum &amp; Memorial, we’re faced with endless rows of identical red-brick buildings, a stark contrast to the snow and ice covering the ground. Originally designed as Polish army barracks before becoming "home" to thousands of prisoners, the buildings now house exhibits and photos detailing the atrocities that went on within those very walls. We walk around slowly and quietly, talking only in hushed whispers, simply because it feels like the right thing to do.</a:t>
            </a:r>
          </a:p>
          <a:p>
            <a:endParaRPr lang="en-GB" sz="1300" dirty="0"/>
          </a:p>
          <a:p>
            <a:r>
              <a:rPr lang="en-GB" sz="1300" dirty="0"/>
              <a:t>From the enlarged black-and-white photos hanging on the walls, the eyes of a young child stare back at me. As he climbs out of the train carriage his face shows a mixture of confusion and anxiety. The realisation dawns on me that he most probably died within hours of that photo being taken. The thought shocks me more than I could have ever imagined. Did he have any idea of what was to come? I hope not</a:t>
            </a:r>
            <a:r>
              <a:rPr lang="en-GB" sz="1300" dirty="0" smtClean="0"/>
              <a:t>.</a:t>
            </a:r>
          </a:p>
          <a:p>
            <a:endParaRPr lang="en-GB" sz="1300" dirty="0"/>
          </a:p>
          <a:p>
            <a:r>
              <a:rPr lang="en-GB" sz="1300" dirty="0"/>
              <a:t>Within each building are more pictures, faces, personal belongings and with each one comes stories of terror, torture and murder. The temperature seems to drop as we approach the death wall and gas chambers. Both are void of tourists and the signs request we remain silent as a mark of respect for the thousands who were killed here. They’re not necessary; there is nothing to say.</a:t>
            </a:r>
          </a:p>
          <a:p>
            <a:endParaRPr lang="en-GB" sz="1300" dirty="0"/>
          </a:p>
          <a:p>
            <a:r>
              <a:rPr lang="en-GB" sz="1300" dirty="0"/>
              <a:t>A brief stop in the museum entrance gives a welcome opportunity to return to reality; it’s surprising how quickly food, drink and warmth enable one to forget the horrors that lay beyond the door. Normality is resumed momentarily but the blissful denial doesn’t last long as a taxi takes us the short journey to Auschwitz II (Birkenau).</a:t>
            </a:r>
          </a:p>
          <a:p>
            <a:endParaRPr lang="en-GB" sz="1300" dirty="0"/>
          </a:p>
          <a:p>
            <a:r>
              <a:rPr lang="en-GB" sz="1300" dirty="0"/>
              <a:t>Built as an expansion to the original camp, the size of Birkenau is truly staggering, and with it comes the realisation of how many people were imprisoned here. It takes an age to walk the length of the snow-hidden railway platform to the ruins of the crematorium which lay beside the International Monument. The plaque reminds us that more than 1.5 million lost their lives in Auschwitz-Birkenau.</a:t>
            </a:r>
          </a:p>
          <a:p>
            <a:endParaRPr lang="en-GB" sz="1300" dirty="0"/>
          </a:p>
          <a:p>
            <a:r>
              <a:rPr lang="en-GB" sz="1300" dirty="0"/>
              <a:t>As I stand beside the memorial, I’m wet, cold, hungry and exhausted, yet I’ve never appreciated how lucky I am more than right now. Within the Auschwitz Museum hang the words: “The one who does not remember history is bound to live through it again”. I decide my mother was right – everybody should go to Auschwitz. The world should never forget. </a:t>
            </a:r>
          </a:p>
        </p:txBody>
      </p:sp>
    </p:spTree>
    <p:extLst>
      <p:ext uri="{BB962C8B-B14F-4D97-AF65-F5344CB8AC3E}">
        <p14:creationId xmlns:p14="http://schemas.microsoft.com/office/powerpoint/2010/main" val="24348777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2135</Words>
  <Application>Microsoft Office PowerPoint</Application>
  <PresentationFormat>Custom</PresentationFormat>
  <Paragraphs>201</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Darren Burton</dc:creator>
  <cp:lastModifiedBy>Darren Burton</cp:lastModifiedBy>
  <cp:revision>2</cp:revision>
  <dcterms:created xsi:type="dcterms:W3CDTF">2020-04-30T09:45:51Z</dcterms:created>
  <dcterms:modified xsi:type="dcterms:W3CDTF">2020-04-30T09:50:25Z</dcterms:modified>
</cp:coreProperties>
</file>