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7" r:id="rId3"/>
    <p:sldId id="260" r:id="rId4"/>
    <p:sldId id="264" r:id="rId5"/>
    <p:sldId id="268" r:id="rId6"/>
    <p:sldId id="269" r:id="rId7"/>
    <p:sldId id="272" r:id="rId8"/>
    <p:sldId id="263" r:id="rId9"/>
    <p:sldId id="271" r:id="rId10"/>
    <p:sldId id="270" r:id="rId11"/>
    <p:sldId id="265" r:id="rId12"/>
    <p:sldId id="273" r:id="rId13"/>
    <p:sldId id="274"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6723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5405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415763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25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33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54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67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4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65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0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3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508054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17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78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80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5122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2E5020-B2A6-4713-9503-F72F0E48DD0D}"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85232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2E5020-B2A6-4713-9503-F72F0E48DD0D}" type="datetimeFigureOut">
              <a:rPr lang="en-GB" smtClean="0"/>
              <a:t>07/01/2021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90728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2E5020-B2A6-4713-9503-F72F0E48DD0D}" type="datetimeFigureOut">
              <a:rPr lang="en-GB" smtClean="0"/>
              <a:t>07/01/2021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019112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E5020-B2A6-4713-9503-F72F0E48DD0D}" type="datetimeFigureOut">
              <a:rPr lang="en-GB" smtClean="0"/>
              <a:t>07/01/2021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466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147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16612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E5020-B2A6-4713-9503-F72F0E48DD0D}" type="datetimeFigureOut">
              <a:rPr lang="en-GB" smtClean="0"/>
              <a:t>07/01/2021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6AFAE-B8E9-400D-80AE-3221DD93A65B}" type="slidenum">
              <a:rPr lang="en-GB" smtClean="0"/>
              <a:t>‹#›</a:t>
            </a:fld>
            <a:endParaRPr lang="en-GB"/>
          </a:p>
        </p:txBody>
      </p:sp>
    </p:spTree>
    <p:extLst>
      <p:ext uri="{BB962C8B-B14F-4D97-AF65-F5344CB8AC3E}">
        <p14:creationId xmlns:p14="http://schemas.microsoft.com/office/powerpoint/2010/main" val="82409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794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31E54-30EB-424A-A295-FA9507616581}"/>
              </a:ext>
            </a:extLst>
          </p:cNvPr>
          <p:cNvPicPr>
            <a:picLocks noChangeAspect="1"/>
          </p:cNvPicPr>
          <p:nvPr/>
        </p:nvPicPr>
        <p:blipFill>
          <a:blip r:embed="rId4"/>
          <a:stretch>
            <a:fillRect/>
          </a:stretch>
        </p:blipFill>
        <p:spPr>
          <a:xfrm>
            <a:off x="2273476" y="834927"/>
            <a:ext cx="7645047" cy="5188146"/>
          </a:xfrm>
          <a:prstGeom prst="rect">
            <a:avLst/>
          </a:prstGeom>
        </p:spPr>
      </p:pic>
      <p:pic>
        <p:nvPicPr>
          <p:cNvPr id="7" name="Audio 6">
            <a:hlinkClick r:id="" action="ppaction://media"/>
            <a:extLst>
              <a:ext uri="{FF2B5EF4-FFF2-40B4-BE49-F238E27FC236}">
                <a16:creationId xmlns:a16="http://schemas.microsoft.com/office/drawing/2014/main" id="{903C2F84-FCD3-4F20-9F19-05DD210464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0402016"/>
      </p:ext>
    </p:extLst>
  </p:cSld>
  <p:clrMapOvr>
    <a:masterClrMapping/>
  </p:clrMapOvr>
  <mc:AlternateContent xmlns:mc="http://schemas.openxmlformats.org/markup-compatibility/2006">
    <mc:Choice xmlns:p14="http://schemas.microsoft.com/office/powerpoint/2010/main" Requires="p14">
      <p:transition spd="slow" p14:dur="2000" advTm="54408"/>
    </mc:Choice>
    <mc:Fallback>
      <p:transition spd="slow" advTm="5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0AD993-292C-4187-9040-0F5F1C3AD2BF}"/>
              </a:ext>
            </a:extLst>
          </p:cNvPr>
          <p:cNvPicPr>
            <a:picLocks noChangeAspect="1"/>
          </p:cNvPicPr>
          <p:nvPr/>
        </p:nvPicPr>
        <p:blipFill>
          <a:blip r:embed="rId4"/>
          <a:stretch>
            <a:fillRect/>
          </a:stretch>
        </p:blipFill>
        <p:spPr>
          <a:xfrm>
            <a:off x="302151" y="361235"/>
            <a:ext cx="10920542" cy="830996"/>
          </a:xfrm>
          <a:prstGeom prst="rect">
            <a:avLst/>
          </a:prstGeom>
        </p:spPr>
      </p:pic>
      <p:sp>
        <p:nvSpPr>
          <p:cNvPr id="9" name="Rectangle 8">
            <a:extLst>
              <a:ext uri="{FF2B5EF4-FFF2-40B4-BE49-F238E27FC236}">
                <a16:creationId xmlns:a16="http://schemas.microsoft.com/office/drawing/2014/main" id="{1159FDE8-7F3D-4978-93F4-CC84477C834F}"/>
              </a:ext>
            </a:extLst>
          </p:cNvPr>
          <p:cNvSpPr/>
          <p:nvPr/>
        </p:nvSpPr>
        <p:spPr>
          <a:xfrm>
            <a:off x="526290" y="1192231"/>
            <a:ext cx="7029938" cy="830997"/>
          </a:xfrm>
          <a:prstGeom prst="rect">
            <a:avLst/>
          </a:prstGeom>
        </p:spPr>
        <p:txBody>
          <a:bodyPr wrap="none">
            <a:spAutoFit/>
          </a:bodyPr>
          <a:lstStyle/>
          <a:p>
            <a:r>
              <a:rPr lang="en-GB" sz="2400" dirty="0">
                <a:solidFill>
                  <a:srgbClr val="FF0000"/>
                </a:solidFill>
              </a:rPr>
              <a:t>“the gruelling swim session”</a:t>
            </a:r>
          </a:p>
          <a:p>
            <a:r>
              <a:rPr lang="en-GB" sz="2400" dirty="0"/>
              <a:t>strong adjective that shows how much effort is needed</a:t>
            </a:r>
          </a:p>
        </p:txBody>
      </p:sp>
      <p:sp>
        <p:nvSpPr>
          <p:cNvPr id="10" name="Rectangle 9">
            <a:extLst>
              <a:ext uri="{FF2B5EF4-FFF2-40B4-BE49-F238E27FC236}">
                <a16:creationId xmlns:a16="http://schemas.microsoft.com/office/drawing/2014/main" id="{8A68B455-1911-4FDD-9942-4398A5B58DB7}"/>
              </a:ext>
            </a:extLst>
          </p:cNvPr>
          <p:cNvSpPr/>
          <p:nvPr/>
        </p:nvSpPr>
        <p:spPr>
          <a:xfrm>
            <a:off x="633866" y="2290476"/>
            <a:ext cx="9166099" cy="830997"/>
          </a:xfrm>
          <a:prstGeom prst="rect">
            <a:avLst/>
          </a:prstGeom>
        </p:spPr>
        <p:txBody>
          <a:bodyPr wrap="none">
            <a:spAutoFit/>
          </a:bodyPr>
          <a:lstStyle/>
          <a:p>
            <a:r>
              <a:rPr lang="en-GB" sz="2400" dirty="0">
                <a:solidFill>
                  <a:srgbClr val="00B050"/>
                </a:solidFill>
              </a:rPr>
              <a:t>“we all fight for first place”</a:t>
            </a:r>
          </a:p>
          <a:p>
            <a:r>
              <a:rPr lang="en-GB" sz="2400" dirty="0"/>
              <a:t>powerful verb which highlights how competitive professional athletics is</a:t>
            </a:r>
          </a:p>
        </p:txBody>
      </p:sp>
      <p:sp>
        <p:nvSpPr>
          <p:cNvPr id="11" name="Rectangle 10">
            <a:extLst>
              <a:ext uri="{FF2B5EF4-FFF2-40B4-BE49-F238E27FC236}">
                <a16:creationId xmlns:a16="http://schemas.microsoft.com/office/drawing/2014/main" id="{D05C82B2-5CCC-4142-86B3-78923C974905}"/>
              </a:ext>
            </a:extLst>
          </p:cNvPr>
          <p:cNvSpPr/>
          <p:nvPr/>
        </p:nvSpPr>
        <p:spPr>
          <a:xfrm>
            <a:off x="526290" y="3429000"/>
            <a:ext cx="10696403" cy="1200329"/>
          </a:xfrm>
          <a:prstGeom prst="rect">
            <a:avLst/>
          </a:prstGeom>
        </p:spPr>
        <p:txBody>
          <a:bodyPr wrap="square">
            <a:spAutoFit/>
          </a:bodyPr>
          <a:lstStyle/>
          <a:p>
            <a:r>
              <a:rPr lang="en-GB" sz="2400" dirty="0">
                <a:solidFill>
                  <a:srgbClr val="0070C0"/>
                </a:solidFill>
              </a:rPr>
              <a:t>“My alarm sounds at 4.30 am every day except Sundays”</a:t>
            </a:r>
          </a:p>
          <a:p>
            <a:r>
              <a:rPr lang="en-GB" sz="2400" dirty="0"/>
              <a:t> very early time which shows dedication. Also six days a week which shows how non-stop this life is.</a:t>
            </a:r>
          </a:p>
        </p:txBody>
      </p:sp>
      <p:sp>
        <p:nvSpPr>
          <p:cNvPr id="12" name="TextBox 11">
            <a:extLst>
              <a:ext uri="{FF2B5EF4-FFF2-40B4-BE49-F238E27FC236}">
                <a16:creationId xmlns:a16="http://schemas.microsoft.com/office/drawing/2014/main" id="{CCE717BE-105B-4554-8814-3BE16D4CCA21}"/>
              </a:ext>
            </a:extLst>
          </p:cNvPr>
          <p:cNvSpPr txBox="1"/>
          <p:nvPr/>
        </p:nvSpPr>
        <p:spPr>
          <a:xfrm>
            <a:off x="2237591" y="5034579"/>
            <a:ext cx="9192409"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400" dirty="0"/>
              <a:t>Now look at your notes from when you analysed slide 7. Choose three quotations and write them up briefly as I have here. This will form the basis of your PETER paragraphs.</a:t>
            </a:r>
          </a:p>
        </p:txBody>
      </p:sp>
      <p:pic>
        <p:nvPicPr>
          <p:cNvPr id="4" name="Audio 3">
            <a:hlinkClick r:id="" action="ppaction://media"/>
            <a:extLst>
              <a:ext uri="{FF2B5EF4-FFF2-40B4-BE49-F238E27FC236}">
                <a16:creationId xmlns:a16="http://schemas.microsoft.com/office/drawing/2014/main" id="{13A3E6A2-C8B9-4957-82D1-9E5D60FA74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6456104"/>
      </p:ext>
    </p:extLst>
  </p:cSld>
  <p:clrMapOvr>
    <a:masterClrMapping/>
  </p:clrMapOvr>
  <mc:AlternateContent xmlns:mc="http://schemas.openxmlformats.org/markup-compatibility/2006">
    <mc:Choice xmlns:p14="http://schemas.microsoft.com/office/powerpoint/2010/main" Requires="p14">
      <p:transition spd="slow" p14:dur="2000" advTm="90000"/>
    </mc:Choice>
    <mc:Fallback>
      <p:transition spd="slow"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EBDC1-A13E-4D70-868B-4DD4C79C371C}"/>
              </a:ext>
            </a:extLst>
          </p:cNvPr>
          <p:cNvPicPr>
            <a:picLocks noChangeAspect="1"/>
          </p:cNvPicPr>
          <p:nvPr/>
        </p:nvPicPr>
        <p:blipFill>
          <a:blip r:embed="rId4"/>
          <a:stretch>
            <a:fillRect/>
          </a:stretch>
        </p:blipFill>
        <p:spPr>
          <a:xfrm>
            <a:off x="8093727" y="1784869"/>
            <a:ext cx="2310584" cy="2109399"/>
          </a:xfrm>
          <a:prstGeom prst="rect">
            <a:avLst/>
          </a:prstGeom>
        </p:spPr>
      </p:pic>
      <p:sp>
        <p:nvSpPr>
          <p:cNvPr id="5" name="TextBox 4">
            <a:extLst>
              <a:ext uri="{FF2B5EF4-FFF2-40B4-BE49-F238E27FC236}">
                <a16:creationId xmlns:a16="http://schemas.microsoft.com/office/drawing/2014/main" id="{8A25817B-B9C1-435B-A6AB-E5167A7D4A44}"/>
              </a:ext>
            </a:extLst>
          </p:cNvPr>
          <p:cNvSpPr txBox="1"/>
          <p:nvPr/>
        </p:nvSpPr>
        <p:spPr>
          <a:xfrm>
            <a:off x="427126" y="324931"/>
            <a:ext cx="2949205" cy="461665"/>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Writing your response</a:t>
            </a:r>
          </a:p>
        </p:txBody>
      </p:sp>
      <p:sp>
        <p:nvSpPr>
          <p:cNvPr id="6" name="Rectangle 5">
            <a:extLst>
              <a:ext uri="{FF2B5EF4-FFF2-40B4-BE49-F238E27FC236}">
                <a16:creationId xmlns:a16="http://schemas.microsoft.com/office/drawing/2014/main" id="{C13F757B-9406-436B-9CA5-4308111E606B}"/>
              </a:ext>
            </a:extLst>
          </p:cNvPr>
          <p:cNvSpPr/>
          <p:nvPr/>
        </p:nvSpPr>
        <p:spPr>
          <a:xfrm>
            <a:off x="819137" y="2309925"/>
            <a:ext cx="6237578" cy="34163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dirty="0">
                <a:solidFill>
                  <a:srgbClr val="FF0000"/>
                </a:solidFill>
              </a:rPr>
              <a:t>The writer shows the difficulty of professional sport by using a </a:t>
            </a:r>
            <a:r>
              <a:rPr lang="en-GB" sz="2400" b="1" dirty="0">
                <a:solidFill>
                  <a:srgbClr val="00B050"/>
                </a:solidFill>
              </a:rPr>
              <a:t>powerful verb </a:t>
            </a:r>
            <a:r>
              <a:rPr lang="en-GB" sz="2400" b="1" dirty="0">
                <a:solidFill>
                  <a:srgbClr val="FF0000"/>
                </a:solidFill>
              </a:rPr>
              <a:t>in </a:t>
            </a:r>
            <a:r>
              <a:rPr lang="en-GB" sz="2400" b="1" dirty="0">
                <a:solidFill>
                  <a:srgbClr val="0070C0"/>
                </a:solidFill>
              </a:rPr>
              <a:t>“we all fight for first place”.</a:t>
            </a:r>
            <a:r>
              <a:rPr lang="en-GB" sz="2400" b="1" dirty="0"/>
              <a:t> </a:t>
            </a:r>
            <a:r>
              <a:rPr lang="en-GB" sz="2400" b="1" dirty="0">
                <a:solidFill>
                  <a:srgbClr val="FFC000"/>
                </a:solidFill>
              </a:rPr>
              <a:t>The word ‘fight’ shows how competitive the sport is and that the competitors always have to try and be the best, even though only one of them can succeed. This verb also suggests a violent struggle</a:t>
            </a:r>
            <a:r>
              <a:rPr lang="en-GB" sz="2400" b="1" dirty="0"/>
              <a:t> </a:t>
            </a:r>
            <a:r>
              <a:rPr lang="en-GB" sz="2400" b="1" dirty="0">
                <a:solidFill>
                  <a:srgbClr val="7030A0"/>
                </a:solidFill>
              </a:rPr>
              <a:t>which makes us think the writer is taking part in a battle rather than a sport.</a:t>
            </a:r>
          </a:p>
        </p:txBody>
      </p:sp>
      <p:pic>
        <p:nvPicPr>
          <p:cNvPr id="2" name="Picture 1">
            <a:extLst>
              <a:ext uri="{FF2B5EF4-FFF2-40B4-BE49-F238E27FC236}">
                <a16:creationId xmlns:a16="http://schemas.microsoft.com/office/drawing/2014/main" id="{0EDD64BA-C723-46A9-B91C-81399969F0D3}"/>
              </a:ext>
            </a:extLst>
          </p:cNvPr>
          <p:cNvPicPr>
            <a:picLocks noChangeAspect="1"/>
          </p:cNvPicPr>
          <p:nvPr/>
        </p:nvPicPr>
        <p:blipFill>
          <a:blip r:embed="rId5"/>
          <a:stretch>
            <a:fillRect/>
          </a:stretch>
        </p:blipFill>
        <p:spPr>
          <a:xfrm>
            <a:off x="427126" y="1014719"/>
            <a:ext cx="10918882" cy="835224"/>
          </a:xfrm>
          <a:prstGeom prst="rect">
            <a:avLst/>
          </a:prstGeom>
        </p:spPr>
      </p:pic>
      <p:sp>
        <p:nvSpPr>
          <p:cNvPr id="7" name="Rectangle 6">
            <a:extLst>
              <a:ext uri="{FF2B5EF4-FFF2-40B4-BE49-F238E27FC236}">
                <a16:creationId xmlns:a16="http://schemas.microsoft.com/office/drawing/2014/main" id="{3763606E-BE11-46EC-87E3-BE4A6072FAB4}"/>
              </a:ext>
            </a:extLst>
          </p:cNvPr>
          <p:cNvSpPr/>
          <p:nvPr/>
        </p:nvSpPr>
        <p:spPr>
          <a:xfrm>
            <a:off x="7304442" y="4098663"/>
            <a:ext cx="4645852"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GB" sz="2400" dirty="0"/>
              <a:t>Task: Using your annotations write three of your own P.E.T.E.R paragraphs answering the question:</a:t>
            </a:r>
          </a:p>
          <a:p>
            <a:pPr algn="ctr"/>
            <a:endParaRPr lang="en-GB" sz="2400" dirty="0"/>
          </a:p>
          <a:p>
            <a:pPr algn="ctr"/>
            <a:r>
              <a:rPr lang="en-GB" sz="2400" dirty="0"/>
              <a:t>How does the writer show that the life of an athlete is difficult?</a:t>
            </a:r>
            <a:endParaRPr lang="en-GB" dirty="0"/>
          </a:p>
        </p:txBody>
      </p:sp>
      <p:pic>
        <p:nvPicPr>
          <p:cNvPr id="3" name="Audio 2">
            <a:hlinkClick r:id="" action="ppaction://media"/>
            <a:extLst>
              <a:ext uri="{FF2B5EF4-FFF2-40B4-BE49-F238E27FC236}">
                <a16:creationId xmlns:a16="http://schemas.microsoft.com/office/drawing/2014/main" id="{74A9F7C4-BCF6-4CB2-A9CF-0E37298DF7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3660917"/>
      </p:ext>
    </p:extLst>
  </p:cSld>
  <p:clrMapOvr>
    <a:masterClrMapping/>
  </p:clrMapOvr>
  <mc:AlternateContent xmlns:mc="http://schemas.openxmlformats.org/markup-compatibility/2006">
    <mc:Choice xmlns:p14="http://schemas.microsoft.com/office/powerpoint/2010/main" Requires="p14">
      <p:transition spd="slow" p14:dur="2000" advTm="114676"/>
    </mc:Choice>
    <mc:Fallback>
      <p:transition spd="slow" advTm="11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19FF5A-5C49-4D43-965A-6C3B9B98132A}"/>
              </a:ext>
            </a:extLst>
          </p:cNvPr>
          <p:cNvPicPr>
            <a:picLocks noChangeAspect="1"/>
          </p:cNvPicPr>
          <p:nvPr/>
        </p:nvPicPr>
        <p:blipFill>
          <a:blip r:embed="rId2"/>
          <a:stretch>
            <a:fillRect/>
          </a:stretch>
        </p:blipFill>
        <p:spPr>
          <a:xfrm>
            <a:off x="8874079" y="4014414"/>
            <a:ext cx="2310584" cy="2109399"/>
          </a:xfrm>
          <a:prstGeom prst="rect">
            <a:avLst/>
          </a:prstGeom>
        </p:spPr>
      </p:pic>
    </p:spTree>
    <p:extLst>
      <p:ext uri="{BB962C8B-B14F-4D97-AF65-F5344CB8AC3E}">
        <p14:creationId xmlns:p14="http://schemas.microsoft.com/office/powerpoint/2010/main" val="176970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8846" y="2003343"/>
            <a:ext cx="9144000" cy="1425657"/>
          </a:xfrm>
          <a:solidFill>
            <a:schemeClr val="accent2">
              <a:lumMod val="40000"/>
              <a:lumOff val="60000"/>
            </a:schemeClr>
          </a:solidFill>
        </p:spPr>
        <p:txBody>
          <a:bodyPr>
            <a:normAutofit/>
          </a:bodyPr>
          <a:lstStyle/>
          <a:p>
            <a:r>
              <a:rPr lang="en-GB" sz="4800" dirty="0"/>
              <a:t>Language Paper 2 –</a:t>
            </a:r>
            <a:br>
              <a:rPr lang="en-GB" sz="4800" dirty="0"/>
            </a:br>
            <a:r>
              <a:rPr lang="en-GB" sz="4800" dirty="0"/>
              <a:t>nonfiction</a:t>
            </a:r>
          </a:p>
        </p:txBody>
      </p:sp>
      <p:pic>
        <p:nvPicPr>
          <p:cNvPr id="4" name="Picture 3"/>
          <p:cNvPicPr>
            <a:picLocks noChangeAspect="1"/>
          </p:cNvPicPr>
          <p:nvPr/>
        </p:nvPicPr>
        <p:blipFill>
          <a:blip r:embed="rId4"/>
          <a:stretch>
            <a:fillRect/>
          </a:stretch>
        </p:blipFill>
        <p:spPr>
          <a:xfrm>
            <a:off x="9206491" y="177678"/>
            <a:ext cx="2923018" cy="1425657"/>
          </a:xfrm>
          <a:prstGeom prst="rect">
            <a:avLst/>
          </a:prstGeom>
        </p:spPr>
      </p:pic>
      <p:sp>
        <p:nvSpPr>
          <p:cNvPr id="3" name="Rectangle 2">
            <a:extLst>
              <a:ext uri="{FF2B5EF4-FFF2-40B4-BE49-F238E27FC236}">
                <a16:creationId xmlns:a16="http://schemas.microsoft.com/office/drawing/2014/main" id="{B87BC964-E791-4ADF-AB26-4D29853DD351}"/>
              </a:ext>
            </a:extLst>
          </p:cNvPr>
          <p:cNvSpPr/>
          <p:nvPr/>
        </p:nvSpPr>
        <p:spPr>
          <a:xfrm>
            <a:off x="1901283" y="4063266"/>
            <a:ext cx="8389433"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t>Q How does the writer show that the life of an athlete is difficult?</a:t>
            </a:r>
          </a:p>
        </p:txBody>
      </p:sp>
      <p:pic>
        <p:nvPicPr>
          <p:cNvPr id="6" name="Audio 5">
            <a:hlinkClick r:id="" action="ppaction://media"/>
            <a:extLst>
              <a:ext uri="{FF2B5EF4-FFF2-40B4-BE49-F238E27FC236}">
                <a16:creationId xmlns:a16="http://schemas.microsoft.com/office/drawing/2014/main" id="{B056F9EA-7042-4353-9147-FFE3BBA1D1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1635780"/>
      </p:ext>
    </p:extLst>
  </p:cSld>
  <p:clrMapOvr>
    <a:masterClrMapping/>
  </p:clrMapOvr>
  <mc:AlternateContent xmlns:mc="http://schemas.openxmlformats.org/markup-compatibility/2006">
    <mc:Choice xmlns:p14="http://schemas.microsoft.com/office/powerpoint/2010/main" Requires="p14">
      <p:transition spd="slow" p14:dur="2000" advTm="18276"/>
    </mc:Choice>
    <mc:Fallback>
      <p:transition spd="slow" advTm="1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15" name="Rectangle 14">
            <a:extLst>
              <a:ext uri="{FF2B5EF4-FFF2-40B4-BE49-F238E27FC236}">
                <a16:creationId xmlns:a16="http://schemas.microsoft.com/office/drawing/2014/main" id="{4169E9C9-A9A3-4206-9E64-F183A2CA2F6E}"/>
              </a:ext>
            </a:extLst>
          </p:cNvPr>
          <p:cNvSpPr/>
          <p:nvPr/>
        </p:nvSpPr>
        <p:spPr>
          <a:xfrm>
            <a:off x="1105466" y="1384818"/>
            <a:ext cx="10317703" cy="3970318"/>
          </a:xfrm>
          <a:prstGeom prst="rect">
            <a:avLst/>
          </a:prstGeom>
        </p:spPr>
        <p:txBody>
          <a:bodyPr wrap="square">
            <a:spAutoFit/>
          </a:bodyPr>
          <a:lstStyle/>
          <a:p>
            <a:r>
              <a:rPr lang="en-GB" dirty="0"/>
              <a:t>My alarm sounds at 4.30 am every day except Sundays- the one day in which I can rest. Although I am not hungry at such an early hour, I know I have to eat in order to have energy for the gruelling swim session at 5.45 am. Breakfast consists of a banana and a protein drink. It is my first breakfast. My second comes when we are out of the pool, and consists of fruit and porridge. </a:t>
            </a:r>
          </a:p>
          <a:p>
            <a:endParaRPr lang="en-GB" dirty="0"/>
          </a:p>
          <a:p>
            <a:r>
              <a:rPr lang="en-GB" dirty="0"/>
              <a:t>I have a tough schedule. I begin in the pool for two hours. Although the coach is motivational and encouraging, he is also strict and will not accept excuses. For these two hours we are pushed beyond our normal limits with timed laps and races. Although I am friends with the other swimmers, there is often an element of competition between us as we all fight for first place and personal bests.</a:t>
            </a:r>
          </a:p>
          <a:p>
            <a:endParaRPr lang="en-GB" dirty="0"/>
          </a:p>
          <a:p>
            <a:r>
              <a:rPr lang="en-GB" dirty="0"/>
              <a:t>After the first pool session, we take a two hour break to replenish our energy, and then begin a two hour session in the gym. We work with a personal trainer who monitors our progress in both cardiovascular and strength training. It is important that we finish the session with intense stretches and massage as swimmers use every muscle in the body, and without proper cool downs, the muscles can tear and strain.</a:t>
            </a:r>
          </a:p>
        </p:txBody>
      </p:sp>
      <p:pic>
        <p:nvPicPr>
          <p:cNvPr id="5" name="Audio 4">
            <a:hlinkClick r:id="" action="ppaction://media"/>
            <a:extLst>
              <a:ext uri="{FF2B5EF4-FFF2-40B4-BE49-F238E27FC236}">
                <a16:creationId xmlns:a16="http://schemas.microsoft.com/office/drawing/2014/main" id="{DB0F490B-8DA5-49B2-A290-4C6DFFD06B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2906382"/>
      </p:ext>
    </p:extLst>
  </p:cSld>
  <p:clrMapOvr>
    <a:masterClrMapping/>
  </p:clrMapOvr>
  <mc:AlternateContent xmlns:mc="http://schemas.openxmlformats.org/markup-compatibility/2006">
    <mc:Choice xmlns:p14="http://schemas.microsoft.com/office/powerpoint/2010/main" Requires="p14">
      <p:transition spd="slow" p14:dur="2000" advTm="42490"/>
    </mc:Choice>
    <mc:Fallback>
      <p:transition spd="slow" advTm="4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15" name="Rectangle 14">
            <a:extLst>
              <a:ext uri="{FF2B5EF4-FFF2-40B4-BE49-F238E27FC236}">
                <a16:creationId xmlns:a16="http://schemas.microsoft.com/office/drawing/2014/main" id="{4169E9C9-A9A3-4206-9E64-F183A2CA2F6E}"/>
              </a:ext>
            </a:extLst>
          </p:cNvPr>
          <p:cNvSpPr/>
          <p:nvPr/>
        </p:nvSpPr>
        <p:spPr>
          <a:xfrm>
            <a:off x="1105466" y="1384818"/>
            <a:ext cx="10317703" cy="3970318"/>
          </a:xfrm>
          <a:prstGeom prst="rect">
            <a:avLst/>
          </a:prstGeom>
        </p:spPr>
        <p:txBody>
          <a:bodyPr wrap="square">
            <a:spAutoFit/>
          </a:bodyPr>
          <a:lstStyle/>
          <a:p>
            <a:r>
              <a:rPr lang="en-GB" dirty="0"/>
              <a:t>My alarm sounds at 4.30 am every day except Sundays- the one day in which I can rest. Although I am not hungry at such an early hour, I know I have to eat in order to have energy for the</a:t>
            </a:r>
            <a:r>
              <a:rPr lang="en-GB" dirty="0">
                <a:highlight>
                  <a:srgbClr val="FF0000"/>
                </a:highlight>
              </a:rPr>
              <a:t> gruelling </a:t>
            </a:r>
            <a:r>
              <a:rPr lang="en-GB" dirty="0"/>
              <a:t>swim session at 5.45 am. Breakfast consists of a banana and a protein drink. It is my first breakfast. My second comes when we are out of the pool, and consists of fruit and porridge. </a:t>
            </a:r>
          </a:p>
          <a:p>
            <a:endParaRPr lang="en-GB" dirty="0"/>
          </a:p>
          <a:p>
            <a:r>
              <a:rPr lang="en-GB" dirty="0"/>
              <a:t>I have a</a:t>
            </a:r>
            <a:r>
              <a:rPr lang="en-GB" dirty="0">
                <a:highlight>
                  <a:srgbClr val="FF0000"/>
                </a:highlight>
              </a:rPr>
              <a:t> tough </a:t>
            </a:r>
            <a:r>
              <a:rPr lang="en-GB" dirty="0"/>
              <a:t>schedule. I begin in the pool for two hours. Although the coach is motivational and encouraging, he is also strict and will not accept excuses. For these two hours we are pushed beyond our normal limits with timed laps and races. Although I am friends with the other swimmers, there is often an element of competition between us as we all fight for first place and personal bests.</a:t>
            </a:r>
          </a:p>
          <a:p>
            <a:endParaRPr lang="en-GB" dirty="0"/>
          </a:p>
          <a:p>
            <a:r>
              <a:rPr lang="en-GB" dirty="0"/>
              <a:t>After the first pool session, we take a two hour break to replenish our energy, and then begin a two hour session in the gym. We work with a personal trainer who monitors our progress in both cardiovascular and strength training. It is important that we finish the session with </a:t>
            </a:r>
            <a:r>
              <a:rPr lang="en-GB" dirty="0">
                <a:highlight>
                  <a:srgbClr val="FF0000"/>
                </a:highlight>
              </a:rPr>
              <a:t>intense </a:t>
            </a:r>
            <a:r>
              <a:rPr lang="en-GB" dirty="0"/>
              <a:t>stretches and massage as swimmers use every muscle in the body, and without proper cool downs, the muscles can tear and strain.</a:t>
            </a:r>
          </a:p>
        </p:txBody>
      </p:sp>
      <p:cxnSp>
        <p:nvCxnSpPr>
          <p:cNvPr id="8" name="Straight Arrow Connector 7">
            <a:extLst>
              <a:ext uri="{FF2B5EF4-FFF2-40B4-BE49-F238E27FC236}">
                <a16:creationId xmlns:a16="http://schemas.microsoft.com/office/drawing/2014/main" id="{9707BE04-630F-414D-8D00-BDE6A38EFA35}"/>
              </a:ext>
            </a:extLst>
          </p:cNvPr>
          <p:cNvCxnSpPr/>
          <p:nvPr/>
        </p:nvCxnSpPr>
        <p:spPr>
          <a:xfrm flipV="1">
            <a:off x="3466532" y="968990"/>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DF85E30-91DF-4F59-B35A-A73B0BD04F05}"/>
              </a:ext>
            </a:extLst>
          </p:cNvPr>
          <p:cNvCxnSpPr/>
          <p:nvPr/>
        </p:nvCxnSpPr>
        <p:spPr>
          <a:xfrm flipV="1">
            <a:off x="4404240" y="1014885"/>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66F88BF-B294-433D-BD87-37424CED492C}"/>
              </a:ext>
            </a:extLst>
          </p:cNvPr>
          <p:cNvCxnSpPr/>
          <p:nvPr/>
        </p:nvCxnSpPr>
        <p:spPr>
          <a:xfrm flipV="1">
            <a:off x="5524829" y="1014885"/>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8" name="Audio 17">
            <a:hlinkClick r:id="" action="ppaction://media"/>
            <a:extLst>
              <a:ext uri="{FF2B5EF4-FFF2-40B4-BE49-F238E27FC236}">
                <a16:creationId xmlns:a16="http://schemas.microsoft.com/office/drawing/2014/main" id="{85062E47-79CF-4CCB-8611-3DFAAFC9AE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283382"/>
      </p:ext>
    </p:extLst>
  </p:cSld>
  <p:clrMapOvr>
    <a:masterClrMapping/>
  </p:clrMapOvr>
  <mc:AlternateContent xmlns:mc="http://schemas.openxmlformats.org/markup-compatibility/2006">
    <mc:Choice xmlns:p14="http://schemas.microsoft.com/office/powerpoint/2010/main" Requires="p14">
      <p:transition spd="slow" p14:dur="2000" advTm="146223"/>
    </mc:Choice>
    <mc:Fallback>
      <p:transition spd="slow" advTm="14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15" name="Rectangle 14">
            <a:extLst>
              <a:ext uri="{FF2B5EF4-FFF2-40B4-BE49-F238E27FC236}">
                <a16:creationId xmlns:a16="http://schemas.microsoft.com/office/drawing/2014/main" id="{4169E9C9-A9A3-4206-9E64-F183A2CA2F6E}"/>
              </a:ext>
            </a:extLst>
          </p:cNvPr>
          <p:cNvSpPr/>
          <p:nvPr/>
        </p:nvSpPr>
        <p:spPr>
          <a:xfrm>
            <a:off x="1105466" y="1384818"/>
            <a:ext cx="10317703" cy="3970318"/>
          </a:xfrm>
          <a:prstGeom prst="rect">
            <a:avLst/>
          </a:prstGeom>
        </p:spPr>
        <p:txBody>
          <a:bodyPr wrap="square">
            <a:spAutoFit/>
          </a:bodyPr>
          <a:lstStyle/>
          <a:p>
            <a:r>
              <a:rPr lang="en-GB" dirty="0"/>
              <a:t>My alarm sounds at 4.30 am every day except Sundays- the one day in which I can rest. Although I am not hungry at such an early hour, I know I have to eat in order to have energy for the</a:t>
            </a:r>
            <a:r>
              <a:rPr lang="en-GB" dirty="0">
                <a:highlight>
                  <a:srgbClr val="FF0000"/>
                </a:highlight>
              </a:rPr>
              <a:t> gruelling </a:t>
            </a:r>
            <a:r>
              <a:rPr lang="en-GB" dirty="0"/>
              <a:t>swim session at 5.45 am. Breakfast consists of a banana and a protein drink. It is my first breakfast. My second comes when we are out of the pool, and consists of fruit and porridge. </a:t>
            </a:r>
          </a:p>
          <a:p>
            <a:endParaRPr lang="en-GB" dirty="0"/>
          </a:p>
          <a:p>
            <a:r>
              <a:rPr lang="en-GB" dirty="0"/>
              <a:t>I have a</a:t>
            </a:r>
            <a:r>
              <a:rPr lang="en-GB" dirty="0">
                <a:highlight>
                  <a:srgbClr val="FF0000"/>
                </a:highlight>
              </a:rPr>
              <a:t> tough </a:t>
            </a:r>
            <a:r>
              <a:rPr lang="en-GB" dirty="0"/>
              <a:t>schedule. I </a:t>
            </a:r>
            <a:r>
              <a:rPr lang="en-GB" dirty="0">
                <a:highlight>
                  <a:srgbClr val="00FF00"/>
                </a:highlight>
              </a:rPr>
              <a:t>begin</a:t>
            </a:r>
            <a:r>
              <a:rPr lang="en-GB" dirty="0"/>
              <a:t> in the pool for two hours. Although the coach is motivational and encouraging, he is also strict and will not accept excuses. For these two hours we are pushed beyond our normal limits with timed laps and races. Although I am friends with the other swimmers, there is often an element of competition between us as we all </a:t>
            </a:r>
            <a:r>
              <a:rPr lang="en-GB" dirty="0">
                <a:highlight>
                  <a:srgbClr val="00FF00"/>
                </a:highlight>
              </a:rPr>
              <a:t>fight</a:t>
            </a:r>
            <a:r>
              <a:rPr lang="en-GB" dirty="0"/>
              <a:t> for first place and personal bests.</a:t>
            </a:r>
          </a:p>
          <a:p>
            <a:endParaRPr lang="en-GB" dirty="0"/>
          </a:p>
          <a:p>
            <a:r>
              <a:rPr lang="en-GB" dirty="0"/>
              <a:t>After the first pool session, we take a two hour break to</a:t>
            </a:r>
            <a:r>
              <a:rPr lang="en-GB" dirty="0">
                <a:highlight>
                  <a:srgbClr val="00FF00"/>
                </a:highlight>
              </a:rPr>
              <a:t> replenish </a:t>
            </a:r>
            <a:r>
              <a:rPr lang="en-GB" dirty="0"/>
              <a:t>our energy, and then begin a two hour session in the gym. We work with a personal trainer who monitors our progress in both cardiovascular and strength training. It is important that we finish the session with </a:t>
            </a:r>
            <a:r>
              <a:rPr lang="en-GB" dirty="0">
                <a:highlight>
                  <a:srgbClr val="FF0000"/>
                </a:highlight>
              </a:rPr>
              <a:t>intense </a:t>
            </a:r>
            <a:r>
              <a:rPr lang="en-GB" dirty="0"/>
              <a:t>stretches and massage as swimmers use every muscle in the body, and without proper cool downs, the muscles can tear and strain.</a:t>
            </a:r>
          </a:p>
        </p:txBody>
      </p:sp>
      <p:cxnSp>
        <p:nvCxnSpPr>
          <p:cNvPr id="8" name="Straight Arrow Connector 7">
            <a:extLst>
              <a:ext uri="{FF2B5EF4-FFF2-40B4-BE49-F238E27FC236}">
                <a16:creationId xmlns:a16="http://schemas.microsoft.com/office/drawing/2014/main" id="{9707BE04-630F-414D-8D00-BDE6A38EFA35}"/>
              </a:ext>
            </a:extLst>
          </p:cNvPr>
          <p:cNvCxnSpPr/>
          <p:nvPr/>
        </p:nvCxnSpPr>
        <p:spPr>
          <a:xfrm flipV="1">
            <a:off x="3466532" y="968990"/>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DF85E30-91DF-4F59-B35A-A73B0BD04F05}"/>
              </a:ext>
            </a:extLst>
          </p:cNvPr>
          <p:cNvCxnSpPr/>
          <p:nvPr/>
        </p:nvCxnSpPr>
        <p:spPr>
          <a:xfrm flipV="1">
            <a:off x="4404240" y="1014885"/>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66F88BF-B294-433D-BD87-37424CED492C}"/>
              </a:ext>
            </a:extLst>
          </p:cNvPr>
          <p:cNvCxnSpPr/>
          <p:nvPr/>
        </p:nvCxnSpPr>
        <p:spPr>
          <a:xfrm flipV="1">
            <a:off x="5524829" y="1014885"/>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DB5913B-25F2-4CBD-A832-3C81E45B5D41}"/>
              </a:ext>
            </a:extLst>
          </p:cNvPr>
          <p:cNvCxnSpPr/>
          <p:nvPr/>
        </p:nvCxnSpPr>
        <p:spPr>
          <a:xfrm flipV="1">
            <a:off x="8590758" y="1051546"/>
            <a:ext cx="0" cy="26813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DC1612D-80F5-4B17-B41C-9ADC17B884D0}"/>
              </a:ext>
            </a:extLst>
          </p:cNvPr>
          <p:cNvCxnSpPr/>
          <p:nvPr/>
        </p:nvCxnSpPr>
        <p:spPr>
          <a:xfrm flipV="1">
            <a:off x="7592090" y="1051546"/>
            <a:ext cx="0" cy="26813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65F76180-C8E6-4582-B3C3-40D418EC86AC}"/>
              </a:ext>
            </a:extLst>
          </p:cNvPr>
          <p:cNvCxnSpPr>
            <a:cxnSpLocks/>
          </p:cNvCxnSpPr>
          <p:nvPr/>
        </p:nvCxnSpPr>
        <p:spPr>
          <a:xfrm flipV="1">
            <a:off x="6657967" y="1051546"/>
            <a:ext cx="0" cy="26813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C362B7C-E224-4152-8B0F-4E9394FBD301}"/>
              </a:ext>
            </a:extLst>
          </p:cNvPr>
          <p:cNvCxnSpPr/>
          <p:nvPr/>
        </p:nvCxnSpPr>
        <p:spPr>
          <a:xfrm>
            <a:off x="11155680" y="5296662"/>
            <a:ext cx="0" cy="36327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FD35534-7620-4D23-8200-93BB8831C6EC}"/>
              </a:ext>
            </a:extLst>
          </p:cNvPr>
          <p:cNvCxnSpPr/>
          <p:nvPr/>
        </p:nvCxnSpPr>
        <p:spPr>
          <a:xfrm>
            <a:off x="9780494" y="5296662"/>
            <a:ext cx="0" cy="36327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9C55DFE-59AD-474D-A7EA-03E08AB2A3FD}"/>
              </a:ext>
            </a:extLst>
          </p:cNvPr>
          <p:cNvCxnSpPr/>
          <p:nvPr/>
        </p:nvCxnSpPr>
        <p:spPr>
          <a:xfrm>
            <a:off x="10513807" y="5296662"/>
            <a:ext cx="0" cy="36327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pic>
        <p:nvPicPr>
          <p:cNvPr id="5" name="Audio 4">
            <a:hlinkClick r:id="" action="ppaction://media"/>
            <a:extLst>
              <a:ext uri="{FF2B5EF4-FFF2-40B4-BE49-F238E27FC236}">
                <a16:creationId xmlns:a16="http://schemas.microsoft.com/office/drawing/2014/main" id="{B00A26A9-7010-4DB0-BE22-45F8E618D1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446327"/>
      </p:ext>
    </p:extLst>
  </p:cSld>
  <p:clrMapOvr>
    <a:masterClrMapping/>
  </p:clrMapOvr>
  <mc:AlternateContent xmlns:mc="http://schemas.openxmlformats.org/markup-compatibility/2006">
    <mc:Choice xmlns:p14="http://schemas.microsoft.com/office/powerpoint/2010/main" Requires="p14">
      <p:transition spd="slow" p14:dur="2000" advTm="110545"/>
    </mc:Choice>
    <mc:Fallback>
      <p:transition spd="slow" advTm="11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15" name="Rectangle 14">
            <a:extLst>
              <a:ext uri="{FF2B5EF4-FFF2-40B4-BE49-F238E27FC236}">
                <a16:creationId xmlns:a16="http://schemas.microsoft.com/office/drawing/2014/main" id="{4169E9C9-A9A3-4206-9E64-F183A2CA2F6E}"/>
              </a:ext>
            </a:extLst>
          </p:cNvPr>
          <p:cNvSpPr/>
          <p:nvPr/>
        </p:nvSpPr>
        <p:spPr>
          <a:xfrm>
            <a:off x="1105466" y="1384818"/>
            <a:ext cx="10317703" cy="3970318"/>
          </a:xfrm>
          <a:prstGeom prst="rect">
            <a:avLst/>
          </a:prstGeom>
        </p:spPr>
        <p:txBody>
          <a:bodyPr wrap="square">
            <a:spAutoFit/>
          </a:bodyPr>
          <a:lstStyle/>
          <a:p>
            <a:r>
              <a:rPr lang="en-GB" dirty="0">
                <a:highlight>
                  <a:srgbClr val="00FFFF"/>
                </a:highlight>
              </a:rPr>
              <a:t>My alarm sounds at 4.30 am every day except Sundays- </a:t>
            </a:r>
            <a:r>
              <a:rPr lang="en-GB" dirty="0"/>
              <a:t>the one day in which I can rest. Although I am not hungry at such an early hour, I know I have to eat in order to have energy for the</a:t>
            </a:r>
            <a:r>
              <a:rPr lang="en-GB" dirty="0">
                <a:highlight>
                  <a:srgbClr val="FF0000"/>
                </a:highlight>
              </a:rPr>
              <a:t> gruelling </a:t>
            </a:r>
            <a:r>
              <a:rPr lang="en-GB" dirty="0"/>
              <a:t>swim session at 5.45 am. Breakfast consists of a banana and a protein drink. It is my first breakfast. My second comes when we are out of the pool, and consists of fruit and porridge. </a:t>
            </a:r>
          </a:p>
          <a:p>
            <a:endParaRPr lang="en-GB" dirty="0"/>
          </a:p>
          <a:p>
            <a:r>
              <a:rPr lang="en-GB" dirty="0"/>
              <a:t>I have a</a:t>
            </a:r>
            <a:r>
              <a:rPr lang="en-GB" dirty="0">
                <a:highlight>
                  <a:srgbClr val="FF0000"/>
                </a:highlight>
              </a:rPr>
              <a:t> tough </a:t>
            </a:r>
            <a:r>
              <a:rPr lang="en-GB" dirty="0"/>
              <a:t>schedule. I </a:t>
            </a:r>
            <a:r>
              <a:rPr lang="en-GB" dirty="0">
                <a:highlight>
                  <a:srgbClr val="00FF00"/>
                </a:highlight>
              </a:rPr>
              <a:t>begin</a:t>
            </a:r>
            <a:r>
              <a:rPr lang="en-GB" dirty="0"/>
              <a:t> in the pool for two hours. Although the coach is motivational and encouraging, he is also strict and will not accept excuses. For these two hours </a:t>
            </a:r>
            <a:r>
              <a:rPr lang="en-GB" dirty="0">
                <a:highlight>
                  <a:srgbClr val="00FFFF"/>
                </a:highlight>
              </a:rPr>
              <a:t>we are pushed beyond our normal limits </a:t>
            </a:r>
            <a:r>
              <a:rPr lang="en-GB" dirty="0"/>
              <a:t>with timed laps and races. Although I am friends with the other swimmers, there is often an element of competition between us as we all </a:t>
            </a:r>
            <a:r>
              <a:rPr lang="en-GB" dirty="0">
                <a:highlight>
                  <a:srgbClr val="00FF00"/>
                </a:highlight>
              </a:rPr>
              <a:t>fight</a:t>
            </a:r>
            <a:r>
              <a:rPr lang="en-GB" dirty="0"/>
              <a:t> for first place and personal bests.</a:t>
            </a:r>
          </a:p>
          <a:p>
            <a:endParaRPr lang="en-GB" dirty="0"/>
          </a:p>
          <a:p>
            <a:r>
              <a:rPr lang="en-GB" dirty="0"/>
              <a:t>After the first pool session, we take a two hour break to</a:t>
            </a:r>
            <a:r>
              <a:rPr lang="en-GB" dirty="0">
                <a:highlight>
                  <a:srgbClr val="00FF00"/>
                </a:highlight>
              </a:rPr>
              <a:t> replenish </a:t>
            </a:r>
            <a:r>
              <a:rPr lang="en-GB" dirty="0"/>
              <a:t>our energy, and then begin a two hour session in the gym. We work with a personal trainer who monitors our progress in both cardiovascular and strength training. It is important that we finish the session with </a:t>
            </a:r>
            <a:r>
              <a:rPr lang="en-GB" dirty="0">
                <a:highlight>
                  <a:srgbClr val="FF0000"/>
                </a:highlight>
              </a:rPr>
              <a:t>intense </a:t>
            </a:r>
            <a:r>
              <a:rPr lang="en-GB" dirty="0"/>
              <a:t>stretches and massage as </a:t>
            </a:r>
            <a:r>
              <a:rPr lang="en-GB" dirty="0">
                <a:highlight>
                  <a:srgbClr val="00FFFF"/>
                </a:highlight>
              </a:rPr>
              <a:t>swimmers use every muscle in the body</a:t>
            </a:r>
            <a:r>
              <a:rPr lang="en-GB" dirty="0"/>
              <a:t>, and without proper cool downs, the muscles can tear and strain.</a:t>
            </a:r>
          </a:p>
        </p:txBody>
      </p:sp>
      <p:cxnSp>
        <p:nvCxnSpPr>
          <p:cNvPr id="8" name="Straight Arrow Connector 7">
            <a:extLst>
              <a:ext uri="{FF2B5EF4-FFF2-40B4-BE49-F238E27FC236}">
                <a16:creationId xmlns:a16="http://schemas.microsoft.com/office/drawing/2014/main" id="{9707BE04-630F-414D-8D00-BDE6A38EFA35}"/>
              </a:ext>
            </a:extLst>
          </p:cNvPr>
          <p:cNvCxnSpPr/>
          <p:nvPr/>
        </p:nvCxnSpPr>
        <p:spPr>
          <a:xfrm flipV="1">
            <a:off x="3466532" y="968990"/>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DF85E30-91DF-4F59-B35A-A73B0BD04F05}"/>
              </a:ext>
            </a:extLst>
          </p:cNvPr>
          <p:cNvCxnSpPr/>
          <p:nvPr/>
        </p:nvCxnSpPr>
        <p:spPr>
          <a:xfrm flipV="1">
            <a:off x="4404240" y="1014885"/>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66F88BF-B294-433D-BD87-37424CED492C}"/>
              </a:ext>
            </a:extLst>
          </p:cNvPr>
          <p:cNvCxnSpPr/>
          <p:nvPr/>
        </p:nvCxnSpPr>
        <p:spPr>
          <a:xfrm flipV="1">
            <a:off x="5524829" y="1014885"/>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DB5913B-25F2-4CBD-A832-3C81E45B5D41}"/>
              </a:ext>
            </a:extLst>
          </p:cNvPr>
          <p:cNvCxnSpPr/>
          <p:nvPr/>
        </p:nvCxnSpPr>
        <p:spPr>
          <a:xfrm flipV="1">
            <a:off x="8590758" y="1051546"/>
            <a:ext cx="0" cy="26813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DC1612D-80F5-4B17-B41C-9ADC17B884D0}"/>
              </a:ext>
            </a:extLst>
          </p:cNvPr>
          <p:cNvCxnSpPr/>
          <p:nvPr/>
        </p:nvCxnSpPr>
        <p:spPr>
          <a:xfrm flipV="1">
            <a:off x="7592090" y="1051546"/>
            <a:ext cx="0" cy="26813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65F76180-C8E6-4582-B3C3-40D418EC86AC}"/>
              </a:ext>
            </a:extLst>
          </p:cNvPr>
          <p:cNvCxnSpPr>
            <a:cxnSpLocks/>
          </p:cNvCxnSpPr>
          <p:nvPr/>
        </p:nvCxnSpPr>
        <p:spPr>
          <a:xfrm flipV="1">
            <a:off x="6657967" y="1051546"/>
            <a:ext cx="0" cy="26813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C362B7C-E224-4152-8B0F-4E9394FBD301}"/>
              </a:ext>
            </a:extLst>
          </p:cNvPr>
          <p:cNvCxnSpPr/>
          <p:nvPr/>
        </p:nvCxnSpPr>
        <p:spPr>
          <a:xfrm>
            <a:off x="11155680" y="5296662"/>
            <a:ext cx="0" cy="36327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FD35534-7620-4D23-8200-93BB8831C6EC}"/>
              </a:ext>
            </a:extLst>
          </p:cNvPr>
          <p:cNvCxnSpPr/>
          <p:nvPr/>
        </p:nvCxnSpPr>
        <p:spPr>
          <a:xfrm>
            <a:off x="9780494" y="5296662"/>
            <a:ext cx="0" cy="36327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9C55DFE-59AD-474D-A7EA-03E08AB2A3FD}"/>
              </a:ext>
            </a:extLst>
          </p:cNvPr>
          <p:cNvCxnSpPr/>
          <p:nvPr/>
        </p:nvCxnSpPr>
        <p:spPr>
          <a:xfrm>
            <a:off x="10513807" y="5296662"/>
            <a:ext cx="0" cy="36327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pic>
        <p:nvPicPr>
          <p:cNvPr id="5" name="Audio 4">
            <a:hlinkClick r:id="" action="ppaction://media"/>
            <a:extLst>
              <a:ext uri="{FF2B5EF4-FFF2-40B4-BE49-F238E27FC236}">
                <a16:creationId xmlns:a16="http://schemas.microsoft.com/office/drawing/2014/main" id="{E5AE3E31-EF2A-4493-A46C-5FF8CA3F6E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5090595"/>
      </p:ext>
    </p:extLst>
  </p:cSld>
  <p:clrMapOvr>
    <a:masterClrMapping/>
  </p:clrMapOvr>
  <mc:AlternateContent xmlns:mc="http://schemas.openxmlformats.org/markup-compatibility/2006">
    <mc:Choice xmlns:p14="http://schemas.microsoft.com/office/powerpoint/2010/main" Requires="p14">
      <p:transition spd="slow" p14:dur="2000" advTm="161085"/>
    </mc:Choice>
    <mc:Fallback>
      <p:transition spd="slow" advTm="16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a:extLst>
              <a:ext uri="{FF2B5EF4-FFF2-40B4-BE49-F238E27FC236}">
                <a16:creationId xmlns:a16="http://schemas.microsoft.com/office/drawing/2014/main" id="{54419787-DBFE-42EF-9CBA-D35104C03510}"/>
              </a:ext>
            </a:extLst>
          </p:cNvPr>
          <p:cNvSpPr/>
          <p:nvPr/>
        </p:nvSpPr>
        <p:spPr>
          <a:xfrm>
            <a:off x="1183824" y="1220041"/>
            <a:ext cx="10133703" cy="4247317"/>
          </a:xfrm>
          <a:prstGeom prst="rect">
            <a:avLst/>
          </a:prstGeom>
        </p:spPr>
        <p:txBody>
          <a:bodyPr wrap="square">
            <a:spAutoFit/>
          </a:bodyPr>
          <a:lstStyle/>
          <a:p>
            <a:r>
              <a:rPr lang="en-GB" dirty="0"/>
              <a:t>Once we are finished in the gym, I go home for a sleep- I am often exhausted after such intense training, even after starting at such a young age! I began professional swimming at high school. Mum would have to drive me to pool training sessions both before and after school every day. I would do my homework in the car and often crash out in bed as soon as I came home. There were many sacrifices made by both myself and my family, and there was never a promise of success. Even now, as a professional athlete, there are no luxuries. My life revolves around training and competition.</a:t>
            </a:r>
          </a:p>
          <a:p>
            <a:endParaRPr lang="en-GB" dirty="0"/>
          </a:p>
          <a:p>
            <a:r>
              <a:rPr lang="en-GB" dirty="0"/>
              <a:t>Life as a professional athlete is structured. You have to monitor what you eat, how much you sleep, and how many hours you train. I try to get eight hours sleep a night; however, there is often a lot of travelling as you move between competitions, which makes it difficult to keep to your normal routines. And of course, there are some days when all you want to do is sleep and eat burger and chips! </a:t>
            </a:r>
          </a:p>
          <a:p>
            <a:endParaRPr lang="en-GB" dirty="0"/>
          </a:p>
          <a:p>
            <a:r>
              <a:rPr lang="en-GB" dirty="0"/>
              <a:t>It has never crossed my mind to give up swimming as I love the sport so much. Competitions are exciting and there is no greater feeling than winning a race, or achieving a personal best. Although it is tough, the retiring age of an athlete is young, so I know I should make the most of it while I can.</a:t>
            </a:r>
          </a:p>
        </p:txBody>
      </p:sp>
      <p:pic>
        <p:nvPicPr>
          <p:cNvPr id="15" name="Audio 14">
            <a:hlinkClick r:id="" action="ppaction://media"/>
            <a:extLst>
              <a:ext uri="{FF2B5EF4-FFF2-40B4-BE49-F238E27FC236}">
                <a16:creationId xmlns:a16="http://schemas.microsoft.com/office/drawing/2014/main" id="{F73B476D-3A5D-4C36-B092-6D3DBF7BFE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4079310"/>
      </p:ext>
    </p:extLst>
  </p:cSld>
  <p:clrMapOvr>
    <a:masterClrMapping/>
  </p:clrMapOvr>
  <mc:AlternateContent xmlns:mc="http://schemas.openxmlformats.org/markup-compatibility/2006">
    <mc:Choice xmlns:p14="http://schemas.microsoft.com/office/powerpoint/2010/main" Requires="p14">
      <p:transition spd="slow" p14:dur="2000" advTm="114006"/>
    </mc:Choice>
    <mc:Fallback>
      <p:transition spd="slow" advTm="114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a:extLst>
              <a:ext uri="{FF2B5EF4-FFF2-40B4-BE49-F238E27FC236}">
                <a16:creationId xmlns:a16="http://schemas.microsoft.com/office/drawing/2014/main" id="{54419787-DBFE-42EF-9CBA-D35104C03510}"/>
              </a:ext>
            </a:extLst>
          </p:cNvPr>
          <p:cNvSpPr/>
          <p:nvPr/>
        </p:nvSpPr>
        <p:spPr>
          <a:xfrm>
            <a:off x="1183824" y="1220041"/>
            <a:ext cx="10133703" cy="4247317"/>
          </a:xfrm>
          <a:prstGeom prst="rect">
            <a:avLst/>
          </a:prstGeom>
        </p:spPr>
        <p:txBody>
          <a:bodyPr wrap="square">
            <a:spAutoFit/>
          </a:bodyPr>
          <a:lstStyle/>
          <a:p>
            <a:r>
              <a:rPr lang="en-GB" dirty="0"/>
              <a:t>Once we are finished in the gym, I go home for a sleep- I am often </a:t>
            </a:r>
            <a:r>
              <a:rPr lang="en-GB" dirty="0">
                <a:highlight>
                  <a:srgbClr val="FFFF00"/>
                </a:highlight>
              </a:rPr>
              <a:t>exhausted </a:t>
            </a:r>
            <a:r>
              <a:rPr lang="en-GB" dirty="0"/>
              <a:t>after such </a:t>
            </a:r>
            <a:r>
              <a:rPr lang="en-GB" dirty="0">
                <a:highlight>
                  <a:srgbClr val="FFFF00"/>
                </a:highlight>
              </a:rPr>
              <a:t>intense</a:t>
            </a:r>
            <a:r>
              <a:rPr lang="en-GB" dirty="0"/>
              <a:t> training, even after starting at such </a:t>
            </a:r>
            <a:r>
              <a:rPr lang="en-GB" dirty="0">
                <a:highlight>
                  <a:srgbClr val="FFFF00"/>
                </a:highlight>
              </a:rPr>
              <a:t>a young age! </a:t>
            </a:r>
            <a:r>
              <a:rPr lang="en-GB" dirty="0"/>
              <a:t>I began professional swimming at high school. Mum would have to drive me to pool training sessions both before and after school every day. I would do my homework in the car and often crash out in bed as soon as I came home. There were many </a:t>
            </a:r>
            <a:r>
              <a:rPr lang="en-GB" dirty="0">
                <a:highlight>
                  <a:srgbClr val="FFFF00"/>
                </a:highlight>
              </a:rPr>
              <a:t>sacrifices </a:t>
            </a:r>
            <a:r>
              <a:rPr lang="en-GB" dirty="0"/>
              <a:t>made by both myself and my family, and there was never a promise of success. Even now, as a professional athlete, there </a:t>
            </a:r>
            <a:r>
              <a:rPr lang="en-GB" dirty="0">
                <a:highlight>
                  <a:srgbClr val="FFFF00"/>
                </a:highlight>
              </a:rPr>
              <a:t>are no luxuri</a:t>
            </a:r>
            <a:r>
              <a:rPr lang="en-GB" dirty="0"/>
              <a:t>es. </a:t>
            </a:r>
            <a:r>
              <a:rPr lang="en-GB" dirty="0">
                <a:highlight>
                  <a:srgbClr val="FFFF00"/>
                </a:highlight>
              </a:rPr>
              <a:t>My life revolves around training and competition.</a:t>
            </a:r>
          </a:p>
          <a:p>
            <a:endParaRPr lang="en-GB" dirty="0"/>
          </a:p>
          <a:p>
            <a:r>
              <a:rPr lang="en-GB" dirty="0"/>
              <a:t>Life as a professional athlete is </a:t>
            </a:r>
            <a:r>
              <a:rPr lang="en-GB" dirty="0">
                <a:highlight>
                  <a:srgbClr val="FFFF00"/>
                </a:highlight>
              </a:rPr>
              <a:t>structured</a:t>
            </a:r>
            <a:r>
              <a:rPr lang="en-GB" dirty="0"/>
              <a:t>. You have to monitor </a:t>
            </a:r>
            <a:r>
              <a:rPr lang="en-GB" dirty="0">
                <a:highlight>
                  <a:srgbClr val="FFFF00"/>
                </a:highlight>
              </a:rPr>
              <a:t>what you eat, how much you sleep, and how many hours you train.</a:t>
            </a:r>
            <a:r>
              <a:rPr lang="en-GB" dirty="0"/>
              <a:t> I try to get eight hours sleep a night; however, there is often a lot of travelling as you move between competitions, which makes it difficult to keep to your normal routines. And of course, there are </a:t>
            </a:r>
            <a:r>
              <a:rPr lang="en-GB" dirty="0">
                <a:highlight>
                  <a:srgbClr val="FFFF00"/>
                </a:highlight>
              </a:rPr>
              <a:t>some days when all you want to do is sleep and eat burger and chips! </a:t>
            </a:r>
          </a:p>
          <a:p>
            <a:endParaRPr lang="en-GB" dirty="0"/>
          </a:p>
          <a:p>
            <a:r>
              <a:rPr lang="en-GB" dirty="0"/>
              <a:t>It has never crossed my mind to give up swimming as I </a:t>
            </a:r>
            <a:r>
              <a:rPr lang="en-GB" dirty="0">
                <a:highlight>
                  <a:srgbClr val="FFFF00"/>
                </a:highlight>
              </a:rPr>
              <a:t>love</a:t>
            </a:r>
            <a:r>
              <a:rPr lang="en-GB" dirty="0"/>
              <a:t> the sport so much. Competitions are </a:t>
            </a:r>
            <a:r>
              <a:rPr lang="en-GB" dirty="0">
                <a:highlight>
                  <a:srgbClr val="FFFF00"/>
                </a:highlight>
              </a:rPr>
              <a:t>exciting</a:t>
            </a:r>
            <a:r>
              <a:rPr lang="en-GB" dirty="0"/>
              <a:t> and there is </a:t>
            </a:r>
            <a:r>
              <a:rPr lang="en-GB" dirty="0">
                <a:highlight>
                  <a:srgbClr val="FFFF00"/>
                </a:highlight>
              </a:rPr>
              <a:t>no greater feeling </a:t>
            </a:r>
            <a:r>
              <a:rPr lang="en-GB" dirty="0"/>
              <a:t>than winning a race, or achieving a personal best. </a:t>
            </a:r>
            <a:r>
              <a:rPr lang="en-GB" dirty="0">
                <a:highlight>
                  <a:srgbClr val="FFFF00"/>
                </a:highlight>
              </a:rPr>
              <a:t>Although it is tough, </a:t>
            </a:r>
            <a:r>
              <a:rPr lang="en-GB" dirty="0"/>
              <a:t>the retiring age of an athlete is young, so I know I should make the most of it while I can.</a:t>
            </a:r>
          </a:p>
        </p:txBody>
      </p:sp>
      <p:pic>
        <p:nvPicPr>
          <p:cNvPr id="8" name="Audio 7">
            <a:hlinkClick r:id="" action="ppaction://media"/>
            <a:extLst>
              <a:ext uri="{FF2B5EF4-FFF2-40B4-BE49-F238E27FC236}">
                <a16:creationId xmlns:a16="http://schemas.microsoft.com/office/drawing/2014/main" id="{9133A283-DEB5-4152-A325-1EDDEA0DA4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593311"/>
      </p:ext>
    </p:extLst>
  </p:cSld>
  <p:clrMapOvr>
    <a:masterClrMapping/>
  </p:clrMapOvr>
  <mc:AlternateContent xmlns:mc="http://schemas.openxmlformats.org/markup-compatibility/2006">
    <mc:Choice xmlns:p14="http://schemas.microsoft.com/office/powerpoint/2010/main" Requires="p14">
      <p:transition spd="slow" p14:dur="2000" advTm="28164"/>
    </mc:Choice>
    <mc:Fallback>
      <p:transition spd="slow" advTm="2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15" name="Rectangle 14">
            <a:extLst>
              <a:ext uri="{FF2B5EF4-FFF2-40B4-BE49-F238E27FC236}">
                <a16:creationId xmlns:a16="http://schemas.microsoft.com/office/drawing/2014/main" id="{4169E9C9-A9A3-4206-9E64-F183A2CA2F6E}"/>
              </a:ext>
            </a:extLst>
          </p:cNvPr>
          <p:cNvSpPr/>
          <p:nvPr/>
        </p:nvSpPr>
        <p:spPr>
          <a:xfrm>
            <a:off x="1105466" y="1384818"/>
            <a:ext cx="10317703" cy="3970318"/>
          </a:xfrm>
          <a:prstGeom prst="rect">
            <a:avLst/>
          </a:prstGeom>
        </p:spPr>
        <p:txBody>
          <a:bodyPr wrap="square">
            <a:spAutoFit/>
          </a:bodyPr>
          <a:lstStyle/>
          <a:p>
            <a:r>
              <a:rPr lang="en-GB" dirty="0">
                <a:highlight>
                  <a:srgbClr val="00FFFF"/>
                </a:highlight>
              </a:rPr>
              <a:t>My alarm sounds at 4.30 am every day except Sundays- </a:t>
            </a:r>
            <a:r>
              <a:rPr lang="en-GB" dirty="0"/>
              <a:t>the one day in which I can rest. Although I am not hungry at such an early hour, I know I have to eat in order to have energy for the</a:t>
            </a:r>
            <a:r>
              <a:rPr lang="en-GB" dirty="0">
                <a:highlight>
                  <a:srgbClr val="FF0000"/>
                </a:highlight>
              </a:rPr>
              <a:t> gruelling </a:t>
            </a:r>
            <a:r>
              <a:rPr lang="en-GB" dirty="0"/>
              <a:t>swim session at 5.45 am. Breakfast consists of a banana and a protein drink. It is my first breakfast. My second comes when we are out of the pool, and consists of fruit and porridge. </a:t>
            </a:r>
          </a:p>
          <a:p>
            <a:endParaRPr lang="en-GB" dirty="0"/>
          </a:p>
          <a:p>
            <a:r>
              <a:rPr lang="en-GB" dirty="0"/>
              <a:t>I have a</a:t>
            </a:r>
            <a:r>
              <a:rPr lang="en-GB" dirty="0">
                <a:highlight>
                  <a:srgbClr val="FF0000"/>
                </a:highlight>
              </a:rPr>
              <a:t> tough </a:t>
            </a:r>
            <a:r>
              <a:rPr lang="en-GB" dirty="0"/>
              <a:t>schedule. I </a:t>
            </a:r>
            <a:r>
              <a:rPr lang="en-GB" dirty="0">
                <a:highlight>
                  <a:srgbClr val="00FF00"/>
                </a:highlight>
              </a:rPr>
              <a:t>begin</a:t>
            </a:r>
            <a:r>
              <a:rPr lang="en-GB" dirty="0"/>
              <a:t> in the pool for two hours. Although the coach is motivational and encouraging, he is also strict and will not accept excuses. For these two hours </a:t>
            </a:r>
            <a:r>
              <a:rPr lang="en-GB" dirty="0">
                <a:highlight>
                  <a:srgbClr val="00FFFF"/>
                </a:highlight>
              </a:rPr>
              <a:t>we are pushed beyond our normal limits </a:t>
            </a:r>
            <a:r>
              <a:rPr lang="en-GB" dirty="0"/>
              <a:t>with timed laps and races. Although I am friends with the other swimmers, there is often an element of competition between us as we all </a:t>
            </a:r>
            <a:r>
              <a:rPr lang="en-GB" dirty="0">
                <a:highlight>
                  <a:srgbClr val="00FF00"/>
                </a:highlight>
              </a:rPr>
              <a:t>fight</a:t>
            </a:r>
            <a:r>
              <a:rPr lang="en-GB" dirty="0"/>
              <a:t> for first place and personal bests.</a:t>
            </a:r>
          </a:p>
          <a:p>
            <a:endParaRPr lang="en-GB" dirty="0"/>
          </a:p>
          <a:p>
            <a:r>
              <a:rPr lang="en-GB" dirty="0"/>
              <a:t>After the first pool session, we take a two hour break to</a:t>
            </a:r>
            <a:r>
              <a:rPr lang="en-GB" dirty="0">
                <a:highlight>
                  <a:srgbClr val="00FF00"/>
                </a:highlight>
              </a:rPr>
              <a:t> replenish </a:t>
            </a:r>
            <a:r>
              <a:rPr lang="en-GB" dirty="0"/>
              <a:t>our energy, and then begin a two hour session in the gym. We work with a personal trainer who monitors our progress in both cardiovascular and strength training. It is important that we finish the session with </a:t>
            </a:r>
            <a:r>
              <a:rPr lang="en-GB" dirty="0">
                <a:highlight>
                  <a:srgbClr val="FF0000"/>
                </a:highlight>
              </a:rPr>
              <a:t>intense </a:t>
            </a:r>
            <a:r>
              <a:rPr lang="en-GB" dirty="0"/>
              <a:t>stretches and massage as </a:t>
            </a:r>
            <a:r>
              <a:rPr lang="en-GB" dirty="0">
                <a:highlight>
                  <a:srgbClr val="00FFFF"/>
                </a:highlight>
              </a:rPr>
              <a:t>swimmers use every muscle in the body</a:t>
            </a:r>
            <a:r>
              <a:rPr lang="en-GB" dirty="0"/>
              <a:t>, and without proper cool downs, the muscles can tear and strain.</a:t>
            </a:r>
          </a:p>
        </p:txBody>
      </p:sp>
      <p:cxnSp>
        <p:nvCxnSpPr>
          <p:cNvPr id="8" name="Straight Arrow Connector 7">
            <a:extLst>
              <a:ext uri="{FF2B5EF4-FFF2-40B4-BE49-F238E27FC236}">
                <a16:creationId xmlns:a16="http://schemas.microsoft.com/office/drawing/2014/main" id="{9707BE04-630F-414D-8D00-BDE6A38EFA35}"/>
              </a:ext>
            </a:extLst>
          </p:cNvPr>
          <p:cNvCxnSpPr/>
          <p:nvPr/>
        </p:nvCxnSpPr>
        <p:spPr>
          <a:xfrm flipV="1">
            <a:off x="3466532" y="968990"/>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DF85E30-91DF-4F59-B35A-A73B0BD04F05}"/>
              </a:ext>
            </a:extLst>
          </p:cNvPr>
          <p:cNvCxnSpPr/>
          <p:nvPr/>
        </p:nvCxnSpPr>
        <p:spPr>
          <a:xfrm flipV="1">
            <a:off x="4404240" y="1014885"/>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66F88BF-B294-433D-BD87-37424CED492C}"/>
              </a:ext>
            </a:extLst>
          </p:cNvPr>
          <p:cNvCxnSpPr/>
          <p:nvPr/>
        </p:nvCxnSpPr>
        <p:spPr>
          <a:xfrm flipV="1">
            <a:off x="5524829" y="1014885"/>
            <a:ext cx="0" cy="268139"/>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DB5913B-25F2-4CBD-A832-3C81E45B5D41}"/>
              </a:ext>
            </a:extLst>
          </p:cNvPr>
          <p:cNvCxnSpPr/>
          <p:nvPr/>
        </p:nvCxnSpPr>
        <p:spPr>
          <a:xfrm flipV="1">
            <a:off x="8590758" y="1051546"/>
            <a:ext cx="0" cy="26813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DC1612D-80F5-4B17-B41C-9ADC17B884D0}"/>
              </a:ext>
            </a:extLst>
          </p:cNvPr>
          <p:cNvCxnSpPr/>
          <p:nvPr/>
        </p:nvCxnSpPr>
        <p:spPr>
          <a:xfrm flipV="1">
            <a:off x="7592090" y="1051546"/>
            <a:ext cx="0" cy="26813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65F76180-C8E6-4582-B3C3-40D418EC86AC}"/>
              </a:ext>
            </a:extLst>
          </p:cNvPr>
          <p:cNvCxnSpPr>
            <a:cxnSpLocks/>
          </p:cNvCxnSpPr>
          <p:nvPr/>
        </p:nvCxnSpPr>
        <p:spPr>
          <a:xfrm flipV="1">
            <a:off x="6657967" y="1051546"/>
            <a:ext cx="0" cy="26813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C362B7C-E224-4152-8B0F-4E9394FBD301}"/>
              </a:ext>
            </a:extLst>
          </p:cNvPr>
          <p:cNvCxnSpPr/>
          <p:nvPr/>
        </p:nvCxnSpPr>
        <p:spPr>
          <a:xfrm>
            <a:off x="11155680" y="5296662"/>
            <a:ext cx="0" cy="36327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FD35534-7620-4D23-8200-93BB8831C6EC}"/>
              </a:ext>
            </a:extLst>
          </p:cNvPr>
          <p:cNvCxnSpPr/>
          <p:nvPr/>
        </p:nvCxnSpPr>
        <p:spPr>
          <a:xfrm>
            <a:off x="9780494" y="5296662"/>
            <a:ext cx="0" cy="36327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9C55DFE-59AD-474D-A7EA-03E08AB2A3FD}"/>
              </a:ext>
            </a:extLst>
          </p:cNvPr>
          <p:cNvCxnSpPr/>
          <p:nvPr/>
        </p:nvCxnSpPr>
        <p:spPr>
          <a:xfrm>
            <a:off x="10513807" y="5296662"/>
            <a:ext cx="0" cy="36327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pic>
        <p:nvPicPr>
          <p:cNvPr id="5" name="Audio 4">
            <a:hlinkClick r:id="" action="ppaction://media"/>
            <a:extLst>
              <a:ext uri="{FF2B5EF4-FFF2-40B4-BE49-F238E27FC236}">
                <a16:creationId xmlns:a16="http://schemas.microsoft.com/office/drawing/2014/main" id="{4E86CEA0-3833-4FA0-A76E-8854729C74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8953705"/>
      </p:ext>
    </p:extLst>
  </p:cSld>
  <p:clrMapOvr>
    <a:masterClrMapping/>
  </p:clrMapOvr>
  <mc:AlternateContent xmlns:mc="http://schemas.openxmlformats.org/markup-compatibility/2006">
    <mc:Choice xmlns:p14="http://schemas.microsoft.com/office/powerpoint/2010/main" Requires="p14">
      <p:transition spd="slow" p14:dur="2000" advTm="22449"/>
    </mc:Choice>
    <mc:Fallback>
      <p:transition spd="slow" advTm="22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703</TotalTime>
  <Words>3850</Words>
  <Application>Microsoft Office PowerPoint</Application>
  <PresentationFormat>Widescreen</PresentationFormat>
  <Paragraphs>140</Paragraphs>
  <Slides>12</Slides>
  <Notes>0</Notes>
  <HiddenSlides>0</HiddenSlides>
  <MMClips>11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Calibri Light</vt:lpstr>
      <vt:lpstr>Office Theme</vt:lpstr>
      <vt:lpstr>1_Office Theme</vt:lpstr>
      <vt:lpstr>PowerPoint Presentation</vt:lpstr>
      <vt:lpstr>Language Paper 2 – nonfiction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Graham</dc:creator>
  <cp:lastModifiedBy>T Burton</cp:lastModifiedBy>
  <cp:revision>26</cp:revision>
  <cp:lastPrinted>2020-03-12T14:43:50Z</cp:lastPrinted>
  <dcterms:created xsi:type="dcterms:W3CDTF">2020-03-06T09:36:35Z</dcterms:created>
  <dcterms:modified xsi:type="dcterms:W3CDTF">2021-01-07T15:14:09Z</dcterms:modified>
</cp:coreProperties>
</file>