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69" r:id="rId15"/>
    <p:sldId id="271" r:id="rId16"/>
    <p:sldId id="272" r:id="rId17"/>
    <p:sldId id="273" r:id="rId18"/>
    <p:sldId id="275"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81EE1-F98B-4CF5-8529-A0AC76F1012F}" type="datetimeFigureOut">
              <a:rPr lang="en-GB" smtClean="0"/>
              <a:t>29/04/2020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D2459-C83E-486C-B630-24EA1C2AF55B}" type="slidenum">
              <a:rPr lang="en-GB" smtClean="0"/>
              <a:t>‹#›</a:t>
            </a:fld>
            <a:endParaRPr lang="en-GB"/>
          </a:p>
        </p:txBody>
      </p:sp>
    </p:spTree>
    <p:extLst>
      <p:ext uri="{BB962C8B-B14F-4D97-AF65-F5344CB8AC3E}">
        <p14:creationId xmlns:p14="http://schemas.microsoft.com/office/powerpoint/2010/main" val="276012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Etc.</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2</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C517EF40-CA49-4C75-B86C-F7F812D283F3}"/>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xmlns="" id="{FF2FB71A-1A12-416D-B2B8-4F6B4434C522}"/>
              </a:ext>
            </a:extLst>
          </p:cNvPr>
          <p:cNvSpPr>
            <a:spLocks noGrp="1" noChangeArrowheads="1"/>
          </p:cNvSpPr>
          <p:nvPr>
            <p:ph type="body" idx="1"/>
          </p:nvPr>
        </p:nvSpPr>
        <p:spPr>
          <a:noFill/>
        </p:spPr>
        <p:txBody>
          <a:bodyPr/>
          <a:lstStyle/>
          <a:p>
            <a:endParaRPr lang="en-US" altLang="en-US"/>
          </a:p>
        </p:txBody>
      </p:sp>
      <p:sp>
        <p:nvSpPr>
          <p:cNvPr id="27652" name="Slide Number Placeholder 3">
            <a:extLst>
              <a:ext uri="{FF2B5EF4-FFF2-40B4-BE49-F238E27FC236}">
                <a16:creationId xmlns:a16="http://schemas.microsoft.com/office/drawing/2014/main" xmlns="" id="{0797D396-F3F6-4157-A346-1024719985A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CA23D7-6ACE-4B24-A6C8-A124CA14139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859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12</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13</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14</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xmlns="" id="{1D3F12D8-4A8F-4539-8763-3749304236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Rounded MT Bold" panose="020F0704030504030204" pitchFamily="34" charset="0"/>
              </a:defRPr>
            </a:lvl1pPr>
            <a:lvl2pPr marL="742950" indent="-285750">
              <a:defRPr>
                <a:solidFill>
                  <a:schemeClr val="tx1"/>
                </a:solidFill>
                <a:latin typeface="Arial Rounded MT Bold" panose="020F0704030504030204" pitchFamily="34" charset="0"/>
              </a:defRPr>
            </a:lvl2pPr>
            <a:lvl3pPr marL="1143000" indent="-228600">
              <a:defRPr>
                <a:solidFill>
                  <a:schemeClr val="tx1"/>
                </a:solidFill>
                <a:latin typeface="Arial Rounded MT Bold" panose="020F0704030504030204" pitchFamily="34" charset="0"/>
              </a:defRPr>
            </a:lvl3pPr>
            <a:lvl4pPr marL="1600200" indent="-228600">
              <a:defRPr>
                <a:solidFill>
                  <a:schemeClr val="tx1"/>
                </a:solidFill>
                <a:latin typeface="Arial Rounded MT Bold" panose="020F0704030504030204" pitchFamily="34" charset="0"/>
              </a:defRPr>
            </a:lvl4pPr>
            <a:lvl5pPr marL="2057400" indent="-228600">
              <a:defRPr>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952EFF-7A03-4399-A13D-9B2F7C2607CA}" type="slidenum">
              <a:rPr kumimoji="0" lang="en-GB" altLang="en-US" sz="1200" b="0" i="0" u="none" strike="noStrike" kern="1200" cap="none" spc="0" normalizeH="0" baseline="0" noProof="0" smtClean="0">
                <a:ln>
                  <a:noFill/>
                </a:ln>
                <a:solidFill>
                  <a:srgbClr val="000000"/>
                </a:solidFill>
                <a:effectLst/>
                <a:uLnTx/>
                <a:uFillTx/>
                <a:latin typeface="Arial Rounded MT Bold" panose="020F0704030504030204" pitchFamily="34"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100355" name="Rectangle 2">
            <a:extLst>
              <a:ext uri="{FF2B5EF4-FFF2-40B4-BE49-F238E27FC236}">
                <a16:creationId xmlns:a16="http://schemas.microsoft.com/office/drawing/2014/main" xmlns="" id="{AC305DEB-8BF1-4D5D-92F4-C0720D8E10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a:extLst>
              <a:ext uri="{FF2B5EF4-FFF2-40B4-BE49-F238E27FC236}">
                <a16:creationId xmlns:a16="http://schemas.microsoft.com/office/drawing/2014/main" xmlns="" id="{BE8148C1-9587-432F-8228-5781E967B6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72537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xmlns="" id="{55DFE586-9975-4A20-A071-A258AB9C55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Rounded MT Bold" panose="020F0704030504030204" pitchFamily="34" charset="0"/>
              </a:defRPr>
            </a:lvl1pPr>
            <a:lvl2pPr marL="742950" indent="-285750">
              <a:defRPr>
                <a:solidFill>
                  <a:schemeClr val="tx1"/>
                </a:solidFill>
                <a:latin typeface="Arial Rounded MT Bold" panose="020F0704030504030204" pitchFamily="34" charset="0"/>
              </a:defRPr>
            </a:lvl2pPr>
            <a:lvl3pPr marL="1143000" indent="-228600">
              <a:defRPr>
                <a:solidFill>
                  <a:schemeClr val="tx1"/>
                </a:solidFill>
                <a:latin typeface="Arial Rounded MT Bold" panose="020F0704030504030204" pitchFamily="34" charset="0"/>
              </a:defRPr>
            </a:lvl3pPr>
            <a:lvl4pPr marL="1600200" indent="-228600">
              <a:defRPr>
                <a:solidFill>
                  <a:schemeClr val="tx1"/>
                </a:solidFill>
                <a:latin typeface="Arial Rounded MT Bold" panose="020F0704030504030204" pitchFamily="34" charset="0"/>
              </a:defRPr>
            </a:lvl4pPr>
            <a:lvl5pPr marL="2057400" indent="-228600">
              <a:defRPr>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CEC82C-09B8-4D8E-A57F-E632DB219CDE}" type="slidenum">
              <a:rPr kumimoji="0" lang="en-GB" altLang="en-US" sz="1200" b="0" i="0" u="none" strike="noStrike" kern="1200" cap="none" spc="0" normalizeH="0" baseline="0" noProof="0" smtClean="0">
                <a:ln>
                  <a:noFill/>
                </a:ln>
                <a:solidFill>
                  <a:srgbClr val="000000"/>
                </a:solidFill>
                <a:effectLst/>
                <a:uLnTx/>
                <a:uFillTx/>
                <a:latin typeface="Arial Rounded MT Bold" panose="020F0704030504030204" pitchFamily="34"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102403" name="Rectangle 2">
            <a:extLst>
              <a:ext uri="{FF2B5EF4-FFF2-40B4-BE49-F238E27FC236}">
                <a16:creationId xmlns:a16="http://schemas.microsoft.com/office/drawing/2014/main" xmlns="" id="{6FBBBC39-1574-4EB1-A8E8-36D97F4B5C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a:extLst>
              <a:ext uri="{FF2B5EF4-FFF2-40B4-BE49-F238E27FC236}">
                <a16:creationId xmlns:a16="http://schemas.microsoft.com/office/drawing/2014/main" xmlns="" id="{9DDF7F26-EC20-4525-84E8-98178E9288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52363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xmlns="" id="{008A8528-CDD0-4E81-942E-D48A467018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Rounded MT Bold" panose="020F0704030504030204" pitchFamily="34" charset="0"/>
              </a:defRPr>
            </a:lvl1pPr>
            <a:lvl2pPr marL="742950" indent="-285750">
              <a:defRPr>
                <a:solidFill>
                  <a:schemeClr val="tx1"/>
                </a:solidFill>
                <a:latin typeface="Arial Rounded MT Bold" panose="020F0704030504030204" pitchFamily="34" charset="0"/>
              </a:defRPr>
            </a:lvl2pPr>
            <a:lvl3pPr marL="1143000" indent="-228600">
              <a:defRPr>
                <a:solidFill>
                  <a:schemeClr val="tx1"/>
                </a:solidFill>
                <a:latin typeface="Arial Rounded MT Bold" panose="020F0704030504030204" pitchFamily="34" charset="0"/>
              </a:defRPr>
            </a:lvl3pPr>
            <a:lvl4pPr marL="1600200" indent="-228600">
              <a:defRPr>
                <a:solidFill>
                  <a:schemeClr val="tx1"/>
                </a:solidFill>
                <a:latin typeface="Arial Rounded MT Bold" panose="020F0704030504030204" pitchFamily="34" charset="0"/>
              </a:defRPr>
            </a:lvl4pPr>
            <a:lvl5pPr marL="2057400" indent="-228600">
              <a:defRPr>
                <a:solidFill>
                  <a:schemeClr val="tx1"/>
                </a:solidFill>
                <a:latin typeface="Arial Rounded MT Bold" panose="020F0704030504030204" pitchFamily="34" charset="0"/>
              </a:defRPr>
            </a:lvl5pPr>
            <a:lvl6pPr marL="2514600" indent="-228600" eaLnBrk="0" fontAlgn="base" hangingPunct="0">
              <a:spcBef>
                <a:spcPct val="0"/>
              </a:spcBef>
              <a:spcAft>
                <a:spcPct val="0"/>
              </a:spcAft>
              <a:defRPr>
                <a:solidFill>
                  <a:schemeClr val="tx1"/>
                </a:solidFill>
                <a:latin typeface="Arial Rounded MT Bold" panose="020F0704030504030204" pitchFamily="34" charset="0"/>
              </a:defRPr>
            </a:lvl6pPr>
            <a:lvl7pPr marL="2971800" indent="-228600" eaLnBrk="0" fontAlgn="base" hangingPunct="0">
              <a:spcBef>
                <a:spcPct val="0"/>
              </a:spcBef>
              <a:spcAft>
                <a:spcPct val="0"/>
              </a:spcAft>
              <a:defRPr>
                <a:solidFill>
                  <a:schemeClr val="tx1"/>
                </a:solidFill>
                <a:latin typeface="Arial Rounded MT Bold" panose="020F0704030504030204" pitchFamily="34" charset="0"/>
              </a:defRPr>
            </a:lvl7pPr>
            <a:lvl8pPr marL="3429000" indent="-228600" eaLnBrk="0" fontAlgn="base" hangingPunct="0">
              <a:spcBef>
                <a:spcPct val="0"/>
              </a:spcBef>
              <a:spcAft>
                <a:spcPct val="0"/>
              </a:spcAft>
              <a:defRPr>
                <a:solidFill>
                  <a:schemeClr val="tx1"/>
                </a:solidFill>
                <a:latin typeface="Arial Rounded MT Bold" panose="020F0704030504030204" pitchFamily="34" charset="0"/>
              </a:defRPr>
            </a:lvl8pPr>
            <a:lvl9pPr marL="3886200" indent="-228600" eaLnBrk="0" fontAlgn="base" hangingPunct="0">
              <a:spcBef>
                <a:spcPct val="0"/>
              </a:spcBef>
              <a:spcAft>
                <a:spcPct val="0"/>
              </a:spcAft>
              <a:defRPr>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152CB8-FD11-489C-B540-F1EF913DA48F}" type="slidenum">
              <a:rPr kumimoji="0" lang="en-GB" altLang="en-US" sz="1200" b="0" i="0" u="none" strike="noStrike" kern="1200" cap="none" spc="0" normalizeH="0" baseline="0" noProof="0" smtClean="0">
                <a:ln>
                  <a:noFill/>
                </a:ln>
                <a:solidFill>
                  <a:srgbClr val="000000"/>
                </a:solidFill>
                <a:effectLst/>
                <a:uLnTx/>
                <a:uFillTx/>
                <a:latin typeface="Arial Rounded MT Bold" panose="020F0704030504030204" pitchFamily="34" charset="0"/>
                <a:ea typeface="Arial Unicode MS" panose="020B0604020202020204" pitchFamily="34" charset="-128"/>
                <a:cs typeface="Arial Unicode MS" panose="020B060402020202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106499" name="Rectangle 2">
            <a:extLst>
              <a:ext uri="{FF2B5EF4-FFF2-40B4-BE49-F238E27FC236}">
                <a16:creationId xmlns:a16="http://schemas.microsoft.com/office/drawing/2014/main" xmlns="" id="{DA355B80-3D6D-47A9-B2BF-450722F4E3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a:extLst>
              <a:ext uri="{FF2B5EF4-FFF2-40B4-BE49-F238E27FC236}">
                <a16:creationId xmlns:a16="http://schemas.microsoft.com/office/drawing/2014/main" xmlns="" id="{6D476CD2-A49F-4135-B88D-3870C44899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738148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Keys guest leaving</a:t>
            </a:r>
          </a:p>
          <a:p>
            <a:r>
              <a:rPr lang="en-GB" dirty="0" smtClean="0"/>
              <a:t>Hourglass summer lapsed away</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19</a:t>
            </a:fld>
            <a:endParaRPr lang="en-GB"/>
          </a:p>
        </p:txBody>
      </p:sp>
    </p:spTree>
    <p:extLst>
      <p:ext uri="{BB962C8B-B14F-4D97-AF65-F5344CB8AC3E}">
        <p14:creationId xmlns:p14="http://schemas.microsoft.com/office/powerpoint/2010/main" val="260787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3</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 it mean the end of the school holidays? Coming back to a new change of year/school/teachers/ does that make you sad.</a:t>
            </a:r>
          </a:p>
          <a:p>
            <a:r>
              <a:rPr lang="en-GB" dirty="0" smtClean="0"/>
              <a:t>The loss of good weather?</a:t>
            </a:r>
            <a:r>
              <a:rPr lang="en-GB" baseline="0" dirty="0" smtClean="0"/>
              <a:t> </a:t>
            </a:r>
            <a:r>
              <a:rPr lang="en-GB" baseline="0" smtClean="0"/>
              <a:t>Etc.</a:t>
            </a:r>
            <a:endParaRPr lang="en-GB"/>
          </a:p>
        </p:txBody>
      </p:sp>
      <p:sp>
        <p:nvSpPr>
          <p:cNvPr id="4" name="Slide Number Placeholder 3"/>
          <p:cNvSpPr>
            <a:spLocks noGrp="1"/>
          </p:cNvSpPr>
          <p:nvPr>
            <p:ph type="sldNum" sz="quarter" idx="10"/>
          </p:nvPr>
        </p:nvSpPr>
        <p:spPr/>
        <p:txBody>
          <a:bodyPr/>
          <a:lstStyle/>
          <a:p>
            <a:fld id="{3D3D2459-C83E-486C-B630-24EA1C2AF55B}" type="slidenum">
              <a:rPr lang="en-GB" smtClean="0"/>
              <a:t>4</a:t>
            </a:fld>
            <a:endParaRPr lang="en-GB"/>
          </a:p>
        </p:txBody>
      </p:sp>
    </p:spTree>
    <p:extLst>
      <p:ext uri="{BB962C8B-B14F-4D97-AF65-F5344CB8AC3E}">
        <p14:creationId xmlns:p14="http://schemas.microsoft.com/office/powerpoint/2010/main" val="296905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E8A2FFCA-BE24-4EA3-B9B4-B0AB2B00BFD9}"/>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xmlns="" id="{6923D64E-D220-46E2-9729-723108A68FC7}"/>
              </a:ext>
            </a:extLst>
          </p:cNvPr>
          <p:cNvSpPr>
            <a:spLocks noGrp="1" noChangeArrowheads="1"/>
          </p:cNvSpPr>
          <p:nvPr>
            <p:ph type="body" idx="1"/>
          </p:nvPr>
        </p:nvSpPr>
        <p:spPr>
          <a:noFill/>
        </p:spPr>
        <p:txBody>
          <a:bodyPr/>
          <a:lstStyle/>
          <a:p>
            <a:endParaRPr lang="en-US" altLang="en-US"/>
          </a:p>
        </p:txBody>
      </p:sp>
      <p:sp>
        <p:nvSpPr>
          <p:cNvPr id="33796" name="Slide Number Placeholder 3">
            <a:extLst>
              <a:ext uri="{FF2B5EF4-FFF2-40B4-BE49-F238E27FC236}">
                <a16:creationId xmlns:a16="http://schemas.microsoft.com/office/drawing/2014/main" xmlns="" id="{F26E0BAF-09D0-44EE-A875-3E3EEDB9E25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AD5FCD-67FE-4D04-9CAF-B9587E11AD4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712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sense of simplicity.</a:t>
            </a:r>
          </a:p>
          <a:p>
            <a:r>
              <a:rPr lang="en-GB" dirty="0" smtClean="0"/>
              <a:t>Establishes the link between grief and summer. Both grief and summer can slip away.</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6</a:t>
            </a:fld>
            <a:endParaRPr lang="en-GB"/>
          </a:p>
        </p:txBody>
      </p:sp>
    </p:spTree>
    <p:extLst>
      <p:ext uri="{BB962C8B-B14F-4D97-AF65-F5344CB8AC3E}">
        <p14:creationId xmlns:p14="http://schemas.microsoft.com/office/powerpoint/2010/main" val="6684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Quietness – summer and grief are associated with a stillness/ being closed off from the world. BUT it is comforting rather than </a:t>
            </a:r>
            <a:r>
              <a:rPr lang="en-GB" dirty="0" err="1" smtClean="0"/>
              <a:t>isloating</a:t>
            </a:r>
            <a:r>
              <a:rPr lang="en-GB" dirty="0" smtClean="0"/>
              <a:t>.</a:t>
            </a:r>
          </a:p>
          <a:p>
            <a:r>
              <a:rPr lang="en-GB" dirty="0" smtClean="0"/>
              <a:t>Half rhyme not at peace with her feelings</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7</a:t>
            </a:fld>
            <a:endParaRPr lang="en-GB"/>
          </a:p>
        </p:txBody>
      </p:sp>
    </p:spTree>
    <p:extLst>
      <p:ext uri="{BB962C8B-B14F-4D97-AF65-F5344CB8AC3E}">
        <p14:creationId xmlns:p14="http://schemas.microsoft.com/office/powerpoint/2010/main" val="6684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Alliteration dusk drew = life and death part of natural cycle</a:t>
            </a:r>
          </a:p>
          <a:p>
            <a:r>
              <a:rPr lang="en-GB" dirty="0" smtClean="0"/>
              <a:t>Harrowing grace = something pleasant can be unsettling</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8</a:t>
            </a:fld>
            <a:endParaRPr lang="en-GB"/>
          </a:p>
        </p:txBody>
      </p:sp>
    </p:spTree>
    <p:extLst>
      <p:ext uri="{BB962C8B-B14F-4D97-AF65-F5344CB8AC3E}">
        <p14:creationId xmlns:p14="http://schemas.microsoft.com/office/powerpoint/2010/main" val="6684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thus shift in tone = to acceptance of loss. Able to move on.</a:t>
            </a:r>
          </a:p>
          <a:p>
            <a:r>
              <a:rPr lang="en-GB" dirty="0" smtClean="0"/>
              <a:t>Leaves as easily as moving through</a:t>
            </a:r>
            <a:r>
              <a:rPr lang="en-GB" baseline="0" dirty="0" smtClean="0"/>
              <a:t> air or water.</a:t>
            </a:r>
            <a:endParaRPr lang="en-GB" dirty="0"/>
          </a:p>
        </p:txBody>
      </p:sp>
      <p:sp>
        <p:nvSpPr>
          <p:cNvPr id="4" name="Slide Number Placeholder 3"/>
          <p:cNvSpPr>
            <a:spLocks noGrp="1"/>
          </p:cNvSpPr>
          <p:nvPr>
            <p:ph type="sldNum" sz="quarter" idx="10"/>
          </p:nvPr>
        </p:nvSpPr>
        <p:spPr/>
        <p:txBody>
          <a:bodyPr/>
          <a:lstStyle/>
          <a:p>
            <a:fld id="{3D3D2459-C83E-486C-B630-24EA1C2AF55B}" type="slidenum">
              <a:rPr lang="en-GB" smtClean="0"/>
              <a:t>9</a:t>
            </a:fld>
            <a:endParaRPr lang="en-GB"/>
          </a:p>
        </p:txBody>
      </p:sp>
    </p:spTree>
    <p:extLst>
      <p:ext uri="{BB962C8B-B14F-4D97-AF65-F5344CB8AC3E}">
        <p14:creationId xmlns:p14="http://schemas.microsoft.com/office/powerpoint/2010/main" val="6684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CA40523B-7599-41D1-96BD-1E91933E054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xmlns="" id="{FA82563C-FF47-4BCB-9330-ECB30739FEF2}"/>
              </a:ext>
            </a:extLst>
          </p:cNvPr>
          <p:cNvSpPr>
            <a:spLocks noGrp="1" noChangeArrowheads="1"/>
          </p:cNvSpPr>
          <p:nvPr>
            <p:ph type="body" idx="1"/>
          </p:nvPr>
        </p:nvSpPr>
        <p:spPr>
          <a:noFill/>
        </p:spPr>
        <p:txBody>
          <a:bodyPr/>
          <a:lstStyle/>
          <a:p>
            <a:endParaRPr lang="en-US" altLang="en-US"/>
          </a:p>
        </p:txBody>
      </p:sp>
      <p:sp>
        <p:nvSpPr>
          <p:cNvPr id="23556" name="Slide Number Placeholder 3">
            <a:extLst>
              <a:ext uri="{FF2B5EF4-FFF2-40B4-BE49-F238E27FC236}">
                <a16:creationId xmlns:a16="http://schemas.microsoft.com/office/drawing/2014/main" xmlns="" id="{635C769B-7DED-4357-B371-CAAA5B948EC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68FE2-2890-4868-8404-5613F585D58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29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9C9AD1-5151-41A5-9D8D-0D7416766655}"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12105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9C9AD1-5151-41A5-9D8D-0D7416766655}"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167035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9C9AD1-5151-41A5-9D8D-0D7416766655}"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336967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9C9AD1-5151-41A5-9D8D-0D7416766655}"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172834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9C9AD1-5151-41A5-9D8D-0D7416766655}"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68915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9C9AD1-5151-41A5-9D8D-0D7416766655}"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21587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9C9AD1-5151-41A5-9D8D-0D7416766655}" type="datetimeFigureOut">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362298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9C9AD1-5151-41A5-9D8D-0D7416766655}" type="datetimeFigureOut">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12438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C9AD1-5151-41A5-9D8D-0D7416766655}" type="datetimeFigureOut">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81682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C9AD1-5151-41A5-9D8D-0D7416766655}"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303680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C9AD1-5151-41A5-9D8D-0D7416766655}"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E7C2F1-DA05-47BB-BE65-1DA5EA93F169}" type="slidenum">
              <a:rPr lang="en-GB" smtClean="0"/>
              <a:t>‹#›</a:t>
            </a:fld>
            <a:endParaRPr lang="en-GB"/>
          </a:p>
        </p:txBody>
      </p:sp>
    </p:spTree>
    <p:extLst>
      <p:ext uri="{BB962C8B-B14F-4D97-AF65-F5344CB8AC3E}">
        <p14:creationId xmlns:p14="http://schemas.microsoft.com/office/powerpoint/2010/main" val="372822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C9AD1-5151-41A5-9D8D-0D7416766655}" type="datetimeFigureOut">
              <a:rPr lang="en-GB" smtClean="0"/>
              <a:t>29/04/2020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7C2F1-DA05-47BB-BE65-1DA5EA93F169}" type="slidenum">
              <a:rPr lang="en-GB" smtClean="0"/>
              <a:t>‹#›</a:t>
            </a:fld>
            <a:endParaRPr lang="en-GB"/>
          </a:p>
        </p:txBody>
      </p:sp>
    </p:spTree>
    <p:extLst>
      <p:ext uri="{BB962C8B-B14F-4D97-AF65-F5344CB8AC3E}">
        <p14:creationId xmlns:p14="http://schemas.microsoft.com/office/powerpoint/2010/main" val="4034390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programmes/topics/Emily_Dickins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702" y="0"/>
            <a:ext cx="2859087"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1436745" y="3634051"/>
            <a:ext cx="6400800" cy="1752600"/>
          </a:xfrm>
          <a:prstGeom prst="rect">
            <a:avLst/>
          </a:prstGeom>
          <a:solidFill>
            <a:schemeClr val="accent1">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mtClean="0">
                <a:solidFill>
                  <a:schemeClr val="tx1"/>
                </a:solidFill>
              </a:rPr>
              <a:t>LO: To develop poetry analysis skills. ST: I can understand writers’ methods and use subject terminology.</a:t>
            </a:r>
            <a:endParaRPr lang="en-GB" dirty="0">
              <a:solidFill>
                <a:schemeClr val="tx1"/>
              </a:solidFill>
            </a:endParaRPr>
          </a:p>
        </p:txBody>
      </p:sp>
      <p:sp>
        <p:nvSpPr>
          <p:cNvPr id="13" name="Title 1"/>
          <p:cNvSpPr txBox="1">
            <a:spLocks/>
          </p:cNvSpPr>
          <p:nvPr/>
        </p:nvSpPr>
        <p:spPr>
          <a:xfrm>
            <a:off x="214157" y="1408114"/>
            <a:ext cx="8912580" cy="2226729"/>
          </a:xfrm>
          <a:prstGeom prst="rect">
            <a:avLst/>
          </a:prstGeom>
          <a:solidFill>
            <a:schemeClr val="bg1">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u="sng" dirty="0" smtClean="0">
                <a:latin typeface="AR BERKLEY" panose="02000000000000000000" pitchFamily="2" charset="0"/>
              </a:rPr>
              <a:t>‘Nature Poems’ </a:t>
            </a:r>
          </a:p>
          <a:p>
            <a:pPr algn="ctr"/>
            <a:r>
              <a:rPr lang="en-GB" sz="6000" b="1" u="sng" dirty="0" smtClean="0">
                <a:latin typeface="AR BERKLEY" panose="02000000000000000000" pitchFamily="2" charset="0"/>
              </a:rPr>
              <a:t>As Imperceptibly as Grief</a:t>
            </a:r>
            <a:endParaRPr lang="en-GB" sz="6000" b="1" u="sng" dirty="0">
              <a:latin typeface="AR BERKLEY" panose="02000000000000000000" pitchFamily="2" charset="0"/>
            </a:endParaRPr>
          </a:p>
        </p:txBody>
      </p:sp>
    </p:spTree>
    <p:extLst>
      <p:ext uri="{BB962C8B-B14F-4D97-AF65-F5344CB8AC3E}">
        <p14:creationId xmlns:p14="http://schemas.microsoft.com/office/powerpoint/2010/main" val="339540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13BFB0-1990-427C-8479-CA0251A2853B}"/>
              </a:ext>
            </a:extLst>
          </p:cNvPr>
          <p:cNvSpPr/>
          <p:nvPr/>
        </p:nvSpPr>
        <p:spPr>
          <a:xfrm>
            <a:off x="0" y="6543675"/>
            <a:ext cx="9144000" cy="314325"/>
          </a:xfrm>
          <a:prstGeom prst="rect">
            <a:avLst/>
          </a:prstGeom>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1600" b="1" i="0" u="none" strike="noStrike" kern="1200" cap="none" spc="0" normalizeH="0" baseline="0" noProof="0" dirty="0">
                <a:ln w="19050">
                  <a:noFill/>
                </a:ln>
                <a:solidFill>
                  <a:srgbClr val="FFFFFF"/>
                </a:solidFill>
                <a:effectLst/>
                <a:uLnTx/>
                <a:uFillTx/>
                <a:latin typeface="Trebuchet MS" panose="020B0603020202020204" pitchFamily="34" charset="0"/>
                <a:ea typeface="+mn-ea"/>
                <a:cs typeface="Arial" panose="020B0604020202020204" pitchFamily="34" charset="0"/>
              </a:rPr>
              <a:t>Teacher-of-English.com</a:t>
            </a:r>
            <a:endParaRPr kumimoji="0" lang="en-GB" altLang="en-US" sz="1600" b="1" i="0" u="none" strike="noStrike" kern="1200" cap="none" spc="0" normalizeH="0" baseline="0" noProof="0" dirty="0">
              <a:ln w="19050">
                <a:noFill/>
              </a:ln>
              <a:solidFill>
                <a:srgbClr val="FFFFFF"/>
              </a:solidFill>
              <a:effectLst>
                <a:outerShdw blurRad="38100" dist="38100" dir="2700000" algn="tl">
                  <a:srgbClr val="FFFFFF"/>
                </a:outerShdw>
              </a:effectLst>
              <a:uLnTx/>
              <a:uFillTx/>
              <a:latin typeface="Trebuchet MS" panose="020B0603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xmlns="" id="{F0A218D9-EDD4-4F69-80C9-5DD5D990082A}"/>
              </a:ext>
            </a:extLst>
          </p:cNvPr>
          <p:cNvSpPr/>
          <p:nvPr/>
        </p:nvSpPr>
        <p:spPr bwMode="auto">
          <a:xfrm>
            <a:off x="0" y="400113"/>
            <a:ext cx="9144000" cy="83099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800" b="1" i="0" u="none" strike="noStrike" kern="1200" cap="none" spc="0" normalizeH="0" baseline="0" noProof="0" dirty="0">
                <a:ln w="19050">
                  <a:solidFill>
                    <a:srgbClr val="000000"/>
                  </a:solidFill>
                </a:ln>
                <a:effectLst/>
                <a:uLnTx/>
                <a:uFillTx/>
                <a:latin typeface="Trebuchet MS" panose="020B0603020202020204" pitchFamily="34" charset="0"/>
                <a:ea typeface="+mn-ea"/>
                <a:cs typeface="Arial" panose="020B0604020202020204" pitchFamily="34" charset="0"/>
              </a:rPr>
              <a:t>Emily Dickinson</a:t>
            </a:r>
            <a:endParaRPr kumimoji="0" lang="en-US" sz="4800" b="0" i="0" u="none" strike="noStrike" kern="1200" cap="none" spc="0" normalizeH="0" baseline="0" noProof="0" dirty="0">
              <a:ln w="19050">
                <a:solidFill>
                  <a:srgbClr val="000000"/>
                </a:solidFill>
              </a:ln>
              <a:effectLst/>
              <a:uLnTx/>
              <a:uFillTx/>
              <a:latin typeface="Arial" panose="020B0604020202020204" pitchFamily="34" charset="0"/>
              <a:ea typeface="+mn-ea"/>
              <a:cs typeface="Arial" panose="020B0604020202020204" pitchFamily="34" charset="0"/>
            </a:endParaRPr>
          </a:p>
        </p:txBody>
      </p:sp>
      <p:sp>
        <p:nvSpPr>
          <p:cNvPr id="12" name="Rectangle 3">
            <a:extLst>
              <a:ext uri="{FF2B5EF4-FFF2-40B4-BE49-F238E27FC236}">
                <a16:creationId xmlns:a16="http://schemas.microsoft.com/office/drawing/2014/main" xmlns="" id="{DED8909B-1EB2-43FB-8317-8412C80316E5}"/>
              </a:ext>
            </a:extLst>
          </p:cNvPr>
          <p:cNvSpPr txBox="1">
            <a:spLocks noChangeArrowheads="1"/>
          </p:cNvSpPr>
          <p:nvPr/>
        </p:nvSpPr>
        <p:spPr bwMode="auto">
          <a:xfrm>
            <a:off x="179512" y="1426556"/>
            <a:ext cx="8100962" cy="5117119"/>
          </a:xfrm>
          <a:prstGeom prst="rect">
            <a:avLst/>
          </a:prstGeom>
          <a:solidFill>
            <a:schemeClr val="bg1"/>
          </a:solidFill>
          <a:ln w="38100">
            <a:noFill/>
            <a:miter lim="800000"/>
            <a:headEnd/>
            <a:tailEnd/>
          </a:ln>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000" b="1" i="0" u="none" strike="noStrike" kern="1200" cap="none" spc="0" normalizeH="0" baseline="0" noProof="0" dirty="0">
                <a:ln w="12700">
                  <a:solidFill>
                    <a:sysClr val="windowText" lastClr="000000"/>
                  </a:solidFill>
                </a:ln>
                <a:effectLst/>
                <a:uLnTx/>
                <a:uFillTx/>
                <a:latin typeface="Trebuchet MS" panose="020B0603020202020204" pitchFamily="34" charset="0"/>
                <a:ea typeface="+mn-ea"/>
                <a:cs typeface="Arial"/>
              </a:rPr>
              <a:t>Emily Dickinson</a:t>
            </a:r>
            <a:r>
              <a:rPr kumimoji="0" lang="en-GB" altLang="en-US" sz="2000" b="0" i="0" u="none" strike="noStrike" kern="1200" cap="none" spc="0" normalizeH="0" baseline="0" noProof="0" dirty="0">
                <a:ln w="12700">
                  <a:solidFill>
                    <a:sysClr val="windowText" lastClr="000000"/>
                  </a:solidFill>
                </a:ln>
                <a:effectLst/>
                <a:uLnTx/>
                <a:uFillTx/>
                <a:latin typeface="Trebuchet MS" panose="020B0603020202020204" pitchFamily="34" charset="0"/>
                <a:ea typeface="+mn-ea"/>
                <a:cs typeface="Arial"/>
              </a:rPr>
              <a:t> </a:t>
            </a:r>
            <a:r>
              <a:rPr kumimoji="0" lang="en-GB" altLang="en-US"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a:rPr>
              <a:t>is considered to be one of the greatest poets to have come out of the USA. Writing in America in the mid-1800s, Dickinson composed over a thousand poems in her late 20s and early 30s. Yet during her lifetime she made no real attempt to publish her work, choosing instead to share them privately with family and friends.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a:rPr>
              <a:t>In the later years of her life Dickinson withdrew from society spending much of her time as a recluse in her Massachusetts home. She never married, and most friendships between her and others depended entirely upon correspondence.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a:rPr>
              <a:t>With a few exceptions, her poetry remained virtually unknown until after her death. Her collection of almost 1,800 poems was discovered by her younger sister, Lavinia, after Dickinson died in 1886. It was published four years later but it wasn’t until the 1920s and the emergence of the modernist movement that her work gained critical success.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
            <a:ext cx="1318142" cy="170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497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13BFB0-1990-427C-8479-CA0251A2853B}"/>
              </a:ext>
            </a:extLst>
          </p:cNvPr>
          <p:cNvSpPr/>
          <p:nvPr/>
        </p:nvSpPr>
        <p:spPr>
          <a:xfrm>
            <a:off x="0" y="6543675"/>
            <a:ext cx="9144000" cy="314325"/>
          </a:xfrm>
          <a:prstGeom prst="rect">
            <a:avLst/>
          </a:prstGeom>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1600" b="1" i="0" u="none" strike="noStrike" kern="1200" cap="none" spc="0" normalizeH="0" baseline="0" noProof="0" dirty="0">
                <a:ln w="19050">
                  <a:noFill/>
                </a:ln>
                <a:solidFill>
                  <a:srgbClr val="FFFFFF"/>
                </a:solidFill>
                <a:effectLst/>
                <a:uLnTx/>
                <a:uFillTx/>
                <a:latin typeface="Trebuchet MS" panose="020B0603020202020204" pitchFamily="34" charset="0"/>
                <a:ea typeface="+mn-ea"/>
                <a:cs typeface="Arial" panose="020B0604020202020204" pitchFamily="34" charset="0"/>
              </a:rPr>
              <a:t>Teacher-of-English.com</a:t>
            </a:r>
            <a:endParaRPr kumimoji="0" lang="en-GB" altLang="en-US" sz="1600" b="1" i="0" u="none" strike="noStrike" kern="1200" cap="none" spc="0" normalizeH="0" baseline="0" noProof="0" dirty="0">
              <a:ln w="19050">
                <a:noFill/>
              </a:ln>
              <a:solidFill>
                <a:srgbClr val="FFFFFF"/>
              </a:solidFill>
              <a:effectLst>
                <a:outerShdw blurRad="38100" dist="38100" dir="2700000" algn="tl">
                  <a:srgbClr val="FFFFFF"/>
                </a:outerShdw>
              </a:effectLst>
              <a:uLnTx/>
              <a:uFillTx/>
              <a:latin typeface="Trebuchet MS" panose="020B0603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xmlns="" id="{F0A218D9-EDD4-4F69-80C9-5DD5D990082A}"/>
              </a:ext>
            </a:extLst>
          </p:cNvPr>
          <p:cNvSpPr/>
          <p:nvPr/>
        </p:nvSpPr>
        <p:spPr bwMode="auto">
          <a:xfrm>
            <a:off x="0" y="400113"/>
            <a:ext cx="9144000" cy="83099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4800" b="1" i="0" u="none" strike="noStrike" kern="1200" cap="none" spc="0" normalizeH="0" baseline="0" noProof="0" dirty="0">
                <a:ln w="19050">
                  <a:solidFill>
                    <a:srgbClr val="000000"/>
                  </a:solidFill>
                </a:ln>
                <a:effectLst/>
                <a:uLnTx/>
                <a:uFillTx/>
                <a:latin typeface="Trebuchet MS" panose="020B0603020202020204" pitchFamily="34" charset="0"/>
                <a:ea typeface="+mn-ea"/>
                <a:cs typeface="Arial" panose="020B0604020202020204" pitchFamily="34" charset="0"/>
              </a:rPr>
              <a:t>Emily Dickinson</a:t>
            </a:r>
            <a:endParaRPr kumimoji="0" lang="en-US" sz="4800" b="0" i="0" u="none" strike="noStrike" kern="1200" cap="none" spc="0" normalizeH="0" baseline="0" noProof="0" dirty="0">
              <a:ln w="19050">
                <a:solidFill>
                  <a:srgbClr val="000000"/>
                </a:solidFill>
              </a:ln>
              <a:effectLst/>
              <a:uLnTx/>
              <a:uFillTx/>
              <a:latin typeface="Arial" panose="020B0604020202020204" pitchFamily="34" charset="0"/>
              <a:ea typeface="+mn-ea"/>
              <a:cs typeface="Arial" panose="020B0604020202020204" pitchFamily="34" charset="0"/>
            </a:endParaRPr>
          </a:p>
        </p:txBody>
      </p:sp>
      <p:sp>
        <p:nvSpPr>
          <p:cNvPr id="26629" name="Rectangle 3">
            <a:extLst>
              <a:ext uri="{FF2B5EF4-FFF2-40B4-BE49-F238E27FC236}">
                <a16:creationId xmlns:a16="http://schemas.microsoft.com/office/drawing/2014/main" xmlns="" id="{EFBBFF31-4440-4F21-93A1-33696A814F5C}"/>
              </a:ext>
            </a:extLst>
          </p:cNvPr>
          <p:cNvSpPr txBox="1">
            <a:spLocks noChangeArrowheads="1"/>
          </p:cNvSpPr>
          <p:nvPr/>
        </p:nvSpPr>
        <p:spPr bwMode="auto">
          <a:xfrm>
            <a:off x="522286" y="1231110"/>
            <a:ext cx="8099425" cy="830997"/>
          </a:xfrm>
          <a:prstGeom prst="rect">
            <a:avLst/>
          </a:prstGeom>
          <a:solidFill>
            <a:schemeClr val="bg1"/>
          </a:solidFill>
          <a:ln w="38100">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A number of videos about Emily Dickinson can be viewed by clicking the image below.</a:t>
            </a:r>
          </a:p>
        </p:txBody>
      </p:sp>
      <p:pic>
        <p:nvPicPr>
          <p:cNvPr id="2" name="Picture 1">
            <a:hlinkClick r:id="rId3"/>
            <a:extLst>
              <a:ext uri="{FF2B5EF4-FFF2-40B4-BE49-F238E27FC236}">
                <a16:creationId xmlns:a16="http://schemas.microsoft.com/office/drawing/2014/main" xmlns="" id="{3C45DC4D-F3B0-45D2-8FE0-A7436544E212}"/>
              </a:ext>
            </a:extLst>
          </p:cNvPr>
          <p:cNvPicPr>
            <a:picLocks noChangeAspect="1"/>
          </p:cNvPicPr>
          <p:nvPr/>
        </p:nvPicPr>
        <p:blipFill>
          <a:blip r:embed="rId4"/>
          <a:stretch>
            <a:fillRect/>
          </a:stretch>
        </p:blipFill>
        <p:spPr>
          <a:xfrm>
            <a:off x="809836" y="2348880"/>
            <a:ext cx="7524328" cy="3896397"/>
          </a:xfrm>
          <a:prstGeom prst="rect">
            <a:avLst/>
          </a:prstGeom>
          <a:ln w="38100">
            <a:solidFill>
              <a:schemeClr val="tx1"/>
            </a:solidFill>
          </a:ln>
        </p:spPr>
      </p:pic>
    </p:spTree>
    <p:extLst>
      <p:ext uri="{BB962C8B-B14F-4D97-AF65-F5344CB8AC3E}">
        <p14:creationId xmlns:p14="http://schemas.microsoft.com/office/powerpoint/2010/main" val="1337774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Context</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a16="http://schemas.microsoft.com/office/drawing/2014/main" xmlns="" id="{66D13297-C056-43C2-8833-000444644051}"/>
              </a:ext>
            </a:extLst>
          </p:cNvPr>
          <p:cNvSpPr>
            <a:spLocks noGrp="1"/>
          </p:cNvSpPr>
          <p:nvPr>
            <p:ph type="ctrTitle"/>
          </p:nvPr>
        </p:nvSpPr>
        <p:spPr>
          <a:xfrm>
            <a:off x="685800" y="620688"/>
            <a:ext cx="7772400" cy="5162892"/>
          </a:xfrm>
          <a:solidFill>
            <a:schemeClr val="bg1"/>
          </a:solidFill>
          <a:ln w="38100">
            <a:solidFill>
              <a:schemeClr val="tx1"/>
            </a:solidFill>
            <a:miter lim="800000"/>
            <a:headEnd/>
            <a:tailEnd/>
          </a:ln>
        </p:spPr>
        <p:txBody>
          <a:bodyPr>
            <a:noAutofit/>
          </a:bodyPr>
          <a:lstStyle/>
          <a:p>
            <a:pPr marL="0" indent="0" algn="l">
              <a:buNone/>
            </a:pPr>
            <a:r>
              <a:rPr lang="en-GB" altLang="en-US" sz="2000" b="1" dirty="0">
                <a:latin typeface="Trebuchet MS" panose="020B0603020202020204" pitchFamily="34" charset="0"/>
              </a:rPr>
              <a:t>‘As Imperceptibly as Grief’ by Emily Dickinson is about two things – the end of summertime and the end of a period of grieving.</a:t>
            </a:r>
          </a:p>
          <a:p>
            <a:pPr marL="0" indent="0" algn="l">
              <a:buNone/>
            </a:pPr>
            <a:r>
              <a:rPr lang="en-GB" altLang="en-US" sz="2000" b="1" dirty="0">
                <a:latin typeface="Trebuchet MS" panose="020B0603020202020204" pitchFamily="34" charset="0"/>
              </a:rPr>
              <a:t>The poem begins by describing the end of summer. Dickinson is sad that summer has come to an end and she comments on how it ends so gradually that you don’t notice when it is over – it’s ‘imperceptible’.</a:t>
            </a:r>
          </a:p>
          <a:p>
            <a:pPr marL="0" indent="0" algn="l">
              <a:buNone/>
            </a:pPr>
            <a:r>
              <a:rPr lang="en-GB" altLang="en-US" sz="2000" b="1" dirty="0">
                <a:latin typeface="Trebuchet MS" panose="020B0603020202020204" pitchFamily="34" charset="0"/>
              </a:rPr>
              <a:t>The end of summer represents the end of a grieving process for the speaker. This suggests that the speaker has lost a loved one and that they have grieved for them for a period of time. Eventually, like the summer, the grieving period has come to an end and – also like the summer, it ends so gradually that the speaker barely notices the change happen.</a:t>
            </a:r>
          </a:p>
          <a:p>
            <a:pPr marL="0" indent="0" algn="l">
              <a:buNone/>
            </a:pPr>
            <a:r>
              <a:rPr lang="en-GB" altLang="en-US" sz="2000" b="1" dirty="0">
                <a:latin typeface="Trebuchet MS" panose="020B0603020202020204" pitchFamily="34" charset="0"/>
              </a:rPr>
              <a:t>Dickinson suggests that the feeling of grief was a comfort – maybe because it kept a connection between her and her lost loved one. When the grief is over the connection is broken and the speaker is unsettled by this.</a:t>
            </a: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309037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Form</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a16="http://schemas.microsoft.com/office/drawing/2014/main" xmlns="" id="{66D13297-C056-43C2-8833-000444644051}"/>
              </a:ext>
            </a:extLst>
          </p:cNvPr>
          <p:cNvSpPr>
            <a:spLocks noGrp="1"/>
          </p:cNvSpPr>
          <p:nvPr>
            <p:ph type="ctrTitle"/>
          </p:nvPr>
        </p:nvSpPr>
        <p:spPr>
          <a:xfrm>
            <a:off x="685800" y="620688"/>
            <a:ext cx="7772400" cy="5162892"/>
          </a:xfrm>
          <a:solidFill>
            <a:schemeClr val="bg1"/>
          </a:solidFill>
          <a:ln w="38100">
            <a:solidFill>
              <a:schemeClr val="tx1"/>
            </a:solidFill>
            <a:miter lim="800000"/>
            <a:headEnd/>
            <a:tailEnd/>
          </a:ln>
        </p:spPr>
        <p:txBody>
          <a:bodyPr>
            <a:noAutofit/>
          </a:bodyPr>
          <a:lstStyle/>
          <a:p>
            <a:pPr algn="l"/>
            <a:r>
              <a:rPr lang="en-GB" altLang="en-US" sz="2800" b="1" dirty="0" smtClean="0">
                <a:latin typeface="Trebuchet MS" panose="020B0603020202020204" pitchFamily="34" charset="0"/>
              </a:rPr>
              <a:t>The poem is made up of generally short lines which give it a sense of simplicity. It also uses long dashes rather than conventional punctuation. These slow down the poem’s pace to reflect the slowness of the transition from summer to autumn as well as the gradual end of the grieving process. It also gives the poem a sombre and reflective mood. The poem’s rhythm and half-rhymes reflect the pattern of speech, making it sound personal, honest and confessional.</a:t>
            </a:r>
            <a:r>
              <a:rPr lang="en-GB" altLang="en-US" sz="2000" b="1" dirty="0" smtClean="0">
                <a:latin typeface="Trebuchet MS" panose="020B0603020202020204" pitchFamily="34" charset="0"/>
              </a:rPr>
              <a:t/>
            </a:r>
            <a:br>
              <a:rPr lang="en-GB" altLang="en-US" sz="2000" b="1" dirty="0" smtClean="0">
                <a:latin typeface="Trebuchet MS" panose="020B0603020202020204" pitchFamily="34" charset="0"/>
              </a:rPr>
            </a:br>
            <a:endParaRPr lang="en-GB" altLang="en-US" sz="2000" b="1" dirty="0">
              <a:latin typeface="Trebuchet MS" panose="020B0603020202020204" pitchFamily="34" charset="0"/>
            </a:endParaRP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361313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3" name="Title 1"/>
          <p:cNvSpPr txBox="1">
            <a:spLocks/>
          </p:cNvSpPr>
          <p:nvPr/>
        </p:nvSpPr>
        <p:spPr>
          <a:xfrm>
            <a:off x="179512" y="0"/>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Structure and tone</a:t>
            </a:r>
            <a:endParaRPr lang="en-GB" sz="4800" b="1" dirty="0">
              <a:solidFill>
                <a:srgbClr val="FFFF00"/>
              </a:solidFill>
              <a:latin typeface="AR BERKLEY" panose="02000000000000000000" pitchFamily="2" charset="0"/>
            </a:endParaRPr>
          </a:p>
        </p:txBody>
      </p:sp>
      <p:sp>
        <p:nvSpPr>
          <p:cNvPr id="12" name="Content Placeholder 2">
            <a:extLst>
              <a:ext uri="{FF2B5EF4-FFF2-40B4-BE49-F238E27FC236}">
                <a16:creationId xmlns:a16="http://schemas.microsoft.com/office/drawing/2014/main" xmlns="" id="{66D13297-C056-43C2-8833-000444644051}"/>
              </a:ext>
            </a:extLst>
          </p:cNvPr>
          <p:cNvSpPr>
            <a:spLocks noGrp="1"/>
          </p:cNvSpPr>
          <p:nvPr>
            <p:ph type="ctrTitle"/>
          </p:nvPr>
        </p:nvSpPr>
        <p:spPr>
          <a:xfrm>
            <a:off x="685800" y="620688"/>
            <a:ext cx="7772400" cy="5162892"/>
          </a:xfrm>
          <a:solidFill>
            <a:schemeClr val="bg1"/>
          </a:solidFill>
          <a:ln w="38100">
            <a:solidFill>
              <a:schemeClr val="tx1"/>
            </a:solidFill>
            <a:miter lim="800000"/>
            <a:headEnd/>
            <a:tailEnd/>
          </a:ln>
        </p:spPr>
        <p:txBody>
          <a:bodyPr>
            <a:noAutofit/>
          </a:bodyPr>
          <a:lstStyle/>
          <a:p>
            <a:pPr algn="l"/>
            <a:r>
              <a:rPr lang="en-GB" altLang="en-US" sz="2000" b="1" dirty="0" smtClean="0">
                <a:latin typeface="Trebuchet MS" panose="020B0603020202020204" pitchFamily="34" charset="0"/>
              </a:rPr>
              <a:t>The poet creates a link between summer and grief in the first two lines of the poem and continues it throughout via a series of natural metaphors which convey the speaker’s feelings about the way grief slowly fades away. The poem’s use of half rhymes convey her feelings of discomfort as her grief (which has been a strange source of comfort to her) disappears. The use of just one stanza adds to the sense of slow change as we see a gradual development in feeling and tone as the stanza develops. By the end of the stanza she seems to have finally come to terms with things and the poem finishes on a positive note. There is only one full stop in the poem which is at the very end. This suggests that not only have both summer and grief passed but also that the speaker has finally accepted the change and come to terms with it. Therefore the sorrowful tone that exists for most of the poem is replaced at the very end with one of hope.</a:t>
            </a:r>
            <a:br>
              <a:rPr lang="en-GB" altLang="en-US" sz="2000" b="1" dirty="0" smtClean="0">
                <a:latin typeface="Trebuchet MS" panose="020B0603020202020204" pitchFamily="34" charset="0"/>
              </a:rPr>
            </a:br>
            <a:endParaRPr lang="en-GB" altLang="en-US" sz="2000" b="1" dirty="0">
              <a:latin typeface="Trebuchet MS" panose="020B0603020202020204" pitchFamily="34" charset="0"/>
            </a:endParaRPr>
          </a:p>
        </p:txBody>
      </p:sp>
      <p:sp>
        <p:nvSpPr>
          <p:cNvPr id="14" name="Oval 13"/>
          <p:cNvSpPr/>
          <p:nvPr/>
        </p:nvSpPr>
        <p:spPr>
          <a:xfrm>
            <a:off x="5508104" y="5589240"/>
            <a:ext cx="3456384" cy="5760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Be proactive take your own notes!</a:t>
            </a:r>
            <a:endParaRPr lang="en-GB" b="1" i="1" dirty="0">
              <a:solidFill>
                <a:schemeClr val="tx1"/>
              </a:solidFill>
            </a:endParaRPr>
          </a:p>
        </p:txBody>
      </p:sp>
    </p:spTree>
    <p:extLst>
      <p:ext uri="{BB962C8B-B14F-4D97-AF65-F5344CB8AC3E}">
        <p14:creationId xmlns:p14="http://schemas.microsoft.com/office/powerpoint/2010/main" val="37813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a:extLst>
              <a:ext uri="{FF2B5EF4-FFF2-40B4-BE49-F238E27FC236}">
                <a16:creationId xmlns:a16="http://schemas.microsoft.com/office/drawing/2014/main" xmlns="" id="{A14CE634-4A4D-454D-8358-5B253BAE0D9F}"/>
              </a:ext>
            </a:extLst>
          </p:cNvPr>
          <p:cNvSpPr txBox="1">
            <a:spLocks noChangeArrowheads="1"/>
          </p:cNvSpPr>
          <p:nvPr/>
        </p:nvSpPr>
        <p:spPr bwMode="auto">
          <a:xfrm>
            <a:off x="1093788" y="196850"/>
            <a:ext cx="6956425"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Rounded MT Bold" panose="020F0704030504030204" pitchFamily="34" charset="0"/>
              </a:defRPr>
            </a:lvl1pPr>
            <a:lvl2pPr marL="742950" indent="-28575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0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Using P.E.T.E.R</a:t>
            </a:r>
            <a:r>
              <a:rPr kumimoji="0" lang="en-GB" altLang="en-US" sz="6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a:t>
            </a:r>
          </a:p>
        </p:txBody>
      </p:sp>
      <p:sp>
        <p:nvSpPr>
          <p:cNvPr id="99332" name="Rectangle 3">
            <a:extLst>
              <a:ext uri="{FF2B5EF4-FFF2-40B4-BE49-F238E27FC236}">
                <a16:creationId xmlns:a16="http://schemas.microsoft.com/office/drawing/2014/main" xmlns="" id="{B49A108A-D02F-4D39-949C-8728FD3581FA}"/>
              </a:ext>
            </a:extLst>
          </p:cNvPr>
          <p:cNvSpPr txBox="1">
            <a:spLocks noChangeArrowheads="1"/>
          </p:cNvSpPr>
          <p:nvPr/>
        </p:nvSpPr>
        <p:spPr bwMode="auto">
          <a:xfrm>
            <a:off x="0" y="1285875"/>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Rounded MT Bold" panose="020F0704030504030204" pitchFamily="34" charset="0"/>
              </a:defRPr>
            </a:lvl1pPr>
            <a:lvl2pPr marL="742950" indent="-28575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GB" altLang="en-US" sz="2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When writing about poetry, PETER can help.</a:t>
            </a:r>
          </a:p>
        </p:txBody>
      </p:sp>
      <p:pic>
        <p:nvPicPr>
          <p:cNvPr id="99333" name="Picture 8">
            <a:extLst>
              <a:ext uri="{FF2B5EF4-FFF2-40B4-BE49-F238E27FC236}">
                <a16:creationId xmlns:a16="http://schemas.microsoft.com/office/drawing/2014/main" xmlns="" id="{673C1F52-9C79-41A4-A401-75ECBC92A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815" t="2187" b="4939"/>
          <a:stretch>
            <a:fillRect/>
          </a:stretch>
        </p:blipFill>
        <p:spPr bwMode="auto">
          <a:xfrm>
            <a:off x="614685" y="1806252"/>
            <a:ext cx="3541712"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6196E909-4C69-4BCF-85FB-7B7EFCA38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8767" y="1968971"/>
            <a:ext cx="44481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DB08643B-422E-4D42-87A6-6F5C5D833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397" y="2923852"/>
            <a:ext cx="44481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xmlns="" id="{DA5AEA69-915D-4072-B252-DCC9F94E3865}"/>
              </a:ext>
            </a:extLst>
          </p:cNvPr>
          <p:cNvSpPr txBox="1">
            <a:spLocks noChangeArrowheads="1"/>
          </p:cNvSpPr>
          <p:nvPr/>
        </p:nvSpPr>
        <p:spPr bwMode="auto">
          <a:xfrm>
            <a:off x="4211960" y="3789040"/>
            <a:ext cx="4318000" cy="877163"/>
          </a:xfrm>
          <a:prstGeom prst="rect">
            <a:avLst/>
          </a:prstGeom>
          <a:solidFill>
            <a:srgbClr val="FFFF00"/>
          </a:solidFill>
          <a:ln w="38100">
            <a:solidFill>
              <a:schemeClr val="tx1"/>
            </a:solidFill>
            <a:miter lim="800000"/>
            <a:headEnd/>
            <a:tailEnd/>
          </a:ln>
        </p:spPr>
        <p:txBody>
          <a:bodyPr>
            <a:spAutoFit/>
          </a:bodyPr>
          <a:lstStyle>
            <a:lvl1pPr>
              <a:spcBef>
                <a:spcPct val="20000"/>
              </a:spcBef>
              <a:buChar char="•"/>
              <a:defRPr sz="3200">
                <a:solidFill>
                  <a:schemeClr val="tx1"/>
                </a:solidFill>
                <a:latin typeface="Arial Rounded MT Bold" panose="020F0704030504030204" pitchFamily="34" charset="0"/>
              </a:defRPr>
            </a:lvl1pPr>
            <a:lvl2pPr marL="742950" indent="-28575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7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Has a technique been used in the quotation? Maybe a simile, metaphor or onomatopoeia has been used?</a:t>
            </a:r>
          </a:p>
        </p:txBody>
      </p:sp>
      <p:sp>
        <p:nvSpPr>
          <p:cNvPr id="14" name="TextBox 13">
            <a:extLst>
              <a:ext uri="{FF2B5EF4-FFF2-40B4-BE49-F238E27FC236}">
                <a16:creationId xmlns:a16="http://schemas.microsoft.com/office/drawing/2014/main" xmlns="" id="{79F771E4-3F31-4676-8FE2-50D7874A6E56}"/>
              </a:ext>
            </a:extLst>
          </p:cNvPr>
          <p:cNvSpPr txBox="1">
            <a:spLocks noChangeArrowheads="1"/>
          </p:cNvSpPr>
          <p:nvPr/>
        </p:nvSpPr>
        <p:spPr bwMode="auto">
          <a:xfrm>
            <a:off x="4211960" y="4907140"/>
            <a:ext cx="4318000" cy="353943"/>
          </a:xfrm>
          <a:prstGeom prst="rect">
            <a:avLst/>
          </a:prstGeom>
          <a:solidFill>
            <a:srgbClr val="92D050"/>
          </a:solidFill>
          <a:ln w="38100">
            <a:solidFill>
              <a:schemeClr val="tx1"/>
            </a:solidFill>
            <a:miter lim="800000"/>
            <a:headEnd/>
            <a:tailEnd/>
          </a:ln>
        </p:spPr>
        <p:txBody>
          <a:bodyPr>
            <a:spAutoFit/>
          </a:bodyPr>
          <a:lstStyle>
            <a:lvl1pPr>
              <a:spcBef>
                <a:spcPct val="20000"/>
              </a:spcBef>
              <a:buChar char="•"/>
              <a:defRPr sz="3200">
                <a:solidFill>
                  <a:schemeClr val="tx1"/>
                </a:solidFill>
                <a:latin typeface="Arial Rounded MT Bold" panose="020F0704030504030204" pitchFamily="34" charset="0"/>
              </a:defRPr>
            </a:lvl1pPr>
            <a:lvl2pPr marL="742950" indent="-28575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7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Why has the poet used it? Be clear and detailed</a:t>
            </a:r>
          </a:p>
        </p:txBody>
      </p:sp>
      <p:sp>
        <p:nvSpPr>
          <p:cNvPr id="15" name="TextBox 14">
            <a:extLst>
              <a:ext uri="{FF2B5EF4-FFF2-40B4-BE49-F238E27FC236}">
                <a16:creationId xmlns:a16="http://schemas.microsoft.com/office/drawing/2014/main" xmlns="" id="{F0A53AC6-B437-43AB-A325-F74C4DF62C3B}"/>
              </a:ext>
            </a:extLst>
          </p:cNvPr>
          <p:cNvSpPr txBox="1">
            <a:spLocks noChangeArrowheads="1"/>
          </p:cNvSpPr>
          <p:nvPr/>
        </p:nvSpPr>
        <p:spPr bwMode="auto">
          <a:xfrm>
            <a:off x="4211960" y="5855965"/>
            <a:ext cx="4318000" cy="354012"/>
          </a:xfrm>
          <a:prstGeom prst="rect">
            <a:avLst/>
          </a:prstGeom>
          <a:solidFill>
            <a:srgbClr val="00B0F0"/>
          </a:solidFill>
          <a:ln w="38100">
            <a:solidFill>
              <a:schemeClr val="tx1"/>
            </a:solidFill>
            <a:miter lim="800000"/>
            <a:headEnd/>
            <a:tailEnd/>
          </a:ln>
        </p:spPr>
        <p:txBody>
          <a:bodyPr>
            <a:spAutoFit/>
          </a:bodyPr>
          <a:lstStyle>
            <a:lvl1pPr>
              <a:spcBef>
                <a:spcPct val="20000"/>
              </a:spcBef>
              <a:buChar char="•"/>
              <a:defRPr sz="3200">
                <a:solidFill>
                  <a:schemeClr val="tx1"/>
                </a:solidFill>
                <a:latin typeface="Arial Rounded MT Bold" panose="020F0704030504030204" pitchFamily="34" charset="0"/>
              </a:defRPr>
            </a:lvl1pPr>
            <a:lvl2pPr marL="742950" indent="-28575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7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What is the intended effect on the reader?</a:t>
            </a:r>
          </a:p>
        </p:txBody>
      </p:sp>
    </p:spTree>
    <p:custDataLst>
      <p:tags r:id="rId1"/>
    </p:custDataLst>
    <p:extLst>
      <p:ext uri="{BB962C8B-B14F-4D97-AF65-F5344CB8AC3E}">
        <p14:creationId xmlns:p14="http://schemas.microsoft.com/office/powerpoint/2010/main" val="1718739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a:extLst>
              <a:ext uri="{FF2B5EF4-FFF2-40B4-BE49-F238E27FC236}">
                <a16:creationId xmlns:a16="http://schemas.microsoft.com/office/drawing/2014/main" xmlns="" id="{4371DAFF-6CD4-4B21-8B27-D43AC3832E85}"/>
              </a:ext>
            </a:extLst>
          </p:cNvPr>
          <p:cNvSpPr txBox="1">
            <a:spLocks noChangeArrowheads="1"/>
          </p:cNvSpPr>
          <p:nvPr/>
        </p:nvSpPr>
        <p:spPr bwMode="auto">
          <a:xfrm>
            <a:off x="0" y="122238"/>
            <a:ext cx="9144000"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Rounded MT Bold" panose="020F0704030504030204" pitchFamily="34" charset="0"/>
              </a:defRPr>
            </a:lvl1pPr>
            <a:lvl2pPr marL="742950" indent="-28575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Arial" panose="020B0604020202020204" pitchFamily="34" charset="0"/>
              </a:rPr>
              <a:t>Putting together a P.E.T.E.R. paragraph</a:t>
            </a:r>
            <a:endParaRPr kumimoji="0" lang="en-GB" altLang="en-US" sz="4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p:txBody>
      </p:sp>
      <p:sp>
        <p:nvSpPr>
          <p:cNvPr id="101402" name="Rectangle 3">
            <a:extLst>
              <a:ext uri="{FF2B5EF4-FFF2-40B4-BE49-F238E27FC236}">
                <a16:creationId xmlns:a16="http://schemas.microsoft.com/office/drawing/2014/main" xmlns="" id="{BED7A76A-C96F-4238-97B0-FBE6FFC89E3D}"/>
              </a:ext>
            </a:extLst>
          </p:cNvPr>
          <p:cNvSpPr txBox="1">
            <a:spLocks noChangeArrowheads="1"/>
          </p:cNvSpPr>
          <p:nvPr/>
        </p:nvSpPr>
        <p:spPr bwMode="auto">
          <a:xfrm>
            <a:off x="250825" y="877259"/>
            <a:ext cx="8642350" cy="53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Rounded MT Bold" panose="020F0704030504030204" pitchFamily="34" charset="0"/>
              </a:defRPr>
            </a:lvl1pPr>
            <a:lvl2pPr marL="742950" indent="-28575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GB" altLang="en-US"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Look at how Dickinson uses language in the poem. Make a point, select a quotation to back up your point, then explain the quote in detail and the effect on the reader. Look at the example below.</a:t>
            </a:r>
          </a:p>
        </p:txBody>
      </p:sp>
      <p:graphicFrame>
        <p:nvGraphicFramePr>
          <p:cNvPr id="3" name="Table 2">
            <a:extLst>
              <a:ext uri="{FF2B5EF4-FFF2-40B4-BE49-F238E27FC236}">
                <a16:creationId xmlns:a16="http://schemas.microsoft.com/office/drawing/2014/main" xmlns="" id="{4FD53C24-6787-47B5-B653-061E5F25E859}"/>
              </a:ext>
            </a:extLst>
          </p:cNvPr>
          <p:cNvGraphicFramePr>
            <a:graphicFrameLocks noGrp="1"/>
          </p:cNvGraphicFramePr>
          <p:nvPr>
            <p:extLst/>
          </p:nvPr>
        </p:nvGraphicFramePr>
        <p:xfrm>
          <a:off x="395536" y="1401694"/>
          <a:ext cx="8352928" cy="4947243"/>
        </p:xfrm>
        <a:graphic>
          <a:graphicData uri="http://schemas.openxmlformats.org/drawingml/2006/table">
            <a:tbl>
              <a:tblPr firstRow="1" bandRow="1">
                <a:tableStyleId>{C4B1156A-380E-4F78-BDF5-A606A8083BF9}</a:tableStyleId>
              </a:tblPr>
              <a:tblGrid>
                <a:gridCol w="1368152">
                  <a:extLst>
                    <a:ext uri="{9D8B030D-6E8A-4147-A177-3AD203B41FA5}">
                      <a16:colId xmlns:a16="http://schemas.microsoft.com/office/drawing/2014/main" xmlns="" val="3131773222"/>
                    </a:ext>
                  </a:extLst>
                </a:gridCol>
                <a:gridCol w="1296144">
                  <a:extLst>
                    <a:ext uri="{9D8B030D-6E8A-4147-A177-3AD203B41FA5}">
                      <a16:colId xmlns:a16="http://schemas.microsoft.com/office/drawing/2014/main" xmlns="" val="4274942714"/>
                    </a:ext>
                  </a:extLst>
                </a:gridCol>
                <a:gridCol w="1512168">
                  <a:extLst>
                    <a:ext uri="{9D8B030D-6E8A-4147-A177-3AD203B41FA5}">
                      <a16:colId xmlns:a16="http://schemas.microsoft.com/office/drawing/2014/main" xmlns="" val="2374552887"/>
                    </a:ext>
                  </a:extLst>
                </a:gridCol>
                <a:gridCol w="1440160">
                  <a:extLst>
                    <a:ext uri="{9D8B030D-6E8A-4147-A177-3AD203B41FA5}">
                      <a16:colId xmlns:a16="http://schemas.microsoft.com/office/drawing/2014/main" xmlns="" val="4278035018"/>
                    </a:ext>
                  </a:extLst>
                </a:gridCol>
                <a:gridCol w="2736304">
                  <a:extLst>
                    <a:ext uri="{9D8B030D-6E8A-4147-A177-3AD203B41FA5}">
                      <a16:colId xmlns:a16="http://schemas.microsoft.com/office/drawing/2014/main" xmlns="" val="1545941281"/>
                    </a:ext>
                  </a:extLst>
                </a:gridCol>
              </a:tblGrid>
              <a:tr h="566251">
                <a:tc>
                  <a:txBody>
                    <a:bodyPr/>
                    <a:lstStyle/>
                    <a:p>
                      <a:r>
                        <a:rPr lang="en-GB" sz="1600" dirty="0">
                          <a:solidFill>
                            <a:schemeClr val="bg1"/>
                          </a:solidFill>
                          <a:latin typeface="Trebuchet MS" panose="020B0603020202020204" pitchFamily="34" charset="0"/>
                        </a:rPr>
                        <a:t>Point</a:t>
                      </a:r>
                    </a:p>
                  </a:txBody>
                  <a:tcPr>
                    <a:solidFill>
                      <a:schemeClr val="bg2">
                        <a:lumMod val="75000"/>
                      </a:schemeClr>
                    </a:solidFill>
                  </a:tcPr>
                </a:tc>
                <a:tc>
                  <a:txBody>
                    <a:bodyPr/>
                    <a:lstStyle/>
                    <a:p>
                      <a:r>
                        <a:rPr lang="en-GB" sz="1600" dirty="0">
                          <a:solidFill>
                            <a:schemeClr val="bg1"/>
                          </a:solidFill>
                          <a:latin typeface="Trebuchet MS" panose="020B0603020202020204" pitchFamily="34" charset="0"/>
                        </a:rPr>
                        <a:t>Evidence</a:t>
                      </a:r>
                    </a:p>
                  </a:txBody>
                  <a:tcPr>
                    <a:solidFill>
                      <a:schemeClr val="bg2">
                        <a:lumMod val="75000"/>
                      </a:schemeClr>
                    </a:solidFill>
                  </a:tcPr>
                </a:tc>
                <a:tc>
                  <a:txBody>
                    <a:bodyPr/>
                    <a:lstStyle/>
                    <a:p>
                      <a:r>
                        <a:rPr lang="en-GB" sz="1600" dirty="0">
                          <a:solidFill>
                            <a:schemeClr val="bg1"/>
                          </a:solidFill>
                          <a:latin typeface="Trebuchet MS" panose="020B0603020202020204" pitchFamily="34" charset="0"/>
                        </a:rPr>
                        <a:t>Technique</a:t>
                      </a:r>
                    </a:p>
                  </a:txBody>
                  <a:tcPr>
                    <a:solidFill>
                      <a:schemeClr val="bg2">
                        <a:lumMod val="75000"/>
                      </a:schemeClr>
                    </a:solidFill>
                  </a:tcPr>
                </a:tc>
                <a:tc>
                  <a:txBody>
                    <a:bodyPr/>
                    <a:lstStyle/>
                    <a:p>
                      <a:r>
                        <a:rPr lang="en-GB" sz="1600" dirty="0">
                          <a:solidFill>
                            <a:schemeClr val="bg1"/>
                          </a:solidFill>
                          <a:latin typeface="Trebuchet MS" panose="020B0603020202020204" pitchFamily="34" charset="0"/>
                        </a:rPr>
                        <a:t>Explain</a:t>
                      </a:r>
                    </a:p>
                  </a:txBody>
                  <a:tcPr>
                    <a:solidFill>
                      <a:schemeClr val="bg2">
                        <a:lumMod val="75000"/>
                      </a:schemeClr>
                    </a:solidFill>
                  </a:tcPr>
                </a:tc>
                <a:tc>
                  <a:txBody>
                    <a:bodyPr/>
                    <a:lstStyle/>
                    <a:p>
                      <a:r>
                        <a:rPr lang="en-GB" sz="1600" dirty="0">
                          <a:solidFill>
                            <a:schemeClr val="bg1"/>
                          </a:solidFill>
                          <a:latin typeface="Trebuchet MS" panose="020B0603020202020204" pitchFamily="34" charset="0"/>
                        </a:rPr>
                        <a:t>Reader</a:t>
                      </a:r>
                    </a:p>
                  </a:txBody>
                  <a:tcPr>
                    <a:solidFill>
                      <a:schemeClr val="bg2">
                        <a:lumMod val="75000"/>
                      </a:schemeClr>
                    </a:solidFill>
                  </a:tcPr>
                </a:tc>
                <a:extLst>
                  <a:ext uri="{0D108BD9-81ED-4DB2-BD59-A6C34878D82A}">
                    <a16:rowId xmlns:a16="http://schemas.microsoft.com/office/drawing/2014/main" xmlns="" val="398437152"/>
                  </a:ext>
                </a:extLst>
              </a:tr>
              <a:tr h="4380992">
                <a:tc>
                  <a:txBody>
                    <a:bodyPr/>
                    <a:lstStyle/>
                    <a:p>
                      <a:r>
                        <a:rPr lang="en-GB" sz="1400" dirty="0">
                          <a:latin typeface="Trebuchet MS" panose="020B0603020202020204" pitchFamily="34" charset="0"/>
                        </a:rPr>
                        <a:t>Dickinson uses a number of contradictory images in the poem.</a:t>
                      </a:r>
                    </a:p>
                    <a:p>
                      <a:endParaRPr lang="en-GB" sz="1400" dirty="0">
                        <a:solidFill>
                          <a:schemeClr val="bg2">
                            <a:lumMod val="20000"/>
                            <a:lumOff val="80000"/>
                          </a:schemeClr>
                        </a:solidFill>
                        <a:latin typeface="Trebuchet MS" panose="020B0603020202020204" pitchFamily="34" charset="0"/>
                      </a:endParaRPr>
                    </a:p>
                  </a:txBody>
                  <a:tcPr>
                    <a:solidFill>
                      <a:srgbClr val="FF0000"/>
                    </a:solidFill>
                  </a:tcPr>
                </a:tc>
                <a:tc>
                  <a:txBody>
                    <a:bodyPr/>
                    <a:lstStyle/>
                    <a:p>
                      <a:r>
                        <a:rPr lang="en-GB" sz="1400" dirty="0">
                          <a:latin typeface="Trebuchet MS" panose="020B0603020202020204" pitchFamily="34" charset="0"/>
                        </a:rPr>
                        <a:t>‘The Morning foreign shone — /</a:t>
                      </a:r>
                    </a:p>
                    <a:p>
                      <a:r>
                        <a:rPr lang="en-GB" sz="1400" dirty="0">
                          <a:latin typeface="Trebuchet MS" panose="020B0603020202020204" pitchFamily="34" charset="0"/>
                        </a:rPr>
                        <a:t>A courteous, yet harrowing Grace’</a:t>
                      </a:r>
                    </a:p>
                    <a:p>
                      <a:endParaRPr lang="en-GB" sz="1400" dirty="0">
                        <a:solidFill>
                          <a:schemeClr val="bg2">
                            <a:lumMod val="20000"/>
                            <a:lumOff val="80000"/>
                          </a:schemeClr>
                        </a:solidFill>
                        <a:latin typeface="Trebuchet MS" panose="020B0603020202020204" pitchFamily="34" charset="0"/>
                      </a:endParaRPr>
                    </a:p>
                  </a:txBody>
                  <a:tcPr>
                    <a:solidFill>
                      <a:srgbClr val="FFC000"/>
                    </a:solidFill>
                  </a:tcPr>
                </a:tc>
                <a:tc>
                  <a:txBody>
                    <a:bodyPr/>
                    <a:lstStyle/>
                    <a:p>
                      <a:r>
                        <a:rPr lang="en-GB" sz="1400" dirty="0">
                          <a:latin typeface="Trebuchet MS" panose="020B0603020202020204" pitchFamily="34" charset="0"/>
                        </a:rPr>
                        <a:t>personification</a:t>
                      </a:r>
                      <a:endParaRPr lang="en-GB" sz="1400" dirty="0">
                        <a:solidFill>
                          <a:schemeClr val="bg2">
                            <a:lumMod val="20000"/>
                            <a:lumOff val="80000"/>
                          </a:schemeClr>
                        </a:solidFill>
                        <a:latin typeface="Trebuchet MS" panose="020B0603020202020204" pitchFamily="34" charset="0"/>
                      </a:endParaRPr>
                    </a:p>
                  </a:txBody>
                  <a:tcPr>
                    <a:solidFill>
                      <a:srgbClr val="FFFF00"/>
                    </a:solidFill>
                  </a:tcPr>
                </a:tc>
                <a:tc>
                  <a:txBody>
                    <a:bodyPr/>
                    <a:lstStyle/>
                    <a:p>
                      <a:r>
                        <a:rPr lang="en-GB" sz="1400" dirty="0">
                          <a:latin typeface="Trebuchet MS" panose="020B0603020202020204" pitchFamily="34" charset="0"/>
                        </a:rPr>
                        <a:t>Describing the morning as ‘harrowing’ is very unusual – as is the comparison of summer with grief. </a:t>
                      </a:r>
                    </a:p>
                    <a:p>
                      <a:endParaRPr lang="en-GB" sz="1400" dirty="0">
                        <a:solidFill>
                          <a:schemeClr val="bg2">
                            <a:lumMod val="20000"/>
                            <a:lumOff val="80000"/>
                          </a:schemeClr>
                        </a:solidFill>
                        <a:latin typeface="Trebuchet MS" panose="020B0603020202020204" pitchFamily="34" charset="0"/>
                      </a:endParaRPr>
                    </a:p>
                  </a:txBody>
                  <a:tcPr>
                    <a:solidFill>
                      <a:srgbClr val="92D050"/>
                    </a:solidFill>
                  </a:tcPr>
                </a:tc>
                <a:tc>
                  <a:txBody>
                    <a:bodyPr/>
                    <a:lstStyle/>
                    <a:p>
                      <a:r>
                        <a:rPr lang="en-GB" sz="1400" dirty="0">
                          <a:solidFill>
                            <a:schemeClr val="tx1"/>
                          </a:solidFill>
                          <a:latin typeface="Trebuchet MS" panose="020B0603020202020204" pitchFamily="34" charset="0"/>
                        </a:rPr>
                        <a:t>The reader is surprised by these images as summer is usually associated with the prime of life – not death - and morning is usually representative of hope and a fresh start. Such contradictory images convey the poet’s sense of loss and discomfort. There is a reluctance in letting go of grief and moving forward. Grief has become a kind of comfort which connects the speaker with the loved one she has lost so when it goes, it’s strange and difficult to come to terms with.</a:t>
                      </a:r>
                    </a:p>
                  </a:txBody>
                  <a:tcPr>
                    <a:solidFill>
                      <a:srgbClr val="00B0F0"/>
                    </a:solidFill>
                  </a:tcPr>
                </a:tc>
                <a:extLst>
                  <a:ext uri="{0D108BD9-81ED-4DB2-BD59-A6C34878D82A}">
                    <a16:rowId xmlns:a16="http://schemas.microsoft.com/office/drawing/2014/main" xmlns="" val="553774119"/>
                  </a:ext>
                </a:extLst>
              </a:tr>
            </a:tbl>
          </a:graphicData>
        </a:graphic>
      </p:graphicFrame>
      <p:sp>
        <p:nvSpPr>
          <p:cNvPr id="2" name="Rectangle 1">
            <a:extLst>
              <a:ext uri="{FF2B5EF4-FFF2-40B4-BE49-F238E27FC236}">
                <a16:creationId xmlns:a16="http://schemas.microsoft.com/office/drawing/2014/main" xmlns="" id="{F651492C-7207-409C-9C4B-68F5228437AF}"/>
              </a:ext>
            </a:extLst>
          </p:cNvPr>
          <p:cNvSpPr/>
          <p:nvPr/>
        </p:nvSpPr>
        <p:spPr>
          <a:xfrm>
            <a:off x="487386" y="2021349"/>
            <a:ext cx="1152128" cy="162878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Times New Roman"/>
              <a:ea typeface="+mn-ea"/>
              <a:cs typeface="Arial"/>
            </a:endParaRPr>
          </a:p>
        </p:txBody>
      </p:sp>
      <p:sp>
        <p:nvSpPr>
          <p:cNvPr id="8" name="Rectangle 7">
            <a:extLst>
              <a:ext uri="{FF2B5EF4-FFF2-40B4-BE49-F238E27FC236}">
                <a16:creationId xmlns:a16="http://schemas.microsoft.com/office/drawing/2014/main" xmlns="" id="{559913BD-B626-4E08-83A3-D5A4CB8DE7A7}"/>
              </a:ext>
            </a:extLst>
          </p:cNvPr>
          <p:cNvSpPr/>
          <p:nvPr/>
        </p:nvSpPr>
        <p:spPr>
          <a:xfrm>
            <a:off x="1835696" y="2015987"/>
            <a:ext cx="1152128" cy="2540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Times New Roman"/>
              <a:ea typeface="+mn-ea"/>
              <a:cs typeface="Arial"/>
            </a:endParaRPr>
          </a:p>
        </p:txBody>
      </p:sp>
      <p:sp>
        <p:nvSpPr>
          <p:cNvPr id="9" name="Rectangle 8">
            <a:extLst>
              <a:ext uri="{FF2B5EF4-FFF2-40B4-BE49-F238E27FC236}">
                <a16:creationId xmlns:a16="http://schemas.microsoft.com/office/drawing/2014/main" xmlns="" id="{E87F2D22-B715-493F-BFD6-E3C3F5064F96}"/>
              </a:ext>
            </a:extLst>
          </p:cNvPr>
          <p:cNvSpPr/>
          <p:nvPr/>
        </p:nvSpPr>
        <p:spPr>
          <a:xfrm>
            <a:off x="3159720" y="1988840"/>
            <a:ext cx="1340272" cy="4224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a:ea typeface="+mn-ea"/>
              <a:cs typeface="Arial"/>
            </a:endParaRPr>
          </a:p>
        </p:txBody>
      </p:sp>
      <p:sp>
        <p:nvSpPr>
          <p:cNvPr id="10" name="Rectangle 9">
            <a:extLst>
              <a:ext uri="{FF2B5EF4-FFF2-40B4-BE49-F238E27FC236}">
                <a16:creationId xmlns:a16="http://schemas.microsoft.com/office/drawing/2014/main" xmlns="" id="{45068078-90F7-47C3-8D1D-9781DA0B516A}"/>
              </a:ext>
            </a:extLst>
          </p:cNvPr>
          <p:cNvSpPr/>
          <p:nvPr/>
        </p:nvSpPr>
        <p:spPr>
          <a:xfrm>
            <a:off x="4599879" y="2041701"/>
            <a:ext cx="1340273" cy="31683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Times New Roman"/>
              <a:ea typeface="+mn-ea"/>
              <a:cs typeface="Arial"/>
            </a:endParaRPr>
          </a:p>
        </p:txBody>
      </p:sp>
      <p:sp>
        <p:nvSpPr>
          <p:cNvPr id="11" name="Rectangle 10">
            <a:extLst>
              <a:ext uri="{FF2B5EF4-FFF2-40B4-BE49-F238E27FC236}">
                <a16:creationId xmlns:a16="http://schemas.microsoft.com/office/drawing/2014/main" xmlns="" id="{1D7944AD-0057-4DDC-AF4F-B0CEED24C2EC}"/>
              </a:ext>
            </a:extLst>
          </p:cNvPr>
          <p:cNvSpPr/>
          <p:nvPr/>
        </p:nvSpPr>
        <p:spPr>
          <a:xfrm>
            <a:off x="6084863" y="1990044"/>
            <a:ext cx="2592288" cy="41365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Times New Roman"/>
              <a:ea typeface="+mn-ea"/>
              <a:cs typeface="Arial"/>
            </a:endParaRPr>
          </a:p>
        </p:txBody>
      </p:sp>
      <p:sp>
        <p:nvSpPr>
          <p:cNvPr id="4" name="Rectangle 3"/>
          <p:cNvSpPr/>
          <p:nvPr/>
        </p:nvSpPr>
        <p:spPr>
          <a:xfrm>
            <a:off x="27371" y="5584684"/>
            <a:ext cx="9145016" cy="1200329"/>
          </a:xfrm>
          <a:prstGeom prst="rect">
            <a:avLst/>
          </a:prstGeom>
        </p:spPr>
        <p:txBody>
          <a:bodyPr wrap="square">
            <a:spAutoFit/>
          </a:bodyPr>
          <a:lstStyle/>
          <a:p>
            <a:r>
              <a:rPr lang="en-GB" altLang="en-US" sz="3600" b="1" dirty="0">
                <a:solidFill>
                  <a:srgbClr val="000000"/>
                </a:solidFill>
                <a:latin typeface="Trebuchet MS" panose="020B0603020202020204" pitchFamily="34" charset="0"/>
                <a:cs typeface="Arial" panose="020B0604020202020204" pitchFamily="34" charset="0"/>
              </a:rPr>
              <a:t>How does </a:t>
            </a:r>
            <a:r>
              <a:rPr lang="en-GB" altLang="en-US" sz="3600" b="1" dirty="0">
                <a:ln>
                  <a:solidFill>
                    <a:sysClr val="windowText" lastClr="000000"/>
                  </a:solidFill>
                </a:ln>
                <a:latin typeface="Trebuchet MS" panose="020B0603020202020204" pitchFamily="34" charset="0"/>
                <a:cs typeface="Arial" panose="020B0604020202020204" pitchFamily="34" charset="0"/>
              </a:rPr>
              <a:t>Dickinson</a:t>
            </a:r>
            <a:r>
              <a:rPr lang="en-GB" altLang="en-US" sz="3600" b="1" dirty="0">
                <a:latin typeface="Trebuchet MS" panose="020B0603020202020204" pitchFamily="34" charset="0"/>
                <a:cs typeface="Arial" panose="020B0604020202020204" pitchFamily="34" charset="0"/>
              </a:rPr>
              <a:t> </a:t>
            </a:r>
            <a:r>
              <a:rPr lang="en-GB" altLang="en-US" sz="3600" b="1" dirty="0">
                <a:solidFill>
                  <a:srgbClr val="000000"/>
                </a:solidFill>
                <a:latin typeface="Trebuchet MS" panose="020B0603020202020204" pitchFamily="34" charset="0"/>
                <a:cs typeface="Arial" panose="020B0604020202020204" pitchFamily="34" charset="0"/>
              </a:rPr>
              <a:t>use poetic devices in ‘As Imperceptibly as Grief’? </a:t>
            </a:r>
            <a:endParaRPr lang="en-GB" sz="3600" dirty="0"/>
          </a:p>
        </p:txBody>
      </p:sp>
    </p:spTree>
    <p:custDataLst>
      <p:tags r:id="rId1"/>
    </p:custDataLst>
    <p:extLst>
      <p:ext uri="{BB962C8B-B14F-4D97-AF65-F5344CB8AC3E}">
        <p14:creationId xmlns:p14="http://schemas.microsoft.com/office/powerpoint/2010/main" val="4268099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xmlns="" id="{54BD0063-35C3-4831-901E-09C2BE8402F1}"/>
              </a:ext>
            </a:extLst>
          </p:cNvPr>
          <p:cNvSpPr txBox="1">
            <a:spLocks noChangeArrowheads="1"/>
          </p:cNvSpPr>
          <p:nvPr/>
        </p:nvSpPr>
        <p:spPr>
          <a:xfrm>
            <a:off x="1475656" y="1243670"/>
            <a:ext cx="7128792" cy="4849626"/>
          </a:xfrm>
          <a:prstGeom prst="rect">
            <a:avLst/>
          </a:prstGeom>
          <a:solidFill>
            <a:schemeClr val="bg1"/>
          </a:solidFill>
          <a:ln w="28575">
            <a:solidFill>
              <a:schemeClr val="tx1"/>
            </a:solid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GB" altLang="en-US" sz="800" b="1" i="0" u="none" strike="noStrike" kern="1200" cap="none" spc="0" normalizeH="0" baseline="0" noProof="0" dirty="0">
              <a:ln w="3175">
                <a:solidFill>
                  <a:srgbClr val="000000"/>
                </a:solidFill>
              </a:ln>
              <a:solidFill>
                <a:srgbClr val="FF0000"/>
              </a:solidFill>
              <a:effectLst/>
              <a:uLnTx/>
              <a:uFillTx/>
              <a:latin typeface="Arial Narrow" panose="020B0606020202030204" pitchFamily="34" charset="0"/>
              <a:ea typeface="+mn-ea"/>
              <a:cs typeface="Arial"/>
            </a:endParaRP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rPr>
              <a:t>Dickinson uses a number of contradictory images in the poem.</a:t>
            </a:r>
          </a:p>
          <a:p>
            <a:pPr marL="0" marR="0" lvl="0" indent="0" algn="l" defTabSz="914400" rtl="0" eaLnBrk="1" fontAlgn="base" latinLnBrk="0" hangingPunct="1">
              <a:lnSpc>
                <a:spcPct val="100000"/>
              </a:lnSpc>
              <a:spcBef>
                <a:spcPts val="360"/>
              </a:spcBef>
              <a:spcAft>
                <a:spcPts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GB" sz="20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Arial" panose="020B0604020202020204" pitchFamily="34" charset="0"/>
              </a:rPr>
              <a:t>‘The Morning foreign shone — /</a:t>
            </a: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GB" sz="20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Arial" panose="020B0604020202020204" pitchFamily="34" charset="0"/>
              </a:rPr>
              <a:t>A courteous, yet harrowing Grace’</a:t>
            </a:r>
          </a:p>
          <a:p>
            <a:pPr marL="0" marR="0" lvl="0" indent="0" algn="l" defTabSz="914400" rtl="0" eaLnBrk="1" fontAlgn="base" latinLnBrk="0" hangingPunct="1">
              <a:lnSpc>
                <a:spcPct val="100000"/>
              </a:lnSpc>
              <a:spcBef>
                <a:spcPts val="360"/>
              </a:spcBef>
              <a:spcAft>
                <a:spcPts val="0"/>
              </a:spcAft>
              <a:buClrTx/>
              <a:buSzTx/>
              <a:buFontTx/>
              <a:buNone/>
              <a:tabLst/>
              <a:defRPr/>
            </a:pPr>
            <a:endParaRPr kumimoji="0" lang="en-US" sz="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Arial" panose="020B0604020202020204" pitchFamily="34" charset="0"/>
              </a:rPr>
              <a:t>Here Dickinson uses personification very effectively. </a:t>
            </a:r>
            <a:r>
              <a:rPr kumimoji="0" lang="en-GB" sz="2000" b="1" i="0" u="none" strike="noStrike" kern="1200" cap="none" spc="0" normalizeH="0" baseline="0" noProof="0" dirty="0">
                <a:ln>
                  <a:noFill/>
                </a:ln>
                <a:solidFill>
                  <a:srgbClr val="92D050"/>
                </a:solidFill>
                <a:effectLst/>
                <a:uLnTx/>
                <a:uFillTx/>
                <a:latin typeface="Arial Narrow" panose="020B0606020202030204" pitchFamily="34" charset="0"/>
                <a:ea typeface="+mn-ea"/>
                <a:cs typeface="Arial"/>
              </a:rPr>
              <a:t>Describing the morning as ‘harrowing’ is very unusual – as is the comparison of summer with grief. </a:t>
            </a:r>
          </a:p>
          <a:p>
            <a:pPr marL="0" marR="0" lvl="0" indent="0" algn="l" defTabSz="914400" rtl="0" eaLnBrk="1" fontAlgn="base" latinLnBrk="0" hangingPunct="1">
              <a:lnSpc>
                <a:spcPct val="100000"/>
              </a:lnSpc>
              <a:spcBef>
                <a:spcPts val="360"/>
              </a:spcBef>
              <a:spcAft>
                <a:spcPts val="0"/>
              </a:spcAft>
              <a:buClrTx/>
              <a:buSzTx/>
              <a:buFontTx/>
              <a:buNone/>
              <a:tabLst/>
              <a:defRPr/>
            </a:pPr>
            <a:r>
              <a:rPr kumimoji="0" lang="en-GB" sz="2000" b="1" i="0" u="none" strike="noStrike" kern="1200" cap="none" spc="0" normalizeH="0" baseline="0" noProof="0" dirty="0">
                <a:ln>
                  <a:noFill/>
                </a:ln>
                <a:solidFill>
                  <a:srgbClr val="00B0F0"/>
                </a:solidFill>
                <a:effectLst/>
                <a:uLnTx/>
                <a:uFillTx/>
                <a:latin typeface="Arial Narrow" panose="020B0606020202030204" pitchFamily="34" charset="0"/>
                <a:ea typeface="+mn-ea"/>
                <a:cs typeface="Arial"/>
              </a:rPr>
              <a:t>The reader is surprised by these images as summer is usually associated with the prime of life – not death - and morning is usually representative of hope and a fresh start. Such contradictory images convey the poet’s sense of loss and discomfort. There is a reluctance in letting go of grief and moving forward. Grief has become a kind of comfort which connects the speaker with the loved one she has lost so when it goes, it’s strange and difficult to come to terms with.</a:t>
            </a:r>
          </a:p>
        </p:txBody>
      </p:sp>
      <p:sp>
        <p:nvSpPr>
          <p:cNvPr id="105475" name="Rectangle 3">
            <a:extLst>
              <a:ext uri="{FF2B5EF4-FFF2-40B4-BE49-F238E27FC236}">
                <a16:creationId xmlns:a16="http://schemas.microsoft.com/office/drawing/2014/main" xmlns="" id="{6EEDA42C-1EDF-41A3-9633-ABC175EB37E0}"/>
              </a:ext>
            </a:extLst>
          </p:cNvPr>
          <p:cNvSpPr txBox="1">
            <a:spLocks noChangeArrowheads="1"/>
          </p:cNvSpPr>
          <p:nvPr/>
        </p:nvSpPr>
        <p:spPr bwMode="auto">
          <a:xfrm>
            <a:off x="0" y="476672"/>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Rounded MT Bold" panose="020F0704030504030204" pitchFamily="34" charset="0"/>
              </a:defRPr>
            </a:lvl1pPr>
            <a:lvl2pPr marL="742950" indent="-285750">
              <a:spcBef>
                <a:spcPct val="20000"/>
              </a:spcBef>
              <a:buChar char="–"/>
              <a:defRPr sz="2800">
                <a:solidFill>
                  <a:schemeClr val="tx1"/>
                </a:solidFill>
                <a:latin typeface="Arial Rounded MT Bold" panose="020F0704030504030204" pitchFamily="34" charset="0"/>
              </a:defRPr>
            </a:lvl2pPr>
            <a:lvl3pPr marL="1143000" indent="-228600">
              <a:spcBef>
                <a:spcPct val="20000"/>
              </a:spcBef>
              <a:buChar char="•"/>
              <a:defRPr sz="2400">
                <a:solidFill>
                  <a:schemeClr val="tx1"/>
                </a:solidFill>
                <a:latin typeface="Arial Rounded MT Bold" panose="020F0704030504030204" pitchFamily="34" charset="0"/>
              </a:defRPr>
            </a:lvl3pPr>
            <a:lvl4pPr marL="1600200" indent="-228600">
              <a:spcBef>
                <a:spcPct val="20000"/>
              </a:spcBef>
              <a:buChar char="–"/>
              <a:defRPr sz="2000">
                <a:solidFill>
                  <a:schemeClr val="tx1"/>
                </a:solidFill>
                <a:latin typeface="Arial Rounded MT Bold" panose="020F0704030504030204" pitchFamily="34" charset="0"/>
              </a:defRPr>
            </a:lvl4pPr>
            <a:lvl5pPr marL="2057400" indent="-228600">
              <a:spcBef>
                <a:spcPct val="20000"/>
              </a:spcBef>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GB" altLang="en-US" sz="4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Writing up the Paragraph</a:t>
            </a:r>
          </a:p>
        </p:txBody>
      </p:sp>
      <p:grpSp>
        <p:nvGrpSpPr>
          <p:cNvPr id="105476" name="Group 1">
            <a:extLst>
              <a:ext uri="{FF2B5EF4-FFF2-40B4-BE49-F238E27FC236}">
                <a16:creationId xmlns:a16="http://schemas.microsoft.com/office/drawing/2014/main" xmlns="" id="{3A254438-3FAD-4D01-88BF-105E0FAFC431}"/>
              </a:ext>
            </a:extLst>
          </p:cNvPr>
          <p:cNvGrpSpPr>
            <a:grpSpLocks/>
          </p:cNvGrpSpPr>
          <p:nvPr/>
        </p:nvGrpSpPr>
        <p:grpSpPr bwMode="auto">
          <a:xfrm>
            <a:off x="539552" y="1117039"/>
            <a:ext cx="637320" cy="4788706"/>
            <a:chOff x="243184" y="-463177"/>
            <a:chExt cx="637266" cy="4788839"/>
          </a:xfrm>
        </p:grpSpPr>
        <p:sp>
          <p:nvSpPr>
            <p:cNvPr id="6" name="Rectangle 5">
              <a:extLst>
                <a:ext uri="{FF2B5EF4-FFF2-40B4-BE49-F238E27FC236}">
                  <a16:creationId xmlns:a16="http://schemas.microsoft.com/office/drawing/2014/main" xmlns="" id="{60CDEA1F-1F1B-4A52-8879-D8376D69C4E4}"/>
                </a:ext>
              </a:extLst>
            </p:cNvPr>
            <p:cNvSpPr/>
            <p:nvPr/>
          </p:nvSpPr>
          <p:spPr bwMode="auto">
            <a:xfrm>
              <a:off x="268208" y="-463177"/>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FF0000"/>
                  </a:solidFill>
                  <a:effectLst/>
                  <a:uLnTx/>
                  <a:uFillTx/>
                  <a:latin typeface="Trebuchet MS" panose="020B0603020202020204" pitchFamily="34" charset="0"/>
                  <a:ea typeface="+mn-ea"/>
                  <a:cs typeface="Arial" panose="020B0604020202020204" pitchFamily="34" charset="0"/>
                </a:rPr>
                <a:t>P</a:t>
              </a:r>
              <a:endParaRPr kumimoji="0" lang="en-US" sz="8000" b="1" i="0" u="none" strike="noStrike" kern="1200" cap="none" spc="0" normalizeH="0" baseline="0" noProof="0" dirty="0">
                <a:ln w="28575">
                  <a:solidFill>
                    <a:srgbClr val="000000"/>
                  </a:solidFill>
                </a:ln>
                <a:solidFill>
                  <a:srgbClr val="FF0000"/>
                </a:solidFill>
                <a:effectLst/>
                <a:uLnTx/>
                <a:uFillTx/>
                <a:latin typeface="Trebuchet MS" panose="020B0603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xmlns="" id="{3F7191DB-0814-477D-8375-1F92097C72E4}"/>
                </a:ext>
              </a:extLst>
            </p:cNvPr>
            <p:cNvSpPr/>
            <p:nvPr/>
          </p:nvSpPr>
          <p:spPr bwMode="auto">
            <a:xfrm>
              <a:off x="243184" y="446111"/>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FFC000"/>
                  </a:solidFill>
                  <a:effectLst/>
                  <a:uLnTx/>
                  <a:uFillTx/>
                  <a:latin typeface="Trebuchet MS" panose="020B0603020202020204" pitchFamily="34" charset="0"/>
                  <a:ea typeface="+mn-ea"/>
                  <a:cs typeface="Arial" panose="020B0604020202020204" pitchFamily="34" charset="0"/>
                </a:rPr>
                <a:t>E</a:t>
              </a:r>
              <a:endParaRPr kumimoji="0" lang="en-US" sz="8000" b="1" i="0" u="none" strike="noStrike" kern="1200" cap="none" spc="0" normalizeH="0" baseline="0" noProof="0" dirty="0">
                <a:ln w="28575">
                  <a:solidFill>
                    <a:srgbClr val="000000"/>
                  </a:solidFill>
                </a:ln>
                <a:solidFill>
                  <a:srgbClr val="FFC000"/>
                </a:solidFill>
                <a:effectLst/>
                <a:uLnTx/>
                <a:uFillTx/>
                <a:latin typeface="Trebuchet MS" panose="020B0603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xmlns="" id="{CAC996F8-F09B-48E9-969E-C01F82D39B5A}"/>
                </a:ext>
              </a:extLst>
            </p:cNvPr>
            <p:cNvSpPr/>
            <p:nvPr/>
          </p:nvSpPr>
          <p:spPr bwMode="auto">
            <a:xfrm>
              <a:off x="268208" y="1305743"/>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FFFF00"/>
                  </a:solidFill>
                  <a:effectLst/>
                  <a:uLnTx/>
                  <a:uFillTx/>
                  <a:latin typeface="Trebuchet MS" panose="020B0603020202020204" pitchFamily="34" charset="0"/>
                  <a:ea typeface="+mn-ea"/>
                  <a:cs typeface="Arial" panose="020B0604020202020204" pitchFamily="34" charset="0"/>
                </a:rPr>
                <a:t>T</a:t>
              </a:r>
              <a:endParaRPr kumimoji="0" lang="en-US" sz="8000" b="1" i="0" u="none" strike="noStrike" kern="1200" cap="none" spc="0" normalizeH="0" baseline="0" noProof="0" dirty="0">
                <a:ln w="28575">
                  <a:solidFill>
                    <a:srgbClr val="000000"/>
                  </a:solidFill>
                </a:ln>
                <a:solidFill>
                  <a:srgbClr val="FFFF00"/>
                </a:solidFill>
                <a:effectLst/>
                <a:uLnTx/>
                <a:uFillTx/>
                <a:latin typeface="Trebuchet MS" panose="020B0603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xmlns="" id="{70AB5156-5A59-4C6E-A6EB-D726D02019F8}"/>
                </a:ext>
              </a:extLst>
            </p:cNvPr>
            <p:cNvSpPr/>
            <p:nvPr/>
          </p:nvSpPr>
          <p:spPr bwMode="auto">
            <a:xfrm>
              <a:off x="243184" y="2142161"/>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92D050"/>
                  </a:solidFill>
                  <a:effectLst/>
                  <a:uLnTx/>
                  <a:uFillTx/>
                  <a:latin typeface="Trebuchet MS" panose="020B0603020202020204" pitchFamily="34" charset="0"/>
                  <a:ea typeface="+mn-ea"/>
                  <a:cs typeface="Arial" panose="020B0604020202020204" pitchFamily="34" charset="0"/>
                </a:rPr>
                <a:t>E</a:t>
              </a:r>
              <a:endParaRPr kumimoji="0" lang="en-US" sz="8000" b="1" i="0" u="none" strike="noStrike" kern="1200" cap="none" spc="0" normalizeH="0" baseline="0" noProof="0" dirty="0">
                <a:ln w="28575">
                  <a:solidFill>
                    <a:srgbClr val="000000"/>
                  </a:solidFill>
                </a:ln>
                <a:solidFill>
                  <a:srgbClr val="92D050"/>
                </a:solidFill>
                <a:effectLst/>
                <a:uLnTx/>
                <a:uFillTx/>
                <a:latin typeface="Trebuchet MS" panose="020B0603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xmlns="" id="{D0DA54F9-9CA0-400B-9414-E37D17D83262}"/>
                </a:ext>
              </a:extLst>
            </p:cNvPr>
            <p:cNvSpPr/>
            <p:nvPr/>
          </p:nvSpPr>
          <p:spPr bwMode="auto">
            <a:xfrm>
              <a:off x="243184" y="3001793"/>
              <a:ext cx="612242" cy="132386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w="28575">
                    <a:solidFill>
                      <a:srgbClr val="000000"/>
                    </a:solidFill>
                  </a:ln>
                  <a:solidFill>
                    <a:srgbClr val="00B0F0"/>
                  </a:solidFill>
                  <a:effectLst/>
                  <a:uLnTx/>
                  <a:uFillTx/>
                  <a:latin typeface="Trebuchet MS" panose="020B0603020202020204" pitchFamily="34" charset="0"/>
                  <a:ea typeface="+mn-ea"/>
                  <a:cs typeface="Arial" panose="020B0604020202020204" pitchFamily="34" charset="0"/>
                </a:rPr>
                <a:t>R</a:t>
              </a:r>
              <a:endParaRPr kumimoji="0" lang="en-US" sz="8000" b="1" i="0" u="none" strike="noStrike" kern="1200" cap="none" spc="0" normalizeH="0" baseline="0" noProof="0" dirty="0">
                <a:ln w="28575">
                  <a:solidFill>
                    <a:srgbClr val="000000"/>
                  </a:solidFill>
                </a:ln>
                <a:solidFill>
                  <a:srgbClr val="00B0F0"/>
                </a:solidFill>
                <a:effectLst/>
                <a:uLnTx/>
                <a:uFillTx/>
                <a:latin typeface="Trebuchet MS" panose="020B0603020202020204" pitchFamily="34" charset="0"/>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42272415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32"/>
            <a:ext cx="9144000" cy="683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12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51720" y="4991176"/>
            <a:ext cx="5127544" cy="1446550"/>
          </a:xfrm>
          <a:prstGeom prst="rect">
            <a:avLst/>
          </a:prstGeom>
          <a:solidFill>
            <a:srgbClr val="FFFF00"/>
          </a:solidFill>
          <a:ln>
            <a:solidFill>
              <a:srgbClr val="FF0000"/>
            </a:solidFill>
          </a:ln>
        </p:spPr>
        <p:txBody>
          <a:bodyPr wrap="square" rtlCol="0">
            <a:spAutoFit/>
          </a:bodyPr>
          <a:lstStyle/>
          <a:p>
            <a:r>
              <a:rPr lang="en-GB" altLang="en-US" b="1" dirty="0" smtClean="0"/>
              <a:t>‘</a:t>
            </a:r>
            <a:r>
              <a:rPr lang="en-GB" altLang="en-US" sz="1400" b="1" dirty="0" smtClean="0"/>
              <a:t>As Imperceptibly as Grief’ by Emily Dickinson </a:t>
            </a:r>
            <a:r>
              <a:rPr lang="en-GB" sz="1400" dirty="0" smtClean="0"/>
              <a:t>Images Task – </a:t>
            </a:r>
          </a:p>
          <a:p>
            <a:r>
              <a:rPr lang="en-GB" sz="1400" dirty="0" smtClean="0"/>
              <a:t>Step1. Choose quotations in the poem that match these images. </a:t>
            </a:r>
            <a:endParaRPr lang="en-GB" sz="1400" dirty="0"/>
          </a:p>
          <a:p>
            <a:r>
              <a:rPr lang="en-GB" sz="1400" dirty="0" smtClean="0"/>
              <a:t>Step 2. Identify language techniques and word types in at least SIX of these quotations. </a:t>
            </a:r>
          </a:p>
          <a:p>
            <a:r>
              <a:rPr lang="en-GB" sz="1400" dirty="0" smtClean="0"/>
              <a:t>THEN answer this question: “How does Dickinson use comfort and loss in her poem?</a:t>
            </a:r>
            <a:endParaRPr lang="en-GB"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905" y="260648"/>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538014"/>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721" y="2876453"/>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221065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5092" y="3010750"/>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4" y="5066827"/>
            <a:ext cx="1512168" cy="95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920" y="4760950"/>
            <a:ext cx="1676776" cy="167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223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1221280" y="2696716"/>
            <a:ext cx="6701439" cy="1752600"/>
          </a:xfrm>
          <a:prstGeom prst="rect">
            <a:avLst/>
          </a:prstGeom>
          <a:solidFill>
            <a:schemeClr val="accent1">
              <a:lumMod val="20000"/>
              <a:lumOff val="80000"/>
            </a:schemeClr>
          </a:solidFill>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solidFill>
                  <a:schemeClr val="tx1"/>
                </a:solidFill>
              </a:rPr>
              <a:t>Consider what summer means to you.</a:t>
            </a:r>
          </a:p>
          <a:p>
            <a:r>
              <a:rPr lang="en-GB" dirty="0" smtClean="0">
                <a:solidFill>
                  <a:schemeClr val="tx1"/>
                </a:solidFill>
              </a:rPr>
              <a:t>Consider what grief means to you.</a:t>
            </a:r>
          </a:p>
          <a:p>
            <a:r>
              <a:rPr lang="en-GB" dirty="0" smtClean="0">
                <a:solidFill>
                  <a:schemeClr val="tx1"/>
                </a:solidFill>
              </a:rPr>
              <a:t>Is there a connection between the two?</a:t>
            </a:r>
            <a:endParaRPr lang="en-GB" dirty="0">
              <a:solidFill>
                <a:schemeClr val="tx1"/>
              </a:solidFill>
            </a:endParaRPr>
          </a:p>
        </p:txBody>
      </p:sp>
      <p:sp>
        <p:nvSpPr>
          <p:cNvPr id="4" name="Rectangular Callout 3"/>
          <p:cNvSpPr/>
          <p:nvPr/>
        </p:nvSpPr>
        <p:spPr>
          <a:xfrm>
            <a:off x="0" y="0"/>
            <a:ext cx="3923928" cy="2132856"/>
          </a:xfrm>
          <a:prstGeom prst="wedgeRectCallout">
            <a:avLst>
              <a:gd name="adj1" fmla="val 40535"/>
              <a:gd name="adj2" fmla="val 625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Key Words</a:t>
            </a:r>
            <a:r>
              <a:rPr lang="en-GB" dirty="0" smtClean="0">
                <a:solidFill>
                  <a:schemeClr val="tx1"/>
                </a:solidFill>
              </a:rPr>
              <a:t>:</a:t>
            </a:r>
          </a:p>
          <a:p>
            <a:pPr algn="ctr"/>
            <a:r>
              <a:rPr lang="en-GB" b="1" dirty="0" smtClean="0">
                <a:solidFill>
                  <a:schemeClr val="tx1"/>
                </a:solidFill>
              </a:rPr>
              <a:t>Imperceptible</a:t>
            </a:r>
            <a:r>
              <a:rPr lang="en-GB" dirty="0" smtClean="0">
                <a:solidFill>
                  <a:schemeClr val="tx1"/>
                </a:solidFill>
              </a:rPr>
              <a:t> – so gradual that it’s hard to detect</a:t>
            </a:r>
          </a:p>
          <a:p>
            <a:pPr algn="ctr"/>
            <a:r>
              <a:rPr lang="en-GB" b="1" dirty="0" smtClean="0">
                <a:solidFill>
                  <a:schemeClr val="tx1"/>
                </a:solidFill>
              </a:rPr>
              <a:t>Perfidy</a:t>
            </a:r>
            <a:r>
              <a:rPr lang="en-GB" dirty="0" smtClean="0">
                <a:solidFill>
                  <a:schemeClr val="tx1"/>
                </a:solidFill>
              </a:rPr>
              <a:t> – deceit/dishonesty</a:t>
            </a:r>
          </a:p>
          <a:p>
            <a:pPr algn="ctr"/>
            <a:r>
              <a:rPr lang="en-GB" b="1" dirty="0" smtClean="0">
                <a:solidFill>
                  <a:schemeClr val="tx1"/>
                </a:solidFill>
              </a:rPr>
              <a:t>Distilled</a:t>
            </a:r>
            <a:r>
              <a:rPr lang="en-GB" dirty="0" smtClean="0">
                <a:solidFill>
                  <a:schemeClr val="tx1"/>
                </a:solidFill>
              </a:rPr>
              <a:t> – concentrated</a:t>
            </a:r>
          </a:p>
          <a:p>
            <a:pPr algn="ctr"/>
            <a:r>
              <a:rPr lang="en-GB" b="1" dirty="0" smtClean="0">
                <a:solidFill>
                  <a:schemeClr val="tx1"/>
                </a:solidFill>
              </a:rPr>
              <a:t>Sequestered</a:t>
            </a:r>
            <a:r>
              <a:rPr lang="en-GB" dirty="0" smtClean="0">
                <a:solidFill>
                  <a:schemeClr val="tx1"/>
                </a:solidFill>
              </a:rPr>
              <a:t> – hidden away</a:t>
            </a:r>
          </a:p>
          <a:p>
            <a:pPr algn="ctr"/>
            <a:r>
              <a:rPr lang="en-GB" b="1" dirty="0" smtClean="0">
                <a:solidFill>
                  <a:schemeClr val="tx1"/>
                </a:solidFill>
              </a:rPr>
              <a:t>Keel </a:t>
            </a:r>
            <a:r>
              <a:rPr lang="en-GB" dirty="0" smtClean="0">
                <a:solidFill>
                  <a:schemeClr val="tx1"/>
                </a:solidFill>
              </a:rPr>
              <a:t>– the wood/ metal that allow a boat to balance</a:t>
            </a:r>
            <a:endParaRPr lang="en-GB" dirty="0">
              <a:solidFill>
                <a:schemeClr val="tx1"/>
              </a:solidFill>
            </a:endParaRPr>
          </a:p>
        </p:txBody>
      </p:sp>
    </p:spTree>
    <p:extLst>
      <p:ext uri="{BB962C8B-B14F-4D97-AF65-F5344CB8AC3E}">
        <p14:creationId xmlns:p14="http://schemas.microsoft.com/office/powerpoint/2010/main" val="167222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0"/>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12" name="Subtitle 2"/>
          <p:cNvSpPr txBox="1">
            <a:spLocks/>
          </p:cNvSpPr>
          <p:nvPr/>
        </p:nvSpPr>
        <p:spPr>
          <a:xfrm>
            <a:off x="2987824" y="29658"/>
            <a:ext cx="4392488" cy="5762809"/>
          </a:xfrm>
          <a:prstGeom prst="rect">
            <a:avLst/>
          </a:prstGeom>
          <a:solidFill>
            <a:schemeClr val="accent1">
              <a:lumMod val="20000"/>
              <a:lumOff val="80000"/>
            </a:schemeClr>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As imperceptibly as Grief</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The Summer lapsed away —</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Too imperceptible at last</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To seem like Perfidy —</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A Quietness distilled</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As Twilight long begun,</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Or Nature spending with herself</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Sequestered Afternoon —</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The Dusk drew earlier in —</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The Morning foreign shone —</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A courteous, yet harrowing Grace,</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As Guest that would be gone —</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And thus, without a Wing</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Or service of a Keel</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Our Summer made her light escape</a:t>
            </a:r>
          </a:p>
          <a:p>
            <a:pPr lvl="0" algn="l" fontAlgn="base">
              <a:spcAft>
                <a:spcPct val="0"/>
              </a:spcAft>
              <a:defRPr/>
            </a:pPr>
            <a:r>
              <a:rPr lang="en-GB" altLang="en-US" sz="2000" dirty="0">
                <a:solidFill>
                  <a:srgbClr val="000000"/>
                </a:solidFill>
                <a:latin typeface="Trebuchet MS" panose="020B0603020202020204" pitchFamily="34" charset="0"/>
                <a:cs typeface="Arial" panose="020B0604020202020204" pitchFamily="34" charset="0"/>
              </a:rPr>
              <a:t>Into the Beautiful</a:t>
            </a:r>
            <a:r>
              <a:rPr lang="en-GB" altLang="en-US" sz="2000" dirty="0" smtClean="0">
                <a:solidFill>
                  <a:srgbClr val="000000"/>
                </a:solidFill>
                <a:latin typeface="Trebuchet MS" panose="020B0603020202020204" pitchFamily="34" charset="0"/>
                <a:cs typeface="Arial" panose="020B0604020202020204" pitchFamily="34" charset="0"/>
              </a:rPr>
              <a:t>.</a:t>
            </a:r>
            <a:endParaRPr lang="en-GB" altLang="en-US" sz="2000" dirty="0">
              <a:solidFill>
                <a:srgbClr val="000000"/>
              </a:solidFill>
              <a:latin typeface="Trebuchet MS" panose="020B0603020202020204" pitchFamily="34" charset="0"/>
              <a:cs typeface="Arial" panose="020B0604020202020204" pitchFamily="34" charset="0"/>
            </a:endParaRPr>
          </a:p>
        </p:txBody>
      </p:sp>
      <p:sp>
        <p:nvSpPr>
          <p:cNvPr id="4" name="Rectangular Callout 3"/>
          <p:cNvSpPr/>
          <p:nvPr/>
        </p:nvSpPr>
        <p:spPr>
          <a:xfrm>
            <a:off x="0" y="0"/>
            <a:ext cx="2987824" cy="1628800"/>
          </a:xfrm>
          <a:prstGeom prst="wedgeRectCallout">
            <a:avLst>
              <a:gd name="adj1" fmla="val 40535"/>
              <a:gd name="adj2" fmla="val 625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Key Words</a:t>
            </a:r>
            <a:r>
              <a:rPr lang="en-GB" dirty="0" smtClean="0">
                <a:solidFill>
                  <a:schemeClr val="tx1"/>
                </a:solidFill>
              </a:rPr>
              <a:t>:</a:t>
            </a:r>
          </a:p>
          <a:p>
            <a:pPr algn="ctr"/>
            <a:r>
              <a:rPr lang="en-GB" b="1" dirty="0" smtClean="0">
                <a:solidFill>
                  <a:schemeClr val="tx1"/>
                </a:solidFill>
              </a:rPr>
              <a:t>Imperceptible</a:t>
            </a:r>
            <a:r>
              <a:rPr lang="en-GB" dirty="0" smtClean="0">
                <a:solidFill>
                  <a:schemeClr val="tx1"/>
                </a:solidFill>
              </a:rPr>
              <a:t> </a:t>
            </a:r>
          </a:p>
          <a:p>
            <a:pPr algn="ctr"/>
            <a:r>
              <a:rPr lang="en-GB" b="1" dirty="0" smtClean="0">
                <a:solidFill>
                  <a:schemeClr val="tx1"/>
                </a:solidFill>
              </a:rPr>
              <a:t>Perfidy</a:t>
            </a:r>
            <a:endParaRPr lang="en-GB" dirty="0" smtClean="0">
              <a:solidFill>
                <a:schemeClr val="tx1"/>
              </a:solidFill>
            </a:endParaRPr>
          </a:p>
          <a:p>
            <a:pPr algn="ctr"/>
            <a:r>
              <a:rPr lang="en-GB" b="1" dirty="0" smtClean="0">
                <a:solidFill>
                  <a:schemeClr val="tx1"/>
                </a:solidFill>
              </a:rPr>
              <a:t>Distilled</a:t>
            </a:r>
            <a:endParaRPr lang="en-GB" dirty="0" smtClean="0">
              <a:solidFill>
                <a:schemeClr val="tx1"/>
              </a:solidFill>
            </a:endParaRPr>
          </a:p>
          <a:p>
            <a:pPr algn="ctr"/>
            <a:r>
              <a:rPr lang="en-GB" b="1" dirty="0" smtClean="0">
                <a:solidFill>
                  <a:schemeClr val="tx1"/>
                </a:solidFill>
              </a:rPr>
              <a:t>Sequestered</a:t>
            </a:r>
            <a:r>
              <a:rPr lang="en-GB" dirty="0" smtClean="0">
                <a:solidFill>
                  <a:schemeClr val="tx1"/>
                </a:solidFill>
              </a:rPr>
              <a:t> </a:t>
            </a:r>
          </a:p>
          <a:p>
            <a:pPr algn="ctr"/>
            <a:r>
              <a:rPr lang="en-GB" b="1" dirty="0" smtClean="0">
                <a:solidFill>
                  <a:schemeClr val="tx1"/>
                </a:solidFill>
              </a:rPr>
              <a:t>Keel</a:t>
            </a:r>
            <a:endParaRPr lang="en-GB" dirty="0">
              <a:solidFill>
                <a:schemeClr val="tx1"/>
              </a:solidFill>
            </a:endParaRPr>
          </a:p>
        </p:txBody>
      </p:sp>
      <p:sp>
        <p:nvSpPr>
          <p:cNvPr id="13" name="Title 1"/>
          <p:cNvSpPr txBox="1">
            <a:spLocks/>
          </p:cNvSpPr>
          <p:nvPr/>
        </p:nvSpPr>
        <p:spPr>
          <a:xfrm>
            <a:off x="17659" y="1474342"/>
            <a:ext cx="2898157" cy="1478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Let’s read the poem by Emily Dickinson.</a:t>
            </a:r>
            <a:endParaRPr lang="en-GB" sz="4800" b="1" dirty="0">
              <a:solidFill>
                <a:srgbClr val="FFFF00"/>
              </a:solidFill>
              <a:latin typeface="AR BERKLEY" panose="02000000000000000000" pitchFamily="2" charset="0"/>
            </a:endParaRPr>
          </a:p>
        </p:txBody>
      </p:sp>
      <p:sp>
        <p:nvSpPr>
          <p:cNvPr id="14" name="Oval 13"/>
          <p:cNvSpPr/>
          <p:nvPr/>
        </p:nvSpPr>
        <p:spPr>
          <a:xfrm>
            <a:off x="6837565" y="476672"/>
            <a:ext cx="2198931" cy="13273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Start with the title, </a:t>
            </a:r>
            <a:r>
              <a:rPr lang="en-GB" b="1" i="1" dirty="0" smtClean="0">
                <a:solidFill>
                  <a:schemeClr val="tx1"/>
                </a:solidFill>
              </a:rPr>
              <a:t>As imperceptibly as Grief</a:t>
            </a:r>
            <a:endParaRPr lang="en-GB" b="1" i="1" dirty="0">
              <a:solidFill>
                <a:schemeClr val="tx1"/>
              </a:solidFill>
            </a:endParaRPr>
          </a:p>
        </p:txBody>
      </p:sp>
      <p:sp>
        <p:nvSpPr>
          <p:cNvPr id="15" name="Rounded Rectangle 14"/>
          <p:cNvSpPr/>
          <p:nvPr/>
        </p:nvSpPr>
        <p:spPr>
          <a:xfrm>
            <a:off x="6644433" y="4251244"/>
            <a:ext cx="2585193" cy="10167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are your initial thoughts?</a:t>
            </a:r>
            <a:endParaRPr lang="en-GB" sz="2400" dirty="0">
              <a:solidFill>
                <a:schemeClr val="tx1"/>
              </a:solidFill>
            </a:endParaRPr>
          </a:p>
        </p:txBody>
      </p:sp>
    </p:spTree>
    <p:extLst>
      <p:ext uri="{BB962C8B-B14F-4D97-AF65-F5344CB8AC3E}">
        <p14:creationId xmlns:p14="http://schemas.microsoft.com/office/powerpoint/2010/main" val="418443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040"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636"/>
            <a:ext cx="4448085"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4739"/>
            <a:ext cx="4670447"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236" y="3604738"/>
            <a:ext cx="4487764" cy="3253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p:cNvSpPr txBox="1">
            <a:spLocks/>
          </p:cNvSpPr>
          <p:nvPr/>
        </p:nvSpPr>
        <p:spPr>
          <a:xfrm>
            <a:off x="0" y="5783580"/>
            <a:ext cx="9144000" cy="107657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smtClean="0"/>
              <a:t>Learning Objective:</a:t>
            </a:r>
          </a:p>
          <a:p>
            <a:pPr marL="0" indent="0">
              <a:lnSpc>
                <a:spcPct val="100000"/>
              </a:lnSpc>
              <a:spcBef>
                <a:spcPts val="0"/>
              </a:spcBef>
              <a:buNone/>
            </a:pPr>
            <a:r>
              <a:rPr lang="en-GB" sz="2000" b="1" dirty="0"/>
              <a:t>AO2: Analyse the language, form and structure used by a writer to create meanings and effects, using relevant subject terminology where appropriate</a:t>
            </a:r>
            <a:r>
              <a:rPr lang="en-GB" sz="2000" b="1" dirty="0" smtClean="0"/>
              <a:t>.</a:t>
            </a:r>
            <a:endParaRPr lang="en-GB" sz="2000" b="1" dirty="0"/>
          </a:p>
        </p:txBody>
      </p:sp>
      <p:sp>
        <p:nvSpPr>
          <p:cNvPr id="4" name="Rectangular Callout 3"/>
          <p:cNvSpPr/>
          <p:nvPr/>
        </p:nvSpPr>
        <p:spPr>
          <a:xfrm>
            <a:off x="0" y="0"/>
            <a:ext cx="2987824" cy="1628800"/>
          </a:xfrm>
          <a:prstGeom prst="wedgeRectCallout">
            <a:avLst>
              <a:gd name="adj1" fmla="val 40535"/>
              <a:gd name="adj2" fmla="val 625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Key Words</a:t>
            </a:r>
            <a:r>
              <a:rPr lang="en-GB" dirty="0" smtClean="0">
                <a:solidFill>
                  <a:schemeClr val="tx1"/>
                </a:solidFill>
              </a:rPr>
              <a:t>:</a:t>
            </a:r>
          </a:p>
          <a:p>
            <a:pPr algn="ctr"/>
            <a:r>
              <a:rPr lang="en-GB" b="1" dirty="0" smtClean="0">
                <a:solidFill>
                  <a:schemeClr val="tx1"/>
                </a:solidFill>
              </a:rPr>
              <a:t>Imperceptible</a:t>
            </a:r>
            <a:r>
              <a:rPr lang="en-GB" dirty="0" smtClean="0">
                <a:solidFill>
                  <a:schemeClr val="tx1"/>
                </a:solidFill>
              </a:rPr>
              <a:t> </a:t>
            </a:r>
          </a:p>
          <a:p>
            <a:pPr algn="ctr"/>
            <a:r>
              <a:rPr lang="en-GB" b="1" dirty="0" smtClean="0">
                <a:solidFill>
                  <a:schemeClr val="tx1"/>
                </a:solidFill>
              </a:rPr>
              <a:t>Perfidy</a:t>
            </a:r>
            <a:endParaRPr lang="en-GB" dirty="0" smtClean="0">
              <a:solidFill>
                <a:schemeClr val="tx1"/>
              </a:solidFill>
            </a:endParaRPr>
          </a:p>
          <a:p>
            <a:pPr algn="ctr"/>
            <a:r>
              <a:rPr lang="en-GB" b="1" dirty="0" smtClean="0">
                <a:solidFill>
                  <a:schemeClr val="tx1"/>
                </a:solidFill>
              </a:rPr>
              <a:t>Distilled</a:t>
            </a:r>
            <a:endParaRPr lang="en-GB" dirty="0" smtClean="0">
              <a:solidFill>
                <a:schemeClr val="tx1"/>
              </a:solidFill>
            </a:endParaRPr>
          </a:p>
          <a:p>
            <a:pPr algn="ctr"/>
            <a:r>
              <a:rPr lang="en-GB" b="1" dirty="0" smtClean="0">
                <a:solidFill>
                  <a:schemeClr val="tx1"/>
                </a:solidFill>
              </a:rPr>
              <a:t>Sequestered</a:t>
            </a:r>
            <a:r>
              <a:rPr lang="en-GB" dirty="0" smtClean="0">
                <a:solidFill>
                  <a:schemeClr val="tx1"/>
                </a:solidFill>
              </a:rPr>
              <a:t> </a:t>
            </a:r>
          </a:p>
          <a:p>
            <a:pPr algn="ctr"/>
            <a:r>
              <a:rPr lang="en-GB" b="1" dirty="0" smtClean="0">
                <a:solidFill>
                  <a:schemeClr val="tx1"/>
                </a:solidFill>
              </a:rPr>
              <a:t>Keel</a:t>
            </a:r>
            <a:endParaRPr lang="en-GB" dirty="0">
              <a:solidFill>
                <a:schemeClr val="tx1"/>
              </a:solidFill>
            </a:endParaRPr>
          </a:p>
        </p:txBody>
      </p:sp>
      <p:sp>
        <p:nvSpPr>
          <p:cNvPr id="13" name="Title 1"/>
          <p:cNvSpPr txBox="1">
            <a:spLocks/>
          </p:cNvSpPr>
          <p:nvPr/>
        </p:nvSpPr>
        <p:spPr>
          <a:xfrm>
            <a:off x="395536" y="3604739"/>
            <a:ext cx="7029697" cy="976389"/>
          </a:xfrm>
          <a:prstGeom prst="rect">
            <a:avLst/>
          </a:prstGeom>
          <a:solidFill>
            <a:schemeClr val="bg1">
              <a:lumMod val="50000"/>
              <a:alpha val="4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GB" sz="4800" b="1" dirty="0" smtClean="0">
                <a:solidFill>
                  <a:srgbClr val="FFFF00"/>
                </a:solidFill>
                <a:latin typeface="AR BERKLEY" panose="02000000000000000000" pitchFamily="2" charset="0"/>
              </a:rPr>
              <a:t>Let’s Have some feedback</a:t>
            </a:r>
            <a:endParaRPr lang="en-GB" sz="4800" b="1" dirty="0">
              <a:solidFill>
                <a:srgbClr val="FFFF00"/>
              </a:solidFill>
              <a:latin typeface="AR BERKLEY" panose="02000000000000000000" pitchFamily="2" charset="0"/>
            </a:endParaRPr>
          </a:p>
        </p:txBody>
      </p:sp>
    </p:spTree>
    <p:extLst>
      <p:ext uri="{BB962C8B-B14F-4D97-AF65-F5344CB8AC3E}">
        <p14:creationId xmlns:p14="http://schemas.microsoft.com/office/powerpoint/2010/main" val="155448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13BFB0-1990-427C-8479-CA0251A2853B}"/>
              </a:ext>
            </a:extLst>
          </p:cNvPr>
          <p:cNvSpPr/>
          <p:nvPr/>
        </p:nvSpPr>
        <p:spPr>
          <a:xfrm>
            <a:off x="0" y="6543675"/>
            <a:ext cx="9144000" cy="314325"/>
          </a:xfrm>
          <a:prstGeom prst="rect">
            <a:avLst/>
          </a:prstGeom>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1600" b="1" i="0" u="none" strike="noStrike" kern="1200" cap="none" spc="0" normalizeH="0" baseline="0" noProof="0" dirty="0">
                <a:ln w="19050">
                  <a:noFill/>
                </a:ln>
                <a:solidFill>
                  <a:srgbClr val="FFFFFF"/>
                </a:solidFill>
                <a:effectLst/>
                <a:uLnTx/>
                <a:uFillTx/>
                <a:latin typeface="Trebuchet MS" panose="020B0603020202020204" pitchFamily="34" charset="0"/>
                <a:ea typeface="+mn-ea"/>
                <a:cs typeface="Arial" panose="020B0604020202020204" pitchFamily="34" charset="0"/>
              </a:rPr>
              <a:t>Teacher-of-English.com</a:t>
            </a:r>
            <a:endParaRPr kumimoji="0" lang="en-GB" altLang="en-US" sz="1600" b="1" i="0" u="none" strike="noStrike" kern="1200" cap="none" spc="0" normalizeH="0" baseline="0" noProof="0" dirty="0">
              <a:ln w="19050">
                <a:noFill/>
              </a:ln>
              <a:solidFill>
                <a:srgbClr val="FFFFFF"/>
              </a:solidFill>
              <a:effectLst>
                <a:outerShdw blurRad="38100" dist="38100" dir="2700000" algn="tl">
                  <a:srgbClr val="FFFFFF"/>
                </a:outerShdw>
              </a:effectLst>
              <a:uLnTx/>
              <a:uFillTx/>
              <a:latin typeface="Trebuchet MS" panose="020B0603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xmlns="" id="{F0A218D9-EDD4-4F69-80C9-5DD5D990082A}"/>
              </a:ext>
            </a:extLst>
          </p:cNvPr>
          <p:cNvSpPr/>
          <p:nvPr/>
        </p:nvSpPr>
        <p:spPr bwMode="auto">
          <a:xfrm>
            <a:off x="-1" y="369271"/>
            <a:ext cx="9144000" cy="58477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w="19050">
                  <a:solidFill>
                    <a:srgbClr val="000000"/>
                  </a:solidFill>
                </a:ln>
                <a:effectLst/>
                <a:uLnTx/>
                <a:uFillTx/>
                <a:latin typeface="Trebuchet MS" panose="020B0603020202020204" pitchFamily="34" charset="0"/>
                <a:ea typeface="+mn-ea"/>
                <a:cs typeface="Arial" panose="020B0604020202020204" pitchFamily="34" charset="0"/>
              </a:rPr>
              <a:t>As Imperceptibly as Grief</a:t>
            </a:r>
          </a:p>
        </p:txBody>
      </p:sp>
      <p:sp>
        <p:nvSpPr>
          <p:cNvPr id="32773" name="Rectangle 3">
            <a:extLst>
              <a:ext uri="{FF2B5EF4-FFF2-40B4-BE49-F238E27FC236}">
                <a16:creationId xmlns:a16="http://schemas.microsoft.com/office/drawing/2014/main" xmlns="" id="{B5350792-ED5D-43B2-800C-E45F662063FE}"/>
              </a:ext>
            </a:extLst>
          </p:cNvPr>
          <p:cNvSpPr txBox="1">
            <a:spLocks noChangeArrowheads="1"/>
          </p:cNvSpPr>
          <p:nvPr/>
        </p:nvSpPr>
        <p:spPr bwMode="auto">
          <a:xfrm>
            <a:off x="1835696" y="954046"/>
            <a:ext cx="6156685" cy="5328592"/>
          </a:xfrm>
          <a:prstGeom prst="rect">
            <a:avLst/>
          </a:prstGeom>
          <a:solidFill>
            <a:schemeClr val="bg1"/>
          </a:solidFill>
          <a:ln w="38100">
            <a:noFill/>
            <a:miter lim="800000"/>
            <a:headEnd/>
            <a:tailEnd/>
          </a:ln>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As imperceptibly as Grief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The Summer lapsed away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Too imperceptible at last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To seem like Perfidy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A Quietness distilled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As Twilight long begun,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Or Nature spending with herself</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Sequestered Afternoon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The Dusk drew earlier in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The Morning foreign shone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A courteous, yet harrowing Grace,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As Guest that would be gone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And thus, without a Wing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Or service of a Keel</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Our Summer made her light escape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Into the Beautiful.</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rPr>
              <a:t>Emily Dickinson</a:t>
            </a:r>
          </a:p>
        </p:txBody>
      </p:sp>
      <p:sp>
        <p:nvSpPr>
          <p:cNvPr id="2" name="Rounded Rectangle 1"/>
          <p:cNvSpPr/>
          <p:nvPr/>
        </p:nvSpPr>
        <p:spPr>
          <a:xfrm>
            <a:off x="5724128" y="1628800"/>
            <a:ext cx="2808312"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What are your initial thoughts? What is it all about?</a:t>
            </a:r>
            <a:endParaRPr lang="en-GB" dirty="0"/>
          </a:p>
        </p:txBody>
      </p:sp>
    </p:spTree>
    <p:extLst>
      <p:ext uri="{BB962C8B-B14F-4D97-AF65-F5344CB8AC3E}">
        <p14:creationId xmlns:p14="http://schemas.microsoft.com/office/powerpoint/2010/main" val="122693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359229"/>
            <a:ext cx="5679651" cy="3797963"/>
          </a:xfrm>
          <a:prstGeom prst="rect">
            <a:avLst/>
          </a:prstGeom>
        </p:spPr>
        <p:txBody>
          <a:bodyPr wrap="square">
            <a:spAutoFit/>
          </a:bodyPr>
          <a:lstStyle/>
          <a:p>
            <a:pPr lvl="0" fontAlgn="base">
              <a:lnSpc>
                <a:spcPct val="200000"/>
              </a:lnSpc>
              <a:spcBef>
                <a:spcPct val="20000"/>
              </a:spcBef>
              <a:spcAft>
                <a:spcPct val="0"/>
              </a:spcAft>
              <a:defRPr/>
            </a:pPr>
            <a:r>
              <a:rPr lang="en-GB" altLang="en-US" sz="2800" dirty="0">
                <a:solidFill>
                  <a:srgbClr val="000000"/>
                </a:solidFill>
                <a:latin typeface="Trebuchet MS" panose="020B0603020202020204" pitchFamily="34" charset="0"/>
                <a:cs typeface="Arial" panose="020B0604020202020204" pitchFamily="34" charset="0"/>
              </a:rPr>
              <a:t>As imperceptibly as Grief</a:t>
            </a:r>
          </a:p>
          <a:p>
            <a:pPr lvl="0" fontAlgn="base">
              <a:lnSpc>
                <a:spcPct val="200000"/>
              </a:lnSpc>
              <a:spcBef>
                <a:spcPct val="20000"/>
              </a:spcBef>
              <a:spcAft>
                <a:spcPct val="0"/>
              </a:spcAft>
              <a:defRPr/>
            </a:pPr>
            <a:r>
              <a:rPr lang="en-GB" altLang="en-US" sz="2800" dirty="0">
                <a:solidFill>
                  <a:srgbClr val="000000"/>
                </a:solidFill>
                <a:latin typeface="Trebuchet MS" panose="020B0603020202020204" pitchFamily="34" charset="0"/>
                <a:cs typeface="Arial" panose="020B0604020202020204" pitchFamily="34" charset="0"/>
              </a:rPr>
              <a:t>The Summer lapsed away —</a:t>
            </a:r>
          </a:p>
          <a:p>
            <a:pPr lvl="0" fontAlgn="base">
              <a:lnSpc>
                <a:spcPct val="200000"/>
              </a:lnSpc>
              <a:spcBef>
                <a:spcPct val="20000"/>
              </a:spcBef>
              <a:spcAft>
                <a:spcPct val="0"/>
              </a:spcAft>
              <a:defRPr/>
            </a:pPr>
            <a:r>
              <a:rPr lang="en-GB" altLang="en-US" sz="2800" dirty="0">
                <a:solidFill>
                  <a:srgbClr val="000000"/>
                </a:solidFill>
                <a:latin typeface="Trebuchet MS" panose="020B0603020202020204" pitchFamily="34" charset="0"/>
                <a:cs typeface="Arial" panose="020B0604020202020204" pitchFamily="34" charset="0"/>
              </a:rPr>
              <a:t>Too imperceptible at last</a:t>
            </a:r>
          </a:p>
          <a:p>
            <a:pPr lvl="0" fontAlgn="base">
              <a:lnSpc>
                <a:spcPct val="200000"/>
              </a:lnSpc>
              <a:spcBef>
                <a:spcPct val="20000"/>
              </a:spcBef>
              <a:spcAft>
                <a:spcPct val="0"/>
              </a:spcAft>
              <a:defRPr/>
            </a:pPr>
            <a:r>
              <a:rPr lang="en-GB" altLang="en-US" sz="2800" dirty="0">
                <a:solidFill>
                  <a:srgbClr val="000000"/>
                </a:solidFill>
                <a:latin typeface="Trebuchet MS" panose="020B0603020202020204" pitchFamily="34" charset="0"/>
                <a:cs typeface="Arial" panose="020B0604020202020204" pitchFamily="34" charset="0"/>
              </a:rPr>
              <a:t>To seem like Perfidy —</a:t>
            </a:r>
          </a:p>
        </p:txBody>
      </p:sp>
      <p:sp>
        <p:nvSpPr>
          <p:cNvPr id="3" name="TextBox 2"/>
          <p:cNvSpPr txBox="1"/>
          <p:nvPr/>
        </p:nvSpPr>
        <p:spPr>
          <a:xfrm>
            <a:off x="0" y="51277"/>
            <a:ext cx="4581275" cy="1077218"/>
          </a:xfrm>
          <a:prstGeom prst="rect">
            <a:avLst/>
          </a:prstGeom>
          <a:solidFill>
            <a:schemeClr val="accent6">
              <a:lumMod val="60000"/>
              <a:lumOff val="40000"/>
            </a:schemeClr>
          </a:solidFill>
        </p:spPr>
        <p:txBody>
          <a:bodyPr wrap="square" rtlCol="0">
            <a:spAutoFit/>
          </a:bodyPr>
          <a:lstStyle/>
          <a:p>
            <a:r>
              <a:rPr lang="en-GB" sz="3200" dirty="0" smtClean="0"/>
              <a:t>What do the poem’s short lines give a sense of?</a:t>
            </a:r>
            <a:endParaRPr lang="en-GB" sz="3200" dirty="0"/>
          </a:p>
        </p:txBody>
      </p:sp>
      <p:sp>
        <p:nvSpPr>
          <p:cNvPr id="4" name="TextBox 3"/>
          <p:cNvSpPr txBox="1"/>
          <p:nvPr/>
        </p:nvSpPr>
        <p:spPr>
          <a:xfrm>
            <a:off x="6005351" y="97443"/>
            <a:ext cx="3024336" cy="2062103"/>
          </a:xfrm>
          <a:prstGeom prst="rect">
            <a:avLst/>
          </a:prstGeom>
          <a:solidFill>
            <a:schemeClr val="accent5">
              <a:lumMod val="40000"/>
              <a:lumOff val="60000"/>
            </a:schemeClr>
          </a:solidFill>
        </p:spPr>
        <p:txBody>
          <a:bodyPr wrap="square" rtlCol="0">
            <a:spAutoFit/>
          </a:bodyPr>
          <a:lstStyle/>
          <a:p>
            <a:r>
              <a:rPr lang="en-GB" sz="3200" dirty="0" smtClean="0"/>
              <a:t>What does the narrator establish in the first two lines?</a:t>
            </a:r>
            <a:endParaRPr lang="en-GB" sz="3200" dirty="0"/>
          </a:p>
        </p:txBody>
      </p:sp>
      <p:sp>
        <p:nvSpPr>
          <p:cNvPr id="5" name="TextBox 4"/>
          <p:cNvSpPr txBox="1"/>
          <p:nvPr/>
        </p:nvSpPr>
        <p:spPr>
          <a:xfrm>
            <a:off x="323529" y="5157192"/>
            <a:ext cx="2808311" cy="1569660"/>
          </a:xfrm>
          <a:prstGeom prst="rect">
            <a:avLst/>
          </a:prstGeom>
          <a:solidFill>
            <a:schemeClr val="accent4">
              <a:lumMod val="60000"/>
              <a:lumOff val="40000"/>
            </a:schemeClr>
          </a:solidFill>
        </p:spPr>
        <p:txBody>
          <a:bodyPr wrap="square" rtlCol="0">
            <a:spAutoFit/>
          </a:bodyPr>
          <a:lstStyle/>
          <a:p>
            <a:r>
              <a:rPr lang="en-GB" sz="3200" dirty="0" smtClean="0"/>
              <a:t>What tone does the speaker create?</a:t>
            </a:r>
            <a:endParaRPr lang="en-GB" sz="3200" dirty="0"/>
          </a:p>
        </p:txBody>
      </p:sp>
      <p:sp>
        <p:nvSpPr>
          <p:cNvPr id="6" name="TextBox 5"/>
          <p:cNvSpPr txBox="1"/>
          <p:nvPr/>
        </p:nvSpPr>
        <p:spPr>
          <a:xfrm>
            <a:off x="4581275" y="5403413"/>
            <a:ext cx="4581275" cy="1077218"/>
          </a:xfrm>
          <a:prstGeom prst="rect">
            <a:avLst/>
          </a:prstGeom>
          <a:solidFill>
            <a:schemeClr val="bg2">
              <a:lumMod val="75000"/>
            </a:schemeClr>
          </a:solidFill>
        </p:spPr>
        <p:txBody>
          <a:bodyPr wrap="square" rtlCol="0">
            <a:spAutoFit/>
          </a:bodyPr>
          <a:lstStyle/>
          <a:p>
            <a:r>
              <a:rPr lang="en-GB" sz="3200" dirty="0" smtClean="0"/>
              <a:t>Does the speaker hint at a betrayal by summer?</a:t>
            </a:r>
            <a:endParaRPr lang="en-GB" sz="3200" dirty="0"/>
          </a:p>
        </p:txBody>
      </p:sp>
      <p:sp>
        <p:nvSpPr>
          <p:cNvPr id="7" name="TextBox 6"/>
          <p:cNvSpPr txBox="1"/>
          <p:nvPr/>
        </p:nvSpPr>
        <p:spPr>
          <a:xfrm>
            <a:off x="6372200" y="3270691"/>
            <a:ext cx="2290638" cy="1077218"/>
          </a:xfrm>
          <a:prstGeom prst="rect">
            <a:avLst/>
          </a:prstGeom>
          <a:solidFill>
            <a:schemeClr val="accent2">
              <a:lumMod val="40000"/>
              <a:lumOff val="60000"/>
            </a:schemeClr>
          </a:solidFill>
        </p:spPr>
        <p:txBody>
          <a:bodyPr wrap="square" rtlCol="0">
            <a:spAutoFit/>
          </a:bodyPr>
          <a:lstStyle/>
          <a:p>
            <a:r>
              <a:rPr lang="en-GB" sz="3200" dirty="0" smtClean="0"/>
              <a:t>What do the dashes do?</a:t>
            </a:r>
            <a:endParaRPr lang="en-GB" sz="3200" dirty="0"/>
          </a:p>
        </p:txBody>
      </p:sp>
    </p:spTree>
    <p:extLst>
      <p:ext uri="{BB962C8B-B14F-4D97-AF65-F5344CB8AC3E}">
        <p14:creationId xmlns:p14="http://schemas.microsoft.com/office/powerpoint/2010/main" val="264114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1277"/>
            <a:ext cx="3742302" cy="1077218"/>
          </a:xfrm>
          <a:prstGeom prst="rect">
            <a:avLst/>
          </a:prstGeom>
          <a:solidFill>
            <a:schemeClr val="accent6">
              <a:lumMod val="60000"/>
              <a:lumOff val="40000"/>
            </a:schemeClr>
          </a:solidFill>
        </p:spPr>
        <p:txBody>
          <a:bodyPr wrap="square" rtlCol="0">
            <a:spAutoFit/>
          </a:bodyPr>
          <a:lstStyle/>
          <a:p>
            <a:r>
              <a:rPr lang="en-GB" sz="3200" dirty="0" smtClean="0"/>
              <a:t>What does the word quietness suggest?</a:t>
            </a:r>
            <a:endParaRPr lang="en-GB" sz="3200" dirty="0"/>
          </a:p>
        </p:txBody>
      </p:sp>
      <p:sp>
        <p:nvSpPr>
          <p:cNvPr id="4" name="TextBox 3"/>
          <p:cNvSpPr txBox="1"/>
          <p:nvPr/>
        </p:nvSpPr>
        <p:spPr>
          <a:xfrm>
            <a:off x="6005351" y="97443"/>
            <a:ext cx="3024336" cy="2062103"/>
          </a:xfrm>
          <a:prstGeom prst="rect">
            <a:avLst/>
          </a:prstGeom>
          <a:solidFill>
            <a:schemeClr val="accent5">
              <a:lumMod val="40000"/>
              <a:lumOff val="60000"/>
            </a:schemeClr>
          </a:solidFill>
        </p:spPr>
        <p:txBody>
          <a:bodyPr wrap="square" rtlCol="0">
            <a:spAutoFit/>
          </a:bodyPr>
          <a:lstStyle/>
          <a:p>
            <a:r>
              <a:rPr lang="en-GB" sz="3200" dirty="0" smtClean="0"/>
              <a:t>What does the half rhyme of begun/afternoon illustrate?</a:t>
            </a:r>
            <a:endParaRPr lang="en-GB" sz="3200" dirty="0"/>
          </a:p>
        </p:txBody>
      </p:sp>
      <p:sp>
        <p:nvSpPr>
          <p:cNvPr id="5" name="TextBox 4"/>
          <p:cNvSpPr txBox="1"/>
          <p:nvPr/>
        </p:nvSpPr>
        <p:spPr>
          <a:xfrm>
            <a:off x="323529" y="5157192"/>
            <a:ext cx="2808311" cy="1077218"/>
          </a:xfrm>
          <a:prstGeom prst="rect">
            <a:avLst/>
          </a:prstGeom>
          <a:solidFill>
            <a:schemeClr val="accent4">
              <a:lumMod val="60000"/>
              <a:lumOff val="40000"/>
            </a:schemeClr>
          </a:solidFill>
        </p:spPr>
        <p:txBody>
          <a:bodyPr wrap="square" rtlCol="0">
            <a:spAutoFit/>
          </a:bodyPr>
          <a:lstStyle/>
          <a:p>
            <a:r>
              <a:rPr lang="en-GB" sz="3200" dirty="0" smtClean="0"/>
              <a:t>What has been personified? </a:t>
            </a:r>
            <a:endParaRPr lang="en-GB" sz="3200" dirty="0"/>
          </a:p>
        </p:txBody>
      </p:sp>
      <p:sp>
        <p:nvSpPr>
          <p:cNvPr id="6" name="TextBox 5"/>
          <p:cNvSpPr txBox="1"/>
          <p:nvPr/>
        </p:nvSpPr>
        <p:spPr>
          <a:xfrm>
            <a:off x="4581275" y="5403413"/>
            <a:ext cx="4581275" cy="1077218"/>
          </a:xfrm>
          <a:prstGeom prst="rect">
            <a:avLst/>
          </a:prstGeom>
          <a:solidFill>
            <a:schemeClr val="bg2">
              <a:lumMod val="75000"/>
            </a:schemeClr>
          </a:solidFill>
        </p:spPr>
        <p:txBody>
          <a:bodyPr wrap="square" rtlCol="0">
            <a:spAutoFit/>
          </a:bodyPr>
          <a:lstStyle/>
          <a:p>
            <a:r>
              <a:rPr lang="en-GB" sz="3200" dirty="0" smtClean="0"/>
              <a:t>What is the effect of quietness being ‘distilled’?</a:t>
            </a:r>
            <a:endParaRPr lang="en-GB" sz="3200" dirty="0"/>
          </a:p>
        </p:txBody>
      </p:sp>
      <p:sp>
        <p:nvSpPr>
          <p:cNvPr id="7" name="TextBox 6"/>
          <p:cNvSpPr txBox="1"/>
          <p:nvPr/>
        </p:nvSpPr>
        <p:spPr>
          <a:xfrm>
            <a:off x="6516216" y="2602647"/>
            <a:ext cx="2290638" cy="2554545"/>
          </a:xfrm>
          <a:prstGeom prst="rect">
            <a:avLst/>
          </a:prstGeom>
          <a:solidFill>
            <a:schemeClr val="accent2">
              <a:lumMod val="40000"/>
              <a:lumOff val="60000"/>
            </a:schemeClr>
          </a:solidFill>
        </p:spPr>
        <p:txBody>
          <a:bodyPr wrap="square" rtlCol="0">
            <a:spAutoFit/>
          </a:bodyPr>
          <a:lstStyle/>
          <a:p>
            <a:r>
              <a:rPr lang="en-GB" sz="3200" dirty="0" smtClean="0"/>
              <a:t>Where is there light imagery? What does it suggest?</a:t>
            </a:r>
            <a:endParaRPr lang="en-GB" sz="3200" dirty="0"/>
          </a:p>
        </p:txBody>
      </p:sp>
      <p:sp>
        <p:nvSpPr>
          <p:cNvPr id="8" name="Rectangle 7"/>
          <p:cNvSpPr/>
          <p:nvPr/>
        </p:nvSpPr>
        <p:spPr>
          <a:xfrm>
            <a:off x="1456302" y="1693400"/>
            <a:ext cx="4572000" cy="3154582"/>
          </a:xfrm>
          <a:prstGeom prst="rect">
            <a:avLst/>
          </a:prstGeom>
        </p:spPr>
        <p:txBody>
          <a:bodyPr>
            <a:spAutoFit/>
          </a:bodyPr>
          <a:lstStyle/>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A Quietness distilled</a:t>
            </a:r>
          </a:p>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As Twilight long begun,</a:t>
            </a:r>
          </a:p>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Or Nature spending with herself</a:t>
            </a:r>
          </a:p>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Sequestered Afternoon —</a:t>
            </a:r>
          </a:p>
        </p:txBody>
      </p:sp>
    </p:spTree>
    <p:extLst>
      <p:ext uri="{BB962C8B-B14F-4D97-AF65-F5344CB8AC3E}">
        <p14:creationId xmlns:p14="http://schemas.microsoft.com/office/powerpoint/2010/main" val="271633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1277"/>
            <a:ext cx="3742302" cy="1569660"/>
          </a:xfrm>
          <a:prstGeom prst="rect">
            <a:avLst/>
          </a:prstGeom>
          <a:solidFill>
            <a:schemeClr val="accent6">
              <a:lumMod val="60000"/>
              <a:lumOff val="40000"/>
            </a:schemeClr>
          </a:solidFill>
        </p:spPr>
        <p:txBody>
          <a:bodyPr wrap="square" rtlCol="0">
            <a:spAutoFit/>
          </a:bodyPr>
          <a:lstStyle/>
          <a:p>
            <a:r>
              <a:rPr lang="en-GB" sz="3200" dirty="0" smtClean="0"/>
              <a:t>Where is the theme of death at this point in the poem?</a:t>
            </a:r>
            <a:endParaRPr lang="en-GB" sz="3200" dirty="0"/>
          </a:p>
        </p:txBody>
      </p:sp>
      <p:sp>
        <p:nvSpPr>
          <p:cNvPr id="4" name="TextBox 3"/>
          <p:cNvSpPr txBox="1"/>
          <p:nvPr/>
        </p:nvSpPr>
        <p:spPr>
          <a:xfrm>
            <a:off x="6005351" y="97443"/>
            <a:ext cx="3024336" cy="2062103"/>
          </a:xfrm>
          <a:prstGeom prst="rect">
            <a:avLst/>
          </a:prstGeom>
          <a:solidFill>
            <a:schemeClr val="accent5">
              <a:lumMod val="40000"/>
              <a:lumOff val="60000"/>
            </a:schemeClr>
          </a:solidFill>
        </p:spPr>
        <p:txBody>
          <a:bodyPr wrap="square" rtlCol="0">
            <a:spAutoFit/>
          </a:bodyPr>
          <a:lstStyle/>
          <a:p>
            <a:r>
              <a:rPr lang="en-GB" sz="3200" dirty="0" smtClean="0"/>
              <a:t>How is morning personified? Is it strange to leave grief behind?</a:t>
            </a:r>
            <a:endParaRPr lang="en-GB" sz="3200" dirty="0"/>
          </a:p>
        </p:txBody>
      </p:sp>
      <p:sp>
        <p:nvSpPr>
          <p:cNvPr id="5" name="TextBox 4"/>
          <p:cNvSpPr txBox="1"/>
          <p:nvPr/>
        </p:nvSpPr>
        <p:spPr>
          <a:xfrm>
            <a:off x="323529" y="5157192"/>
            <a:ext cx="3418774" cy="1569660"/>
          </a:xfrm>
          <a:prstGeom prst="rect">
            <a:avLst/>
          </a:prstGeom>
          <a:solidFill>
            <a:schemeClr val="accent4">
              <a:lumMod val="60000"/>
              <a:lumOff val="40000"/>
            </a:schemeClr>
          </a:solidFill>
        </p:spPr>
        <p:txBody>
          <a:bodyPr wrap="square" rtlCol="0">
            <a:spAutoFit/>
          </a:bodyPr>
          <a:lstStyle/>
          <a:p>
            <a:r>
              <a:rPr lang="en-GB" sz="3200" dirty="0" smtClean="0"/>
              <a:t>What does the writer suggest about time here?</a:t>
            </a:r>
            <a:endParaRPr lang="en-GB" sz="3200" dirty="0"/>
          </a:p>
        </p:txBody>
      </p:sp>
      <p:sp>
        <p:nvSpPr>
          <p:cNvPr id="6" name="TextBox 5"/>
          <p:cNvSpPr txBox="1"/>
          <p:nvPr/>
        </p:nvSpPr>
        <p:spPr>
          <a:xfrm>
            <a:off x="4581275" y="5403413"/>
            <a:ext cx="4562725" cy="1077218"/>
          </a:xfrm>
          <a:prstGeom prst="rect">
            <a:avLst/>
          </a:prstGeom>
          <a:solidFill>
            <a:schemeClr val="bg2">
              <a:lumMod val="75000"/>
            </a:schemeClr>
          </a:solidFill>
        </p:spPr>
        <p:txBody>
          <a:bodyPr wrap="square" rtlCol="0">
            <a:spAutoFit/>
          </a:bodyPr>
          <a:lstStyle/>
          <a:p>
            <a:r>
              <a:rPr lang="en-GB" sz="3200" dirty="0" smtClean="0"/>
              <a:t>Could there be different stages of grief?</a:t>
            </a:r>
            <a:endParaRPr lang="en-GB" sz="3200" dirty="0"/>
          </a:p>
        </p:txBody>
      </p:sp>
      <p:sp>
        <p:nvSpPr>
          <p:cNvPr id="7" name="TextBox 6"/>
          <p:cNvSpPr txBox="1"/>
          <p:nvPr/>
        </p:nvSpPr>
        <p:spPr>
          <a:xfrm>
            <a:off x="6516216" y="2602647"/>
            <a:ext cx="2290638" cy="2554545"/>
          </a:xfrm>
          <a:prstGeom prst="rect">
            <a:avLst/>
          </a:prstGeom>
          <a:solidFill>
            <a:schemeClr val="accent2">
              <a:lumMod val="40000"/>
              <a:lumOff val="60000"/>
            </a:schemeClr>
          </a:solidFill>
        </p:spPr>
        <p:txBody>
          <a:bodyPr wrap="square" rtlCol="0">
            <a:spAutoFit/>
          </a:bodyPr>
          <a:lstStyle/>
          <a:p>
            <a:r>
              <a:rPr lang="en-GB" sz="3200" dirty="0" smtClean="0"/>
              <a:t>Why has the poet juxtaposed these two words?</a:t>
            </a:r>
            <a:endParaRPr lang="en-GB" sz="3200" dirty="0"/>
          </a:p>
        </p:txBody>
      </p:sp>
      <p:sp>
        <p:nvSpPr>
          <p:cNvPr id="8" name="Rectangle 7"/>
          <p:cNvSpPr/>
          <p:nvPr/>
        </p:nvSpPr>
        <p:spPr>
          <a:xfrm>
            <a:off x="827584" y="1693400"/>
            <a:ext cx="5200718" cy="4893647"/>
          </a:xfrm>
          <a:prstGeom prst="rect">
            <a:avLst/>
          </a:prstGeom>
        </p:spPr>
        <p:txBody>
          <a:bodyPr wrap="square">
            <a:spAutoFit/>
          </a:bodyPr>
          <a:lstStyle/>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The Dusk drew earlier in —</a:t>
            </a:r>
          </a:p>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The Morning foreign shone —</a:t>
            </a:r>
          </a:p>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A courteous, yet harrowing Grace,</a:t>
            </a:r>
          </a:p>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As Guest that would be gone —</a:t>
            </a:r>
          </a:p>
          <a:p>
            <a:pPr lvl="0" fontAlgn="base">
              <a:lnSpc>
                <a:spcPct val="200000"/>
              </a:lnSpc>
              <a:spcBef>
                <a:spcPct val="20000"/>
              </a:spcBef>
              <a:spcAft>
                <a:spcPct val="0"/>
              </a:spcAft>
              <a:defRPr/>
            </a:pPr>
            <a:endParaRPr lang="en-GB" altLang="en-US" sz="2400" dirty="0" smtClean="0">
              <a:solidFill>
                <a:srgbClr val="000000"/>
              </a:solidFill>
              <a:latin typeface="Trebuchet MS" panose="020B0603020202020204" pitchFamily="34" charset="0"/>
              <a:cs typeface="Arial" panose="020B0604020202020204" pitchFamily="34" charset="0"/>
            </a:endParaRPr>
          </a:p>
          <a:p>
            <a:pPr lvl="0" fontAlgn="base">
              <a:lnSpc>
                <a:spcPct val="200000"/>
              </a:lnSpc>
              <a:spcBef>
                <a:spcPct val="20000"/>
              </a:spcBef>
              <a:spcAft>
                <a:spcPct val="0"/>
              </a:spcAft>
              <a:defRPr/>
            </a:pPr>
            <a:endParaRPr lang="en-GB" altLang="en-US" sz="2400" dirty="0">
              <a:solidFill>
                <a:srgbClr val="000000"/>
              </a:solidFill>
              <a:latin typeface="Trebuchet MS" panose="020B0603020202020204" pitchFamily="34" charset="0"/>
              <a:cs typeface="Arial" panose="020B0604020202020204" pitchFamily="34" charset="0"/>
            </a:endParaRPr>
          </a:p>
        </p:txBody>
      </p:sp>
      <p:cxnSp>
        <p:nvCxnSpPr>
          <p:cNvPr id="9" name="Straight Arrow Connector 8"/>
          <p:cNvCxnSpPr/>
          <p:nvPr/>
        </p:nvCxnSpPr>
        <p:spPr>
          <a:xfrm flipH="1">
            <a:off x="5652120" y="3879919"/>
            <a:ext cx="7200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1151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1277"/>
            <a:ext cx="3742302" cy="1077218"/>
          </a:xfrm>
          <a:prstGeom prst="rect">
            <a:avLst/>
          </a:prstGeom>
          <a:solidFill>
            <a:schemeClr val="accent6">
              <a:lumMod val="60000"/>
              <a:lumOff val="40000"/>
            </a:schemeClr>
          </a:solidFill>
        </p:spPr>
        <p:txBody>
          <a:bodyPr wrap="square" rtlCol="0">
            <a:spAutoFit/>
          </a:bodyPr>
          <a:lstStyle/>
          <a:p>
            <a:r>
              <a:rPr lang="en-GB" sz="3200" dirty="0" smtClean="0"/>
              <a:t>What does ‘and thus’ signal?</a:t>
            </a:r>
            <a:endParaRPr lang="en-GB" sz="3200" dirty="0"/>
          </a:p>
        </p:txBody>
      </p:sp>
      <p:sp>
        <p:nvSpPr>
          <p:cNvPr id="4" name="TextBox 3"/>
          <p:cNvSpPr txBox="1"/>
          <p:nvPr/>
        </p:nvSpPr>
        <p:spPr>
          <a:xfrm>
            <a:off x="6005351" y="97443"/>
            <a:ext cx="3024336" cy="1569660"/>
          </a:xfrm>
          <a:prstGeom prst="rect">
            <a:avLst/>
          </a:prstGeom>
          <a:solidFill>
            <a:schemeClr val="accent5">
              <a:lumMod val="40000"/>
              <a:lumOff val="60000"/>
            </a:schemeClr>
          </a:solidFill>
        </p:spPr>
        <p:txBody>
          <a:bodyPr wrap="square" rtlCol="0">
            <a:spAutoFit/>
          </a:bodyPr>
          <a:lstStyle/>
          <a:p>
            <a:r>
              <a:rPr lang="en-GB" sz="3200" dirty="0" smtClean="0"/>
              <a:t>How does grief  and summer leave here?</a:t>
            </a:r>
            <a:endParaRPr lang="en-GB" sz="3200" dirty="0"/>
          </a:p>
        </p:txBody>
      </p:sp>
      <p:sp>
        <p:nvSpPr>
          <p:cNvPr id="5" name="TextBox 4"/>
          <p:cNvSpPr txBox="1"/>
          <p:nvPr/>
        </p:nvSpPr>
        <p:spPr>
          <a:xfrm>
            <a:off x="323529" y="5157192"/>
            <a:ext cx="3418774" cy="1569660"/>
          </a:xfrm>
          <a:prstGeom prst="rect">
            <a:avLst/>
          </a:prstGeom>
          <a:solidFill>
            <a:schemeClr val="accent4">
              <a:lumMod val="60000"/>
              <a:lumOff val="40000"/>
            </a:schemeClr>
          </a:solidFill>
        </p:spPr>
        <p:txBody>
          <a:bodyPr wrap="square" rtlCol="0">
            <a:spAutoFit/>
          </a:bodyPr>
          <a:lstStyle/>
          <a:p>
            <a:r>
              <a:rPr lang="en-GB" sz="2400" dirty="0" smtClean="0"/>
              <a:t>The extended metaphor of escape suggests what has happened to the speakers grief?</a:t>
            </a:r>
            <a:endParaRPr lang="en-GB" sz="2400" dirty="0"/>
          </a:p>
        </p:txBody>
      </p:sp>
      <p:sp>
        <p:nvSpPr>
          <p:cNvPr id="6" name="TextBox 5"/>
          <p:cNvSpPr txBox="1"/>
          <p:nvPr/>
        </p:nvSpPr>
        <p:spPr>
          <a:xfrm>
            <a:off x="4206104" y="4509120"/>
            <a:ext cx="4824536" cy="2062103"/>
          </a:xfrm>
          <a:prstGeom prst="rect">
            <a:avLst/>
          </a:prstGeom>
          <a:solidFill>
            <a:schemeClr val="bg2">
              <a:lumMod val="75000"/>
            </a:schemeClr>
          </a:solidFill>
        </p:spPr>
        <p:txBody>
          <a:bodyPr wrap="square" rtlCol="0">
            <a:spAutoFit/>
          </a:bodyPr>
          <a:lstStyle/>
          <a:p>
            <a:r>
              <a:rPr lang="en-GB" sz="3200" dirty="0" smtClean="0"/>
              <a:t>Is the end of grief ultimately positive? What is the significance of the only full stop in the poem?</a:t>
            </a:r>
            <a:endParaRPr lang="en-GB" sz="3200" dirty="0"/>
          </a:p>
        </p:txBody>
      </p:sp>
      <p:sp>
        <p:nvSpPr>
          <p:cNvPr id="7" name="TextBox 6"/>
          <p:cNvSpPr txBox="1"/>
          <p:nvPr/>
        </p:nvSpPr>
        <p:spPr>
          <a:xfrm>
            <a:off x="6363460" y="2132856"/>
            <a:ext cx="2290638" cy="1569660"/>
          </a:xfrm>
          <a:prstGeom prst="rect">
            <a:avLst/>
          </a:prstGeom>
          <a:solidFill>
            <a:schemeClr val="accent2">
              <a:lumMod val="40000"/>
              <a:lumOff val="60000"/>
            </a:schemeClr>
          </a:solidFill>
        </p:spPr>
        <p:txBody>
          <a:bodyPr wrap="square" rtlCol="0">
            <a:spAutoFit/>
          </a:bodyPr>
          <a:lstStyle/>
          <a:p>
            <a:r>
              <a:rPr lang="en-GB" sz="3200" dirty="0" smtClean="0"/>
              <a:t>Why use the first person plural ‘our’?</a:t>
            </a:r>
            <a:endParaRPr lang="en-GB" sz="3200" dirty="0"/>
          </a:p>
        </p:txBody>
      </p:sp>
      <p:sp>
        <p:nvSpPr>
          <p:cNvPr id="8" name="Rectangle 7"/>
          <p:cNvSpPr/>
          <p:nvPr/>
        </p:nvSpPr>
        <p:spPr>
          <a:xfrm>
            <a:off x="782332" y="1586984"/>
            <a:ext cx="5200718" cy="1643527"/>
          </a:xfrm>
          <a:prstGeom prst="rect">
            <a:avLst/>
          </a:prstGeom>
        </p:spPr>
        <p:txBody>
          <a:bodyPr wrap="square">
            <a:spAutoFit/>
          </a:bodyPr>
          <a:lstStyle/>
          <a:p>
            <a:pPr lvl="0" fontAlgn="base">
              <a:lnSpc>
                <a:spcPct val="200000"/>
              </a:lnSpc>
              <a:spcBef>
                <a:spcPct val="20000"/>
              </a:spcBef>
              <a:spcAft>
                <a:spcPct val="0"/>
              </a:spcAft>
              <a:defRPr/>
            </a:pPr>
            <a:endParaRPr lang="en-GB" altLang="en-US" sz="2400" dirty="0" smtClean="0">
              <a:solidFill>
                <a:srgbClr val="000000"/>
              </a:solidFill>
              <a:latin typeface="Trebuchet MS" panose="020B0603020202020204" pitchFamily="34" charset="0"/>
              <a:cs typeface="Arial" panose="020B0604020202020204" pitchFamily="34" charset="0"/>
            </a:endParaRPr>
          </a:p>
          <a:p>
            <a:pPr lvl="0" fontAlgn="base">
              <a:lnSpc>
                <a:spcPct val="200000"/>
              </a:lnSpc>
              <a:spcBef>
                <a:spcPct val="20000"/>
              </a:spcBef>
              <a:spcAft>
                <a:spcPct val="0"/>
              </a:spcAft>
              <a:defRPr/>
            </a:pPr>
            <a:endParaRPr lang="en-GB" altLang="en-US" sz="2400" dirty="0">
              <a:solidFill>
                <a:srgbClr val="000000"/>
              </a:solidFill>
              <a:latin typeface="Trebuchet MS" panose="020B0603020202020204" pitchFamily="34" charset="0"/>
              <a:cs typeface="Arial" panose="020B0604020202020204" pitchFamily="34" charset="0"/>
            </a:endParaRPr>
          </a:p>
        </p:txBody>
      </p:sp>
      <p:sp>
        <p:nvSpPr>
          <p:cNvPr id="2" name="Rectangle 1"/>
          <p:cNvSpPr/>
          <p:nvPr/>
        </p:nvSpPr>
        <p:spPr>
          <a:xfrm>
            <a:off x="909287" y="1862675"/>
            <a:ext cx="5436095" cy="3268587"/>
          </a:xfrm>
          <a:prstGeom prst="rect">
            <a:avLst/>
          </a:prstGeom>
        </p:spPr>
        <p:txBody>
          <a:bodyPr wrap="square">
            <a:spAutoFit/>
          </a:bodyPr>
          <a:lstStyle/>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And thus, without a Wing</a:t>
            </a:r>
          </a:p>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Or service of a Keel</a:t>
            </a:r>
          </a:p>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Our Summer made her light escape</a:t>
            </a:r>
          </a:p>
          <a:p>
            <a:pPr lvl="0" fontAlgn="base">
              <a:lnSpc>
                <a:spcPct val="200000"/>
              </a:lnSpc>
              <a:spcBef>
                <a:spcPct val="20000"/>
              </a:spcBef>
              <a:spcAft>
                <a:spcPct val="0"/>
              </a:spcAft>
              <a:defRPr/>
            </a:pPr>
            <a:r>
              <a:rPr lang="en-GB" altLang="en-US" sz="2400" dirty="0">
                <a:solidFill>
                  <a:srgbClr val="000000"/>
                </a:solidFill>
                <a:latin typeface="Trebuchet MS" panose="020B0603020202020204" pitchFamily="34" charset="0"/>
                <a:cs typeface="Arial" panose="020B0604020202020204" pitchFamily="34" charset="0"/>
              </a:rPr>
              <a:t>Into the Beautiful.</a:t>
            </a:r>
          </a:p>
        </p:txBody>
      </p:sp>
      <p:cxnSp>
        <p:nvCxnSpPr>
          <p:cNvPr id="11" name="Straight Arrow Connector 10"/>
          <p:cNvCxnSpPr>
            <a:stCxn id="4" idx="1"/>
          </p:cNvCxnSpPr>
          <p:nvPr/>
        </p:nvCxnSpPr>
        <p:spPr>
          <a:xfrm flipH="1">
            <a:off x="4427984" y="882273"/>
            <a:ext cx="1577367" cy="12505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90019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D" val="{7E77B824-B768-4D85-847F-82AC8715FDF9}"/>
  <p:tag name="GENSWF_ADVANCE_TIME" val="2.02"/>
  <p:tag name="TIMING" val=""/>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 val="{7E77B824-B768-4D85-847F-82AC8715FDF9}"/>
  <p:tag name="GENSWF_ADVANCE_TIME" val="2.02"/>
  <p:tag name="TIMING" val=""/>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7E77B824-B768-4D85-847F-82AC8715FDF9}"/>
  <p:tag name="GENSWF_ADVANCE_TIME" val="2.02"/>
  <p:tag name="TIMING" val=""/>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2238</Words>
  <Application>Microsoft Office PowerPoint</Application>
  <PresentationFormat>On-screen Show (4:3)</PresentationFormat>
  <Paragraphs>210</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Imperceptibly as Grief’ by Emily Dickinson is about two things – the end of summertime and the end of a period of grieving. The poem begins by describing the end of summer. Dickinson is sad that summer has come to an end and she comments on how it ends so gradually that you don’t notice when it is over – it’s ‘imperceptible’. The end of summer represents the end of a grieving process for the speaker. This suggests that the speaker has lost a loved one and that they have grieved for them for a period of time. Eventually, like the summer, the grieving period has come to an end and – also like the summer, it ends so gradually that the speaker barely notices the change happen. Dickinson suggests that the feeling of grief was a comfort – maybe because it kept a connection between her and her lost loved one. When the grief is over the connection is broken and the speaker is unsettled by this.</vt:lpstr>
      <vt:lpstr>The poem is made up of generally short lines which give it a sense of simplicity. It also uses long dashes rather than conventional punctuation. These slow down the poem’s pace to reflect the slowness of the transition from summer to autumn as well as the gradual end of the grieving process. It also gives the poem a sombre and reflective mood. The poem’s rhythm and half-rhymes reflect the pattern of speech, making it sound personal, honest and confessional. </vt:lpstr>
      <vt:lpstr>The poet creates a link between summer and grief in the first two lines of the poem and continues it throughout via a series of natural metaphors which convey the speaker’s feelings about the way grief slowly fades away. The poem’s use of half rhymes convey her feelings of discomfort as her grief (which has been a strange source of comfort to her) disappears. The use of just one stanza adds to the sense of slow change as we see a gradual development in feeling and tone as the stanza develops. By the end of the stanza she seems to have finally come to terms with things and the poem finishes on a positive note. There is only one full stop in the poem which is at the very end. This suggests that not only have both summer and grief passed but also that the speaker has finally accepted the change and come to terms with it. Therefore the sorrowful tone that exists for most of the poem is replaced at the very end with one of hope.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c:creator>
  <cp:lastModifiedBy>Deb</cp:lastModifiedBy>
  <cp:revision>24</cp:revision>
  <dcterms:created xsi:type="dcterms:W3CDTF">2019-09-29T13:07:47Z</dcterms:created>
  <dcterms:modified xsi:type="dcterms:W3CDTF">2020-04-29T12:32:54Z</dcterms:modified>
</cp:coreProperties>
</file>