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7" r:id="rId3"/>
    <p:sldId id="258" r:id="rId4"/>
    <p:sldId id="259" r:id="rId5"/>
    <p:sldId id="260" r:id="rId6"/>
    <p:sldId id="261"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C0302E7-50BC-49BE-92C4-7E751A1E91BD}" type="datetimeFigureOut">
              <a:rPr lang="en-US" smtClean="0"/>
              <a:t>5/18/2017</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B0FF0BD-CCE0-4886-B4FA-DCD6A931A532}" type="slidenum">
              <a:rPr lang="en-US" smtClean="0"/>
              <a:t>‹#›</a:t>
            </a:fld>
            <a:endParaRPr lang="en-US"/>
          </a:p>
        </p:txBody>
      </p:sp>
    </p:spTree>
    <p:extLst>
      <p:ext uri="{BB962C8B-B14F-4D97-AF65-F5344CB8AC3E}">
        <p14:creationId xmlns:p14="http://schemas.microsoft.com/office/powerpoint/2010/main" val="20181816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9F154E-85F9-4DD9-A43F-2AC515A1CCC6}"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183555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9F154E-85F9-4DD9-A43F-2AC515A1CCC6}"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55691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9F154E-85F9-4DD9-A43F-2AC515A1CCC6}"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398796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9F154E-85F9-4DD9-A43F-2AC515A1CCC6}"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270034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9F154E-85F9-4DD9-A43F-2AC515A1CCC6}"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32815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9F154E-85F9-4DD9-A43F-2AC515A1CCC6}"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411807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9F154E-85F9-4DD9-A43F-2AC515A1CCC6}" type="datetimeFigureOut">
              <a:rPr lang="en-GB" smtClean="0"/>
              <a:t>18/05/2017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360959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9F154E-85F9-4DD9-A43F-2AC515A1CCC6}" type="datetimeFigureOut">
              <a:rPr lang="en-GB" smtClean="0"/>
              <a:t>18/05/2017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112491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F154E-85F9-4DD9-A43F-2AC515A1CCC6}" type="datetimeFigureOut">
              <a:rPr lang="en-GB" smtClean="0"/>
              <a:t>18/05/2017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282547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9F154E-85F9-4DD9-A43F-2AC515A1CCC6}"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1457413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9F154E-85F9-4DD9-A43F-2AC515A1CCC6}"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A9FC0-DEB7-41ED-B06D-3B9B10089FB4}" type="slidenum">
              <a:rPr lang="en-GB" smtClean="0"/>
              <a:t>‹#›</a:t>
            </a:fld>
            <a:endParaRPr lang="en-GB"/>
          </a:p>
        </p:txBody>
      </p:sp>
    </p:spTree>
    <p:extLst>
      <p:ext uri="{BB962C8B-B14F-4D97-AF65-F5344CB8AC3E}">
        <p14:creationId xmlns:p14="http://schemas.microsoft.com/office/powerpoint/2010/main" val="32394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F154E-85F9-4DD9-A43F-2AC515A1CCC6}" type="datetimeFigureOut">
              <a:rPr lang="en-GB" smtClean="0"/>
              <a:t>18/05/2017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A9FC0-DEB7-41ED-B06D-3B9B10089FB4}" type="slidenum">
              <a:rPr lang="en-GB" smtClean="0"/>
              <a:t>‹#›</a:t>
            </a:fld>
            <a:endParaRPr lang="en-GB"/>
          </a:p>
        </p:txBody>
      </p:sp>
    </p:spTree>
    <p:extLst>
      <p:ext uri="{BB962C8B-B14F-4D97-AF65-F5344CB8AC3E}">
        <p14:creationId xmlns:p14="http://schemas.microsoft.com/office/powerpoint/2010/main" val="2665471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Anthology Revision - Nature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73757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Annotations</a:t>
            </a:r>
            <a:endParaRPr lang="en-GB" dirty="0"/>
          </a:p>
        </p:txBody>
      </p:sp>
      <p:sp>
        <p:nvSpPr>
          <p:cNvPr id="3" name="Content Placeholder 2"/>
          <p:cNvSpPr>
            <a:spLocks noGrp="1"/>
          </p:cNvSpPr>
          <p:nvPr>
            <p:ph idx="1"/>
          </p:nvPr>
        </p:nvSpPr>
        <p:spPr/>
        <p:txBody>
          <a:bodyPr/>
          <a:lstStyle/>
          <a:p>
            <a:pPr marL="0" indent="0">
              <a:buNone/>
            </a:pPr>
            <a:r>
              <a:rPr lang="en-GB" dirty="0" smtClean="0"/>
              <a:t>You have been given ‘Hawk Roosting’ in your exam. </a:t>
            </a:r>
          </a:p>
          <a:p>
            <a:pPr marL="0" indent="0">
              <a:buNone/>
            </a:pPr>
            <a:r>
              <a:rPr lang="en-GB" dirty="0" smtClean="0"/>
              <a:t>As a group annotate focused on the question:</a:t>
            </a:r>
          </a:p>
          <a:p>
            <a:pPr marL="0" indent="0">
              <a:buNone/>
            </a:pPr>
            <a:endParaRPr lang="en-GB" dirty="0"/>
          </a:p>
          <a:p>
            <a:pPr marL="0" indent="0" algn="ctr">
              <a:buNone/>
            </a:pPr>
            <a:r>
              <a:rPr lang="en-GB" sz="4000" dirty="0" smtClean="0">
                <a:solidFill>
                  <a:srgbClr val="FF0000"/>
                </a:solidFill>
              </a:rPr>
              <a:t>How does Hughes explore nature in his poem ‘Hawk Roosting’?</a:t>
            </a:r>
            <a:endParaRPr lang="en-GB" sz="4000" dirty="0">
              <a:solidFill>
                <a:srgbClr val="FF0000"/>
              </a:solidFill>
            </a:endParaRPr>
          </a:p>
        </p:txBody>
      </p:sp>
    </p:spTree>
    <p:extLst>
      <p:ext uri="{BB962C8B-B14F-4D97-AF65-F5344CB8AC3E}">
        <p14:creationId xmlns:p14="http://schemas.microsoft.com/office/powerpoint/2010/main" val="707060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13741"/>
            <a:ext cx="9144000" cy="2387600"/>
          </a:xfrm>
        </p:spPr>
        <p:txBody>
          <a:bodyPr>
            <a:normAutofit fontScale="90000"/>
          </a:bodyPr>
          <a:lstStyle/>
          <a:p>
            <a:r>
              <a:rPr lang="en-GB" dirty="0" smtClean="0"/>
              <a:t>Choose </a:t>
            </a:r>
            <a:r>
              <a:rPr lang="en-GB" b="1" dirty="0" smtClean="0"/>
              <a:t>one </a:t>
            </a:r>
            <a:r>
              <a:rPr lang="en-GB" dirty="0" smtClean="0"/>
              <a:t>other poem from your anthology which discusses nature.</a:t>
            </a:r>
            <a:br>
              <a:rPr lang="en-GB" dirty="0" smtClean="0"/>
            </a:br>
            <a:r>
              <a:rPr lang="en-GB" dirty="0" smtClean="0"/>
              <a:t>Compare the presentation of </a:t>
            </a:r>
            <a:r>
              <a:rPr lang="en-GB" dirty="0" smtClean="0"/>
              <a:t>nature</a:t>
            </a:r>
            <a:r>
              <a:rPr lang="en-GB" dirty="0" smtClean="0"/>
              <a:t> </a:t>
            </a:r>
            <a:r>
              <a:rPr lang="en-GB" dirty="0" smtClean="0"/>
              <a:t>in your chosen poem to the presentation of nature in ‘Hawk Roosting’. (25 marks)</a:t>
            </a:r>
            <a:endParaRPr lang="en-GB" b="1" dirty="0"/>
          </a:p>
        </p:txBody>
      </p:sp>
    </p:spTree>
    <p:extLst>
      <p:ext uri="{BB962C8B-B14F-4D97-AF65-F5344CB8AC3E}">
        <p14:creationId xmlns:p14="http://schemas.microsoft.com/office/powerpoint/2010/main" val="3764174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Hawk Roosting and ________________</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3113305"/>
              </p:ext>
            </p:extLst>
          </p:nvPr>
        </p:nvGraphicFramePr>
        <p:xfrm>
          <a:off x="838200" y="1825623"/>
          <a:ext cx="10515600" cy="461820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025616779"/>
                    </a:ext>
                  </a:extLst>
                </a:gridCol>
                <a:gridCol w="5257800">
                  <a:extLst>
                    <a:ext uri="{9D8B030D-6E8A-4147-A177-3AD203B41FA5}">
                      <a16:colId xmlns:a16="http://schemas.microsoft.com/office/drawing/2014/main" val="692038585"/>
                    </a:ext>
                  </a:extLst>
                </a:gridCol>
              </a:tblGrid>
              <a:tr h="732642">
                <a:tc>
                  <a:txBody>
                    <a:bodyPr/>
                    <a:lstStyle/>
                    <a:p>
                      <a:r>
                        <a:rPr lang="en-GB" sz="2400" dirty="0" smtClean="0"/>
                        <a:t>Similarities</a:t>
                      </a:r>
                      <a:endParaRPr lang="en-GB" sz="2400" dirty="0"/>
                    </a:p>
                  </a:txBody>
                  <a:tcPr/>
                </a:tc>
                <a:tc>
                  <a:txBody>
                    <a:bodyPr/>
                    <a:lstStyle/>
                    <a:p>
                      <a:r>
                        <a:rPr lang="en-GB" sz="2400" dirty="0" smtClean="0"/>
                        <a:t>Differences</a:t>
                      </a:r>
                      <a:endParaRPr lang="en-GB" sz="2400" dirty="0"/>
                    </a:p>
                  </a:txBody>
                  <a:tcPr/>
                </a:tc>
                <a:extLst>
                  <a:ext uri="{0D108BD9-81ED-4DB2-BD59-A6C34878D82A}">
                    <a16:rowId xmlns:a16="http://schemas.microsoft.com/office/drawing/2014/main" val="881394941"/>
                  </a:ext>
                </a:extLst>
              </a:tr>
              <a:tr h="3885566">
                <a:tc>
                  <a:txBody>
                    <a:bodyPr/>
                    <a:lstStyle/>
                    <a:p>
                      <a:endParaRPr lang="en-GB"/>
                    </a:p>
                  </a:txBody>
                  <a:tcPr/>
                </a:tc>
                <a:tc>
                  <a:txBody>
                    <a:bodyPr/>
                    <a:lstStyle/>
                    <a:p>
                      <a:endParaRPr lang="en-GB" dirty="0"/>
                    </a:p>
                  </a:txBody>
                  <a:tcPr/>
                </a:tc>
                <a:extLst>
                  <a:ext uri="{0D108BD9-81ED-4DB2-BD59-A6C34878D82A}">
                    <a16:rowId xmlns:a16="http://schemas.microsoft.com/office/drawing/2014/main" val="1429070618"/>
                  </a:ext>
                </a:extLst>
              </a:tr>
            </a:tbl>
          </a:graphicData>
        </a:graphic>
      </p:graphicFrame>
    </p:spTree>
    <p:extLst>
      <p:ext uri="{BB962C8B-B14F-4D97-AF65-F5344CB8AC3E}">
        <p14:creationId xmlns:p14="http://schemas.microsoft.com/office/powerpoint/2010/main" val="2481253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Compare </a:t>
            </a:r>
            <a:r>
              <a:rPr lang="en-GB" sz="3200" dirty="0"/>
              <a:t>the presentation of war in your chosen poem to the presentation of nature in ‘Hawk Roosting’. (25 marks)</a:t>
            </a:r>
          </a:p>
        </p:txBody>
      </p:sp>
      <p:sp>
        <p:nvSpPr>
          <p:cNvPr id="3" name="Content Placeholder 2"/>
          <p:cNvSpPr>
            <a:spLocks noGrp="1"/>
          </p:cNvSpPr>
          <p:nvPr>
            <p:ph idx="1"/>
          </p:nvPr>
        </p:nvSpPr>
        <p:spPr/>
        <p:txBody>
          <a:bodyPr>
            <a:normAutofit fontScale="92500"/>
          </a:bodyPr>
          <a:lstStyle/>
          <a:p>
            <a:pPr marL="0" indent="0">
              <a:buNone/>
            </a:pPr>
            <a:r>
              <a:rPr lang="en-GB" sz="3600" dirty="0" smtClean="0">
                <a:solidFill>
                  <a:srgbClr val="FF0000"/>
                </a:solidFill>
              </a:rPr>
              <a:t>One similarity between ‘Hawk Roosting’ and ‘Death of a Naturalist’ is how they personify the animals. </a:t>
            </a:r>
            <a:r>
              <a:rPr lang="en-GB" sz="3600" dirty="0" smtClean="0">
                <a:solidFill>
                  <a:srgbClr val="0070C0"/>
                </a:solidFill>
              </a:rPr>
              <a:t>Hawk Roosting (HR) is writing from the Hawk’s points of view described as, “I sit in the top of the wood” </a:t>
            </a:r>
            <a:r>
              <a:rPr lang="en-GB" sz="3600" dirty="0" smtClean="0">
                <a:solidFill>
                  <a:srgbClr val="7030A0"/>
                </a:solidFill>
              </a:rPr>
              <a:t>whilst in Death of a Naturalist (</a:t>
            </a:r>
            <a:r>
              <a:rPr lang="en-GB" sz="3600" dirty="0" err="1" smtClean="0">
                <a:solidFill>
                  <a:srgbClr val="7030A0"/>
                </a:solidFill>
              </a:rPr>
              <a:t>DoaN</a:t>
            </a:r>
            <a:r>
              <a:rPr lang="en-GB" sz="3600" dirty="0" smtClean="0">
                <a:solidFill>
                  <a:srgbClr val="7030A0"/>
                </a:solidFill>
              </a:rPr>
              <a:t>) it describes the frogs as “great slime kings”. </a:t>
            </a:r>
            <a:r>
              <a:rPr lang="en-GB" sz="3600" dirty="0" smtClean="0"/>
              <a:t>Both poets show how the animals have power and control in their environment. The hawk is able to observe everything at the “top of the wood” while the frogs being compare to “kings” makes them seem all powerful.</a:t>
            </a:r>
            <a:endParaRPr lang="en-GB" sz="3600" dirty="0"/>
          </a:p>
        </p:txBody>
      </p:sp>
    </p:spTree>
    <p:extLst>
      <p:ext uri="{BB962C8B-B14F-4D97-AF65-F5344CB8AC3E}">
        <p14:creationId xmlns:p14="http://schemas.microsoft.com/office/powerpoint/2010/main" val="1982812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9" y="172122"/>
            <a:ext cx="11650532" cy="6293223"/>
          </a:xfrm>
        </p:spPr>
        <p:txBody>
          <a:bodyPr>
            <a:normAutofit fontScale="92500" lnSpcReduction="20000"/>
          </a:bodyPr>
          <a:lstStyle/>
          <a:p>
            <a:pPr marL="0" indent="0">
              <a:buNone/>
            </a:pPr>
            <a:r>
              <a:rPr lang="en-GB" dirty="0">
                <a:solidFill>
                  <a:srgbClr val="FF0000"/>
                </a:solidFill>
              </a:rPr>
              <a:t>One similarity between Hawk Roosting and Death of a Naturalist is how they personify the animals. </a:t>
            </a:r>
            <a:r>
              <a:rPr lang="en-GB" dirty="0">
                <a:solidFill>
                  <a:srgbClr val="0070C0"/>
                </a:solidFill>
              </a:rPr>
              <a:t>Hawk Roosting (HR) is writing from the Hawk’s points of view describing, “I sit in the top of the wood” </a:t>
            </a:r>
            <a:r>
              <a:rPr lang="en-GB" dirty="0">
                <a:solidFill>
                  <a:srgbClr val="7030A0"/>
                </a:solidFill>
              </a:rPr>
              <a:t>whilst in Death of a Naturalist (</a:t>
            </a:r>
            <a:r>
              <a:rPr lang="en-GB" dirty="0" err="1">
                <a:solidFill>
                  <a:srgbClr val="7030A0"/>
                </a:solidFill>
              </a:rPr>
              <a:t>DoaN</a:t>
            </a:r>
            <a:r>
              <a:rPr lang="en-GB" dirty="0">
                <a:solidFill>
                  <a:srgbClr val="7030A0"/>
                </a:solidFill>
              </a:rPr>
              <a:t>) it describes the frogs as “great slime kings”. </a:t>
            </a:r>
            <a:r>
              <a:rPr lang="en-GB" dirty="0"/>
              <a:t>Both poets show how the animals have power and control in their environment. The hawk is able to observe everything at the “top of the wood” while the frogs being compare to “kings” makes them seem all powerful.</a:t>
            </a:r>
          </a:p>
          <a:p>
            <a:pPr marL="0" indent="0">
              <a:buNone/>
            </a:pPr>
            <a:r>
              <a:rPr lang="en-GB" dirty="0" smtClean="0">
                <a:solidFill>
                  <a:srgbClr val="FF0000"/>
                </a:solidFill>
              </a:rPr>
              <a:t>Another link is how the poems show the severity and aggressive side of nature. </a:t>
            </a:r>
            <a:r>
              <a:rPr lang="en-GB" dirty="0" smtClean="0">
                <a:solidFill>
                  <a:srgbClr val="0070C0"/>
                </a:solidFill>
              </a:rPr>
              <a:t>In HR lots of language is focused around violence and death, “I kill where I please because it all mine.” </a:t>
            </a:r>
            <a:r>
              <a:rPr lang="en-GB" dirty="0" smtClean="0">
                <a:solidFill>
                  <a:srgbClr val="7030A0"/>
                </a:solidFill>
              </a:rPr>
              <a:t>In </a:t>
            </a:r>
            <a:r>
              <a:rPr lang="en-GB" dirty="0" err="1" smtClean="0">
                <a:solidFill>
                  <a:srgbClr val="7030A0"/>
                </a:solidFill>
              </a:rPr>
              <a:t>DoaN</a:t>
            </a:r>
            <a:r>
              <a:rPr lang="en-GB" dirty="0" smtClean="0">
                <a:solidFill>
                  <a:srgbClr val="7030A0"/>
                </a:solidFill>
              </a:rPr>
              <a:t>, the frogs are “Poised like mud grenades”, again linking to the theme of violence. </a:t>
            </a:r>
            <a:r>
              <a:rPr lang="en-GB" dirty="0" smtClean="0"/>
              <a:t>The writers demonstrate that nature can have a negative and dangerous side. In a way the animals are using violence or the threat of violence to keep their control. </a:t>
            </a:r>
            <a:endParaRPr lang="en-GB" dirty="0" smtClean="0">
              <a:solidFill>
                <a:srgbClr val="7030A0"/>
              </a:solidFill>
            </a:endParaRPr>
          </a:p>
          <a:p>
            <a:pPr marL="0" indent="0">
              <a:buNone/>
            </a:pPr>
            <a:r>
              <a:rPr lang="en-GB" dirty="0" smtClean="0">
                <a:solidFill>
                  <a:srgbClr val="FF0000"/>
                </a:solidFill>
              </a:rPr>
              <a:t>A difference between the poems is seen in their structure. </a:t>
            </a:r>
            <a:r>
              <a:rPr lang="en-GB" dirty="0" smtClean="0">
                <a:solidFill>
                  <a:srgbClr val="0070C0"/>
                </a:solidFill>
              </a:rPr>
              <a:t>HR has a very strict structure with 4 lines in each verse, </a:t>
            </a:r>
            <a:r>
              <a:rPr lang="en-GB" dirty="0" smtClean="0">
                <a:solidFill>
                  <a:srgbClr val="7030A0"/>
                </a:solidFill>
              </a:rPr>
              <a:t>while </a:t>
            </a:r>
            <a:r>
              <a:rPr lang="en-GB" dirty="0" err="1" smtClean="0">
                <a:solidFill>
                  <a:srgbClr val="7030A0"/>
                </a:solidFill>
              </a:rPr>
              <a:t>DoaN</a:t>
            </a:r>
            <a:r>
              <a:rPr lang="en-GB" dirty="0" smtClean="0">
                <a:solidFill>
                  <a:srgbClr val="7030A0"/>
                </a:solidFill>
              </a:rPr>
              <a:t> is very informal and lacks structure. </a:t>
            </a:r>
            <a:r>
              <a:rPr lang="en-GB" dirty="0" smtClean="0"/>
              <a:t>This may be because of the different view points of the poem. In HR the Hawk likes to keep control over his environment and this is reflected in the poems own controlled structure, while </a:t>
            </a:r>
            <a:r>
              <a:rPr lang="en-GB" dirty="0" err="1" smtClean="0"/>
              <a:t>DoaN</a:t>
            </a:r>
            <a:r>
              <a:rPr lang="en-GB" dirty="0" smtClean="0"/>
              <a:t> is from a child’s point of view and could reflect the child-like quality of the poem or the fact that he feels out of control during </a:t>
            </a:r>
            <a:r>
              <a:rPr lang="en-GB" smtClean="0"/>
              <a:t>his encounter with the frogs.</a:t>
            </a:r>
            <a:endParaRPr lang="en-GB" dirty="0">
              <a:solidFill>
                <a:srgbClr val="7030A0"/>
              </a:solidFill>
            </a:endParaRPr>
          </a:p>
          <a:p>
            <a:pPr marL="0" indent="0">
              <a:buNone/>
            </a:pPr>
            <a:endParaRPr lang="en-GB" dirty="0"/>
          </a:p>
        </p:txBody>
      </p:sp>
    </p:spTree>
    <p:extLst>
      <p:ext uri="{BB962C8B-B14F-4D97-AF65-F5344CB8AC3E}">
        <p14:creationId xmlns:p14="http://schemas.microsoft.com/office/powerpoint/2010/main" val="2998529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485</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Anthology Revision - Nature</vt:lpstr>
      <vt:lpstr>Group Annotations</vt:lpstr>
      <vt:lpstr>Choose one other poem from your anthology which discusses nature. Compare the presentation of nature in your chosen poem to the presentation of nature in ‘Hawk Roosting’. (25 marks)</vt:lpstr>
      <vt:lpstr>Hawk Roosting and ________________</vt:lpstr>
      <vt:lpstr>Compare the presentation of war in your chosen poem to the presentation of nature in ‘Hawk Roosting’. (25 marks)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Anthology Revision - War</dc:title>
  <dc:creator>Amanda Allen</dc:creator>
  <cp:lastModifiedBy>Amanda Allen</cp:lastModifiedBy>
  <cp:revision>20</cp:revision>
  <cp:lastPrinted>2017-05-18T09:20:18Z</cp:lastPrinted>
  <dcterms:created xsi:type="dcterms:W3CDTF">2017-05-16T13:07:00Z</dcterms:created>
  <dcterms:modified xsi:type="dcterms:W3CDTF">2017-05-18T09:35:42Z</dcterms:modified>
</cp:coreProperties>
</file>