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729" r:id="rId3"/>
    <p:sldMasterId id="2147483661" r:id="rId4"/>
    <p:sldMasterId id="2147483673" r:id="rId5"/>
    <p:sldMasterId id="2147483685" r:id="rId6"/>
    <p:sldMasterId id="2147483697" r:id="rId7"/>
    <p:sldMasterId id="2147483709" r:id="rId8"/>
  </p:sldMasterIdLst>
  <p:notesMasterIdLst>
    <p:notesMasterId r:id="rId19"/>
  </p:notesMasterIdLst>
  <p:sldIdLst>
    <p:sldId id="270" r:id="rId9"/>
    <p:sldId id="257" r:id="rId10"/>
    <p:sldId id="271" r:id="rId11"/>
    <p:sldId id="268" r:id="rId12"/>
    <p:sldId id="281" r:id="rId13"/>
    <p:sldId id="282" r:id="rId14"/>
    <p:sldId id="286" r:id="rId15"/>
    <p:sldId id="280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5494" autoAdjust="0"/>
  </p:normalViewPr>
  <p:slideViewPr>
    <p:cSldViewPr snapToGrid="0">
      <p:cViewPr varScale="1">
        <p:scale>
          <a:sx n="60" d="100"/>
          <a:sy n="60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46C0-3480-413F-9776-B8EA92E3AD1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A9B57-2B99-46E1-B724-1B4FB045E4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1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0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9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5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3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9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9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9B57-2B99-46E1-B724-1B4FB045E4D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9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4606" y="242714"/>
            <a:ext cx="2743200" cy="365125"/>
          </a:xfrm>
        </p:spPr>
        <p:txBody>
          <a:bodyPr/>
          <a:lstStyle/>
          <a:p>
            <a:fld id="{62AE75B3-6441-491E-A181-CF9673D2AC42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8946243" y="151947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8946243" y="2298247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8946243" y="4444547"/>
            <a:ext cx="2946400" cy="220726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354065" y="395416"/>
            <a:ext cx="21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Learning objective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4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5CE-8E01-416B-8781-D8D24F72E747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07926" y="142506"/>
            <a:ext cx="2743200" cy="365125"/>
          </a:xfrm>
        </p:spPr>
        <p:txBody>
          <a:bodyPr/>
          <a:lstStyle/>
          <a:p>
            <a:fld id="{62AE75B3-6441-491E-A181-CF9673D2AC42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Leela’s</a:t>
            </a:r>
            <a:r>
              <a:rPr lang="en-GB" dirty="0" smtClean="0"/>
              <a:t> friend – Exploring themes and ideas.</a:t>
            </a:r>
            <a:endParaRPr lang="en-GB" dirty="0"/>
          </a:p>
        </p:txBody>
      </p:sp>
      <p:pic>
        <p:nvPicPr>
          <p:cNvPr id="4" name="Picture 3" descr="luciusannaeusseneca15505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60960" y="688383"/>
            <a:ext cx="8323949" cy="54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52" y="457200"/>
            <a:ext cx="29568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82874" y="92075"/>
            <a:ext cx="2743200" cy="365125"/>
          </a:xfrm>
        </p:spPr>
        <p:txBody>
          <a:bodyPr/>
          <a:lstStyle/>
          <a:p>
            <a:fld id="{65A1F208-791A-4DDE-A99D-6BA34D20986B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4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561" y="457200"/>
            <a:ext cx="30114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822" y="109321"/>
            <a:ext cx="2743200" cy="365125"/>
          </a:xfrm>
        </p:spPr>
        <p:txBody>
          <a:bodyPr/>
          <a:lstStyle/>
          <a:p>
            <a:fld id="{A4A7CE6C-C233-4472-AD1C-9ECF7D99BA19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3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07926" y="115094"/>
            <a:ext cx="2743200" cy="365125"/>
          </a:xfrm>
        </p:spPr>
        <p:txBody>
          <a:bodyPr/>
          <a:lstStyle/>
          <a:p>
            <a:fld id="{491D0ED0-8DFA-4FBC-B019-2C09B458E77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1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135167"/>
            <a:ext cx="2743200" cy="365125"/>
          </a:xfrm>
        </p:spPr>
        <p:txBody>
          <a:bodyPr/>
          <a:lstStyle/>
          <a:p>
            <a:fld id="{D1F502C0-00FC-4A95-BCD0-2FA6E2F1DDF4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2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6600" y="365125"/>
            <a:ext cx="93472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10972800" cy="496165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361" y="134322"/>
            <a:ext cx="11681595" cy="65350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3444" y="182562"/>
            <a:ext cx="4165600" cy="365125"/>
          </a:xfrm>
          <a:prstGeom prst="rect">
            <a:avLst/>
          </a:prstGeom>
        </p:spPr>
        <p:txBody>
          <a:bodyPr/>
          <a:lstStyle/>
          <a:p>
            <a:fld id="{8BE6CB35-9C4B-4365-9E1B-41648003AE94}" type="datetime2">
              <a:rPr lang="en-GB" smtClean="0"/>
              <a:pPr/>
              <a:t>Sunday, 18 October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07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C2ED-058D-4405-ABF6-122ECC6739FB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67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1A0-0171-473B-89D1-C6201B0CC1C0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71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C759-3772-4326-85A3-907B5F6CD883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94453160"/>
              </p:ext>
            </p:extLst>
          </p:nvPr>
        </p:nvGraphicFramePr>
        <p:xfrm>
          <a:off x="7512174" y="2075636"/>
          <a:ext cx="4184526" cy="306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5164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How are we going to get there?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dirty="0" smtClean="0"/>
                        <a:t>New information</a:t>
                      </a:r>
                      <a:endParaRPr lang="en-GB" dirty="0"/>
                    </a:p>
                  </a:txBody>
                  <a:tcP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987"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</a:t>
                      </a:r>
                      <a:endParaRPr lang="en-GB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987">
                <a:tc>
                  <a:txBody>
                    <a:bodyPr/>
                    <a:lstStyle/>
                    <a:p>
                      <a:r>
                        <a:rPr lang="en-GB" dirty="0" smtClean="0"/>
                        <a:t>Application</a:t>
                      </a:r>
                      <a:endParaRPr lang="en-GB" dirty="0"/>
                    </a:p>
                  </a:txBody>
                  <a:tcP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987">
                <a:tc>
                  <a:txBody>
                    <a:bodyPr/>
                    <a:lstStyle/>
                    <a:p>
                      <a:r>
                        <a:rPr lang="en-GB" dirty="0" smtClean="0"/>
                        <a:t>Review</a:t>
                      </a:r>
                      <a:endParaRPr lang="en-GB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13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48F0-3D7F-4CBA-B77D-0BF383E91CAF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53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 smtClean="0"/>
              <a:t>What am I learning?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Why am I learning this?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What will a good one look like?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5D5-38C1-42DE-87CB-E1FE3B58DFA7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55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B5D5-38C1-42DE-87CB-E1FE3B58DFA7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39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B9A-625A-40AF-B231-29DFCAEDAFF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08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964D-176D-42E8-87CC-AC8D87B09D2D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70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96" y="365125"/>
            <a:ext cx="981319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01D-FF39-4EC5-B13F-33302FFE3080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2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B61-74F6-4919-AAD1-8E8691C4481F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23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8050-2C64-40A0-A4FC-A2B36B06A3DF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19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5" y="457200"/>
            <a:ext cx="33390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82E4-2223-45F1-AE5D-ADEA1D94168A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88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5" y="457200"/>
            <a:ext cx="33390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78DC-CF44-4108-9777-2BD192B4011C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29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34DE-BEEA-42A1-949B-23AEBF2F8515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6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DB3F-1D72-4676-8907-6DA9CD829ABB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46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B402-0CF4-4FC8-90E8-95955AAF45BF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3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578-455F-49CC-9798-80F0AEADF3B1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8902700" y="1606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8902700" y="23069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8902700" y="4453255"/>
            <a:ext cx="2946400" cy="220726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90612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84C-E4D3-454C-A841-65D7A6C1A936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34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FF2-1ACF-4066-AFD3-C9069A5838D3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1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7020-8A0D-4D34-B1AB-53AB9613D52A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57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022-44F7-401F-A6C5-E8E063BED171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19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322" y="365125"/>
            <a:ext cx="9663066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290D-DB3F-4D4C-9D16-A65AA0C3D557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64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BB61-4DEA-4295-AC6A-A1734CBD89DD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58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578-455F-49CC-9798-80F0AEADF3B1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16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27" y="457200"/>
            <a:ext cx="31069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AE2-326F-4201-AA66-CA42E89F30F3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182562"/>
            <a:ext cx="2743200" cy="365125"/>
          </a:xfrm>
        </p:spPr>
        <p:txBody>
          <a:bodyPr/>
          <a:lstStyle/>
          <a:p>
            <a:fld id="{D264F3E3-DBA9-41FF-B6CD-08C53B5A6B45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34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1" y="457200"/>
            <a:ext cx="31342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BF1E-75A8-4505-9670-1FCF4C69C57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245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482F-98E2-4D81-885A-5FB3C0F7A9E2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86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A342-CAC7-4391-8518-D32636C2E70D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6197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1BF-28EA-424C-9227-61F0E30B11CC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8902700" y="1606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8902700" y="23069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8902700" y="4453255"/>
            <a:ext cx="2946400" cy="220726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98977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3C0E-F281-4091-BB1A-DD6F1F244C08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15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24B6-3F40-4A74-8ABB-4791FC79733C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30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3384-782A-44CB-AE43-7C9049FB0148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69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82C4-387C-4C22-AE32-DC07D8BB4241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419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0" y="365125"/>
            <a:ext cx="971765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914D-9C42-4D5D-BB84-214EE4C977BC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13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541A-A8F9-4FCC-A473-A74C094D93FD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16" y="335267"/>
            <a:ext cx="955388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07927" y="152704"/>
            <a:ext cx="2743200" cy="365125"/>
          </a:xfrm>
        </p:spPr>
        <p:txBody>
          <a:bodyPr/>
          <a:lstStyle/>
          <a:p>
            <a:fld id="{67CC867B-08AD-4DDB-BF20-2C182BCECBBB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918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1BF-28EA-424C-9227-61F0E30B11CC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84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27" y="457200"/>
            <a:ext cx="31069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F034-6A65-4C13-B66C-C251C7D8F61A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9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436" y="457200"/>
            <a:ext cx="31615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ADB5-6A23-44E0-9F4B-823BB716EAA9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6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8E85-8851-4BD9-9ECF-29998C7BC5DC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09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A87A-5F18-45F6-81F9-D1A2912E98F9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976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6D55-B9A2-49AC-822C-7CBA1E589D3F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8902700" y="1606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8902700" y="23069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8902700" y="4453255"/>
            <a:ext cx="2946400" cy="220726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877583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7DAB-F022-46E9-9F46-9FC5468B3DF0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50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C3D9-061D-47E1-A069-B4946F75099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133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6FF9-2D61-494E-A4EB-B9D79ED71AAD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63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646-2907-4D6B-B872-9D3C925979A6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5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5400" y="182562"/>
            <a:ext cx="2743200" cy="365125"/>
          </a:xfrm>
        </p:spPr>
        <p:txBody>
          <a:bodyPr/>
          <a:lstStyle/>
          <a:p>
            <a:fld id="{9C33971E-8ACD-490E-9A51-141216185289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98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4" y="365125"/>
            <a:ext cx="992237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1D6A-D42B-48CE-8C0B-0278558398EB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40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4578-BF72-4BE1-8C3B-F00164E527E9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220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6D55-B9A2-49AC-822C-7CBA1E589D3F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40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24" y="457200"/>
            <a:ext cx="33936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874F-7327-4B08-A9E8-CF356C6FA67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55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24" y="457200"/>
            <a:ext cx="33936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7F35-DC55-4F83-A2FE-7350DB6FDF32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52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724-18DD-4049-8C05-BC833852A505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643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CD27-9C40-4E74-927D-FAF7A1A6A61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523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1812-F5B3-42DD-A902-90703DFE4730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8902700" y="1606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8902700" y="2306955"/>
            <a:ext cx="2946400" cy="214630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8902700" y="4453255"/>
            <a:ext cx="2946400" cy="2207260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1060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36C8-412D-4445-B14C-56165BAD96B1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935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0B71-955C-4BF9-B8B8-A010143DCD0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3F8D4-7D1E-4B95-8801-1CA16431E7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2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07926" y="142506"/>
            <a:ext cx="2743200" cy="365125"/>
          </a:xfrm>
        </p:spPr>
        <p:txBody>
          <a:bodyPr/>
          <a:lstStyle/>
          <a:p>
            <a:fld id="{62AE75B3-6441-491E-A181-CF9673D2AC42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Leela’s</a:t>
            </a:r>
            <a:r>
              <a:rPr lang="en-GB" dirty="0" smtClean="0"/>
              <a:t> friend – Exploring themes and ideas.</a:t>
            </a:r>
            <a:endParaRPr lang="en-GB" dirty="0"/>
          </a:p>
        </p:txBody>
      </p:sp>
      <p:pic>
        <p:nvPicPr>
          <p:cNvPr id="4" name="Picture 3" descr="luciusannaeusseneca15505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60960" y="688383"/>
            <a:ext cx="8323949" cy="54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47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9DAB-FE81-477E-9440-E933731178EE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72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6DC8-8148-4B65-A8EA-F846A7873AFD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291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4" y="365125"/>
            <a:ext cx="985413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20C2-02DE-48BD-A5FD-A91D49ADD3D7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10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E883-59A1-4DD6-A033-75F8B7D8733D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917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1812-F5B3-42DD-A902-90703DFE4730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870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0" y="457200"/>
            <a:ext cx="33117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D31D-A11C-4BAE-AE62-C5851E45C129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73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0" y="457200"/>
            <a:ext cx="33117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F76-36E5-4D51-865F-C9E086B47702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70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BD3C-92F9-4482-AA14-7E087DC82384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91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2A11-D63E-4D5B-9393-32859C13869C}" type="datetime2">
              <a:rPr lang="en-GB" smtClean="0"/>
              <a:pPr/>
              <a:t>Sunday, 18 October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4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" Target="../slides/slide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" Target="../slides/slide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962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sng">
                <a:solidFill>
                  <a:schemeClr val="tx1"/>
                </a:solidFill>
              </a:defRPr>
            </a:lvl1pPr>
          </a:lstStyle>
          <a:p>
            <a:fld id="{95AB25CE-8E01-416B-8781-D8D24F72E747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2" y="134322"/>
            <a:ext cx="11569256" cy="65350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prepare.gif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4142">
            <a:off x="412817" y="187190"/>
            <a:ext cx="1493235" cy="14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727" r:id="rId9"/>
    <p:sldLayoutId id="2147483753" r:id="rId10"/>
    <p:sldLayoutId id="2147483728" r:id="rId11"/>
    <p:sldLayoutId id="2147483656" r:id="rId12"/>
    <p:sldLayoutId id="2147483657" r:id="rId13"/>
    <p:sldLayoutId id="2147483658" r:id="rId14"/>
    <p:sldLayoutId id="2147483659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Elementary Heavy SF" panose="020BE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19D6-045E-4DEA-A2A1-2EBCB1BA3E30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DC34-6C79-4792-BA48-3CE528FF89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FD44-1D2F-49D0-B6E0-84A3D0611E6B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9738-FDC5-4C3D-A914-E25478217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142" y="365125"/>
            <a:ext cx="9668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1871" y="203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sng">
                <a:solidFill>
                  <a:schemeClr val="tx1"/>
                </a:solidFill>
              </a:defRPr>
            </a:lvl1pPr>
          </a:lstStyle>
          <a:p>
            <a:fld id="{1FBAC759-3772-4326-85A3-907B5F6CD883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0972" y="134321"/>
            <a:ext cx="11716227" cy="6569515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gree.gif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264349" y="229122"/>
            <a:ext cx="1506228" cy="15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1" r:id="rId2"/>
    <p:sldLayoutId id="2147483663" r:id="rId3"/>
    <p:sldLayoutId id="214748372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C00"/>
          </a:solidFill>
          <a:latin typeface="Elementary Heavy SF" panose="020BE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1800" y="365125"/>
            <a:ext cx="96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1871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sng">
                <a:solidFill>
                  <a:schemeClr val="tx1"/>
                </a:solidFill>
              </a:defRPr>
            </a:lvl1pPr>
          </a:lstStyle>
          <a:p>
            <a:fld id="{14B55C1D-6D34-497D-A6CE-E8DEBCCF2A6F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0972" y="134321"/>
            <a:ext cx="11728927" cy="6569515"/>
          </a:xfrm>
          <a:prstGeom prst="rect">
            <a:avLst/>
          </a:prstGeom>
          <a:noFill/>
          <a:ln w="381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esent.gif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5492">
            <a:off x="311635" y="244046"/>
            <a:ext cx="1581614" cy="15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23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50"/>
          </a:solidFill>
          <a:latin typeface="Elementary Heavy SF" panose="020BE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1857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sng">
                <a:solidFill>
                  <a:schemeClr val="tx1"/>
                </a:solidFill>
              </a:defRPr>
            </a:lvl1pPr>
          </a:lstStyle>
          <a:p>
            <a:fld id="{22C6484D-BCB8-4602-950F-FB31B888945A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0972" y="134321"/>
            <a:ext cx="11698811" cy="6569515"/>
          </a:xfrm>
          <a:prstGeom prst="rect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nstruct.gif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477">
            <a:off x="332529" y="244243"/>
            <a:ext cx="1473937" cy="1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3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24" r:id="rId8"/>
    <p:sldLayoutId id="2147483693" r:id="rId9"/>
    <p:sldLayoutId id="2147483694" r:id="rId10"/>
    <p:sldLayoutId id="2147483695" r:id="rId11"/>
    <p:sldLayoutId id="214748369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Elementary Heavy SF" panose="020BE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sng">
                <a:solidFill>
                  <a:schemeClr val="tx1"/>
                </a:solidFill>
              </a:defRPr>
            </a:lvl1pPr>
          </a:lstStyle>
          <a:p>
            <a:fld id="{C5C27CA8-031E-41CD-AF1C-D5AEF4001611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0972" y="134321"/>
            <a:ext cx="11690102" cy="6569515"/>
          </a:xfrm>
          <a:prstGeom prst="rect">
            <a:avLst/>
          </a:prstGeom>
          <a:noFill/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04" y="-18104"/>
            <a:ext cx="1951087" cy="198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1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25" r:id="rId8"/>
    <p:sldLayoutId id="2147483705" r:id="rId9"/>
    <p:sldLayoutId id="2147483706" r:id="rId10"/>
    <p:sldLayoutId id="2147483707" r:id="rId11"/>
    <p:sldLayoutId id="2147483708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Elementary Heavy SF" panose="020BE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700" y="365125"/>
            <a:ext cx="969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9009" y="238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u="sng">
                <a:solidFill>
                  <a:schemeClr val="tx1"/>
                </a:solidFill>
              </a:defRPr>
            </a:lvl1pPr>
          </a:lstStyle>
          <a:p>
            <a:fld id="{D1958BC9-5932-47D5-9B57-6C0A80C85F80}" type="datetime2">
              <a:rPr lang="en-GB" smtClean="0"/>
              <a:pPr/>
              <a:t>Sunday, 18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0972" y="134321"/>
            <a:ext cx="11707519" cy="6569515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960">
            <a:off x="153594" y="172321"/>
            <a:ext cx="1671588" cy="15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26" r:id="rId8"/>
    <p:sldLayoutId id="2147483717" r:id="rId9"/>
    <p:sldLayoutId id="2147483718" r:id="rId10"/>
    <p:sldLayoutId id="2147483719" r:id="rId11"/>
    <p:sldLayoutId id="214748372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Elementary Heavy SF" panose="020BE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9284" y="172621"/>
            <a:ext cx="9626600" cy="773864"/>
          </a:xfrm>
        </p:spPr>
        <p:txBody>
          <a:bodyPr/>
          <a:lstStyle/>
          <a:p>
            <a:r>
              <a:rPr lang="en-GB" dirty="0" smtClean="0"/>
              <a:t>Prediction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800" dirty="0" smtClean="0"/>
              <a:t>Title: </a:t>
            </a:r>
            <a:r>
              <a:rPr lang="en-GB" sz="4800" b="1" u="sng" dirty="0" smtClean="0"/>
              <a:t>A Midsummer Night’s dream Animated Tales</a:t>
            </a:r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What do you think this play is about based on the title and the front cover.</a:t>
            </a:r>
          </a:p>
          <a:p>
            <a:pPr algn="ctr"/>
            <a:r>
              <a:rPr lang="en-GB" sz="4800" dirty="0" smtClean="0"/>
              <a:t>Write as mind map or in a paragraph of approximately 30-50 words.</a:t>
            </a:r>
          </a:p>
          <a:p>
            <a:pPr algn="ctr"/>
            <a:endParaRPr lang="en-GB" sz="4800" dirty="0" smtClean="0"/>
          </a:p>
          <a:p>
            <a:pPr algn="ctr"/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42514" y="3107600"/>
            <a:ext cx="6792914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 Now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02080" y="375603"/>
            <a:ext cx="9144000" cy="1002999"/>
          </a:xfrm>
        </p:spPr>
        <p:txBody>
          <a:bodyPr>
            <a:normAutofit/>
          </a:bodyPr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74520" y="1981200"/>
            <a:ext cx="8595360" cy="3703320"/>
          </a:xfrm>
        </p:spPr>
        <p:txBody>
          <a:bodyPr>
            <a:normAutofit/>
          </a:bodyPr>
          <a:lstStyle/>
          <a:p>
            <a:endParaRPr lang="en-GB" sz="4800" dirty="0" smtClean="0"/>
          </a:p>
          <a:p>
            <a:endParaRPr lang="en-GB" sz="4400" dirty="0"/>
          </a:p>
          <a:p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8358" y="238050"/>
            <a:ext cx="3288631" cy="660308"/>
          </a:xfrm>
        </p:spPr>
        <p:txBody>
          <a:bodyPr/>
          <a:lstStyle/>
          <a:p>
            <a:fld id="{83390B71-955C-4BF9-B8B8-A010143DCD0E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140144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60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0788" y="218975"/>
            <a:ext cx="9265920" cy="974408"/>
          </a:xfrm>
        </p:spPr>
        <p:txBody>
          <a:bodyPr>
            <a:normAutofit/>
          </a:bodyPr>
          <a:lstStyle/>
          <a:p>
            <a:r>
              <a:rPr lang="en-GB" smtClean="0">
                <a:solidFill>
                  <a:srgbClr val="A9DA74"/>
                </a:solidFill>
                <a:latin typeface="Elementary Heavy SF"/>
              </a:rPr>
              <a:t>Learning outcomes </a:t>
            </a:r>
            <a:endParaRPr lang="en-GB" dirty="0">
              <a:solidFill>
                <a:srgbClr val="A9DA74"/>
              </a:solidFill>
              <a:latin typeface="Elementary Heavy S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2559" y="3252651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73479" y="2094917"/>
            <a:ext cx="5598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WHAT:</a:t>
            </a:r>
            <a:r>
              <a:rPr lang="en-GB" sz="2400" dirty="0" smtClean="0"/>
              <a:t> </a:t>
            </a:r>
            <a:r>
              <a:rPr lang="en-GB" sz="2400" dirty="0" smtClean="0"/>
              <a:t>to have an overview </a:t>
            </a:r>
            <a:r>
              <a:rPr lang="en-GB" sz="2400" dirty="0" smtClean="0"/>
              <a:t>of William Shakespeare’s play ‘A Midsummer Night’s </a:t>
            </a:r>
            <a:r>
              <a:rPr lang="en-GB" sz="2400" dirty="0" smtClean="0"/>
              <a:t>Dream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u="sng" dirty="0" smtClean="0"/>
              <a:t>WHY:</a:t>
            </a:r>
            <a:r>
              <a:rPr lang="en-GB" sz="2400" dirty="0" smtClean="0"/>
              <a:t> So as to have an understanding of the play before focussing on the language used by Shakespeare.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5915" y="5871410"/>
            <a:ext cx="656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Love       Respect         Serve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33651E-6F29-4A5D-9C02-869B1E46CE5F}"/>
              </a:ext>
            </a:extLst>
          </p:cNvPr>
          <p:cNvSpPr txBox="1"/>
          <p:nvPr/>
        </p:nvSpPr>
        <p:spPr>
          <a:xfrm rot="16200000">
            <a:off x="-3075058" y="3075058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Learning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Content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3975" y="316857"/>
            <a:ext cx="5565071" cy="535577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accent6"/>
                </a:solidFill>
              </a:rPr>
              <a:t>Make notes as you watch</a:t>
            </a:r>
            <a:endParaRPr lang="en-GB" sz="2800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2876" y="1668162"/>
            <a:ext cx="9242854" cy="45102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57937" y="203918"/>
            <a:ext cx="3481137" cy="672389"/>
          </a:xfrm>
        </p:spPr>
        <p:txBody>
          <a:bodyPr/>
          <a:lstStyle/>
          <a:p>
            <a:fld id="{2164DFF2-1ACF-4066-AFD3-C9069A5838D3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5139">
            <a:off x="179339" y="112268"/>
            <a:ext cx="1788254" cy="178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2640" y="2575085"/>
            <a:ext cx="8599662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 smtClean="0"/>
              <a:t>Watch any version of A Midsummer Night’s Dream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19124" y="4066783"/>
            <a:ext cx="6227602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TASKS:</a:t>
            </a:r>
          </a:p>
          <a:p>
            <a:r>
              <a:rPr lang="en-GB" sz="2800" dirty="0" smtClean="0"/>
              <a:t>Complete </a:t>
            </a:r>
            <a:r>
              <a:rPr lang="en-GB" sz="2800" dirty="0" smtClean="0"/>
              <a:t>storyboard as you are </a:t>
            </a:r>
            <a:r>
              <a:rPr lang="en-GB" sz="2800" dirty="0" smtClean="0"/>
              <a:t>watching</a:t>
            </a:r>
          </a:p>
          <a:p>
            <a:r>
              <a:rPr lang="en-GB" sz="2800" dirty="0" smtClean="0"/>
              <a:t>(see the next slide before starting this).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Complete the tasks as you are watching.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95ECB0-DF30-4B19-B445-A1D87BD39CC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prstClr val="black"/>
                </a:solidFill>
                <a:latin typeface="Century Gothic"/>
                <a:cs typeface="Century Gothic"/>
              </a:rPr>
              <a:t>Hook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36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45642" y="317500"/>
            <a:ext cx="3362158" cy="559830"/>
          </a:xfrm>
        </p:spPr>
        <p:txBody>
          <a:bodyPr/>
          <a:lstStyle/>
          <a:p>
            <a:fld id="{536FD1BF-28EA-424C-9227-61F0E30B11CC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49679" y="1310640"/>
          <a:ext cx="10210800" cy="502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0"/>
                <a:gridCol w="3403600"/>
                <a:gridCol w="3403600"/>
              </a:tblGrid>
              <a:tr h="2464915">
                <a:tc>
                  <a:txBody>
                    <a:bodyPr/>
                    <a:lstStyle/>
                    <a:p>
                      <a:r>
                        <a:rPr lang="en-GB" dirty="0" smtClean="0"/>
                        <a:t>Act</a:t>
                      </a:r>
                      <a:r>
                        <a:rPr lang="en-GB" baseline="0" dirty="0" smtClean="0"/>
                        <a:t> 1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 3</a:t>
                      </a:r>
                      <a:endParaRPr lang="en-GB" dirty="0"/>
                    </a:p>
                  </a:txBody>
                  <a:tcPr/>
                </a:tc>
              </a:tr>
              <a:tr h="454391">
                <a:tc>
                  <a:txBody>
                    <a:bodyPr/>
                    <a:lstStyle/>
                    <a:p>
                      <a:r>
                        <a:rPr lang="en-GB" dirty="0" smtClean="0"/>
                        <a:t>Act 4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Characters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1161" y="243840"/>
            <a:ext cx="664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Note the important events and characters in each </a:t>
            </a:r>
            <a:r>
              <a:rPr lang="en-GB" sz="2400" dirty="0" smtClean="0"/>
              <a:t>scene in your storyboard.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95ECB0-DF30-4B19-B445-A1D87BD39CC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Writing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 task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1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02080" y="375603"/>
            <a:ext cx="9144000" cy="1002999"/>
          </a:xfrm>
        </p:spPr>
        <p:txBody>
          <a:bodyPr>
            <a:normAutofit/>
          </a:bodyPr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74520" y="1981200"/>
            <a:ext cx="8595360" cy="3703320"/>
          </a:xfrm>
        </p:spPr>
        <p:txBody>
          <a:bodyPr>
            <a:normAutofit fontScale="85000" lnSpcReduction="20000"/>
          </a:bodyPr>
          <a:lstStyle/>
          <a:p>
            <a:r>
              <a:rPr lang="en-GB" sz="4800" dirty="0" smtClean="0"/>
              <a:t>Check your storyboard with a </a:t>
            </a:r>
            <a:r>
              <a:rPr lang="en-GB" sz="4800" dirty="0" smtClean="0"/>
              <a:t>partner/self.</a:t>
            </a:r>
            <a:endParaRPr lang="en-GB" sz="4800" dirty="0" smtClean="0"/>
          </a:p>
          <a:p>
            <a:r>
              <a:rPr lang="en-GB" sz="4800" dirty="0" smtClean="0"/>
              <a:t>Fill any gaps.</a:t>
            </a:r>
          </a:p>
          <a:p>
            <a:r>
              <a:rPr lang="en-GB" sz="4800" dirty="0" smtClean="0"/>
              <a:t>Take turns to explain what was happening:</a:t>
            </a:r>
          </a:p>
          <a:p>
            <a:r>
              <a:rPr lang="en-GB" sz="4800" dirty="0" smtClean="0"/>
              <a:t>A – at the beginning</a:t>
            </a:r>
          </a:p>
          <a:p>
            <a:r>
              <a:rPr lang="en-GB" sz="4800" dirty="0" smtClean="0"/>
              <a:t>B -at the end</a:t>
            </a:r>
          </a:p>
          <a:p>
            <a:endParaRPr lang="en-GB" sz="4800" dirty="0" smtClean="0"/>
          </a:p>
          <a:p>
            <a:endParaRPr lang="en-GB" sz="4400" dirty="0"/>
          </a:p>
          <a:p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8358" y="238050"/>
            <a:ext cx="3288631" cy="660308"/>
          </a:xfrm>
        </p:spPr>
        <p:txBody>
          <a:bodyPr/>
          <a:lstStyle/>
          <a:p>
            <a:fld id="{83390B71-955C-4BF9-B8B8-A010143DCD0E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140144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60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45642" y="317500"/>
            <a:ext cx="3362158" cy="559830"/>
          </a:xfrm>
        </p:spPr>
        <p:txBody>
          <a:bodyPr/>
          <a:lstStyle/>
          <a:p>
            <a:fld id="{536FD1BF-28EA-424C-9227-61F0E30B11CC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2560" y="1905000"/>
            <a:ext cx="9451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On the sheet you have been given: </a:t>
            </a:r>
          </a:p>
          <a:p>
            <a:endParaRPr lang="en-GB" sz="3600" dirty="0" smtClean="0"/>
          </a:p>
          <a:p>
            <a:r>
              <a:rPr lang="en-GB" sz="3600" dirty="0" smtClean="0"/>
              <a:t>Complete the tasks as we watch the film.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3"/>
          <a:srcRect l="7892" t="20860" r="18871" b="-1832"/>
          <a:stretch/>
        </p:blipFill>
        <p:spPr bwMode="auto">
          <a:xfrm>
            <a:off x="1432560" y="1106905"/>
            <a:ext cx="9529011" cy="56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95ECB0-DF30-4B19-B445-A1D87BD39CC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Writing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 task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632" y="317500"/>
            <a:ext cx="60157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TASK: answer the questions to embed knowledge of the play.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1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45642" y="317500"/>
            <a:ext cx="3362158" cy="559830"/>
          </a:xfrm>
        </p:spPr>
        <p:txBody>
          <a:bodyPr/>
          <a:lstStyle/>
          <a:p>
            <a:fld id="{536FD1BF-28EA-424C-9227-61F0E30B11CC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2560" y="1905000"/>
            <a:ext cx="9451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On the sheet you have been given: </a:t>
            </a:r>
          </a:p>
          <a:p>
            <a:endParaRPr lang="en-GB" sz="3600" dirty="0" smtClean="0"/>
          </a:p>
          <a:p>
            <a:r>
              <a:rPr lang="en-GB" sz="3600" dirty="0" smtClean="0"/>
              <a:t>Complete the tasks as we watch the film.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3"/>
          <a:srcRect l="11023" t="21490" r="20548"/>
          <a:stretch/>
        </p:blipFill>
        <p:spPr bwMode="auto">
          <a:xfrm>
            <a:off x="1852126" y="1106905"/>
            <a:ext cx="9031706" cy="552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95ECB0-DF30-4B19-B445-A1D87BD39CC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Writing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 task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1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02080" y="375603"/>
            <a:ext cx="9144000" cy="1002999"/>
          </a:xfrm>
        </p:spPr>
        <p:txBody>
          <a:bodyPr>
            <a:normAutofit/>
          </a:bodyPr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74520" y="1981200"/>
            <a:ext cx="8595360" cy="370332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Check your answers using the </a:t>
            </a:r>
            <a:r>
              <a:rPr lang="en-GB" sz="4800" dirty="0" smtClean="0"/>
              <a:t>next slide and tick if correct.</a:t>
            </a:r>
          </a:p>
          <a:p>
            <a:endParaRPr lang="en-GB" sz="4800" dirty="0"/>
          </a:p>
          <a:p>
            <a:r>
              <a:rPr lang="en-GB" sz="4800" dirty="0" smtClean="0"/>
              <a:t>Correct them in green pen if inaccurate.</a:t>
            </a:r>
            <a:endParaRPr lang="en-GB" sz="4800" dirty="0" smtClean="0"/>
          </a:p>
          <a:p>
            <a:endParaRPr lang="en-GB" sz="4400" dirty="0"/>
          </a:p>
          <a:p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8358" y="238050"/>
            <a:ext cx="3288631" cy="660308"/>
          </a:xfrm>
        </p:spPr>
        <p:txBody>
          <a:bodyPr/>
          <a:lstStyle/>
          <a:p>
            <a:fld id="{83390B71-955C-4BF9-B8B8-A010143DCD0E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140144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60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02080" y="375603"/>
            <a:ext cx="9144000" cy="1002999"/>
          </a:xfrm>
        </p:spPr>
        <p:txBody>
          <a:bodyPr>
            <a:normAutofit/>
          </a:bodyPr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74520" y="1981200"/>
            <a:ext cx="8595360" cy="3703320"/>
          </a:xfrm>
        </p:spPr>
        <p:txBody>
          <a:bodyPr>
            <a:normAutofit/>
          </a:bodyPr>
          <a:lstStyle/>
          <a:p>
            <a:endParaRPr lang="en-GB" sz="4800" dirty="0" smtClean="0"/>
          </a:p>
          <a:p>
            <a:endParaRPr lang="en-GB" sz="4400" dirty="0"/>
          </a:p>
          <a:p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8358" y="238050"/>
            <a:ext cx="3288631" cy="660308"/>
          </a:xfrm>
        </p:spPr>
        <p:txBody>
          <a:bodyPr/>
          <a:lstStyle/>
          <a:p>
            <a:fld id="{83390B71-955C-4BF9-B8B8-A010143DCD0E}" type="datetime2">
              <a:rPr lang="en-GB" sz="2400" smtClean="0"/>
              <a:pPr/>
              <a:t>Sunday, 18 October 2020</a:t>
            </a:fld>
            <a:endParaRPr lang="en-GB" sz="24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B0DAF5-F32A-4F77-B278-583F28368D57}"/>
              </a:ext>
            </a:extLst>
          </p:cNvPr>
          <p:cNvSpPr txBox="1"/>
          <p:nvPr/>
        </p:nvSpPr>
        <p:spPr>
          <a:xfrm rot="16200000">
            <a:off x="-3075058" y="3140144"/>
            <a:ext cx="6858002" cy="707886"/>
          </a:xfrm>
          <a:prstGeom prst="rect">
            <a:avLst/>
          </a:prstGeom>
          <a:solidFill>
            <a:srgbClr val="F8F8F8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60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276</Words>
  <Application>Microsoft Office PowerPoint</Application>
  <PresentationFormat>Widescreen</PresentationFormat>
  <Paragraphs>85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Gothic</vt:lpstr>
      <vt:lpstr>Elementary Heavy SF</vt:lpstr>
      <vt:lpstr>Office Theme</vt:lpstr>
      <vt:lpstr>6_Custom Design</vt:lpstr>
      <vt:lpstr>5_Custom Design</vt:lpstr>
      <vt:lpstr>Custom Design</vt:lpstr>
      <vt:lpstr>1_Custom Design</vt:lpstr>
      <vt:lpstr>2_Custom Design</vt:lpstr>
      <vt:lpstr>3_Custom Design</vt:lpstr>
      <vt:lpstr>4_Custom Design</vt:lpstr>
      <vt:lpstr>Prediction</vt:lpstr>
      <vt:lpstr>Learning outcomes </vt:lpstr>
      <vt:lpstr>Make notes as you watch</vt:lpstr>
      <vt:lpstr>PowerPoint Presentation</vt:lpstr>
      <vt:lpstr>Review</vt:lpstr>
      <vt:lpstr>PowerPoint Presentation</vt:lpstr>
      <vt:lpstr>PowerPoint Presentation</vt:lpstr>
      <vt:lpstr>Review</vt:lpstr>
      <vt:lpstr>Review</vt:lpstr>
      <vt:lpstr>Review</vt:lpstr>
    </vt:vector>
  </TitlesOfParts>
  <Company>Trinity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TY-Mansfield, A</dc:creator>
  <cp:lastModifiedBy>gav</cp:lastModifiedBy>
  <cp:revision>112</cp:revision>
  <dcterms:created xsi:type="dcterms:W3CDTF">2015-01-26T11:01:15Z</dcterms:created>
  <dcterms:modified xsi:type="dcterms:W3CDTF">2020-10-18T06:45:10Z</dcterms:modified>
</cp:coreProperties>
</file>