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Default Extension="bin" ContentType="application/vnd.ms-office.activeX"/>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activeX/activeX1.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3729" r:id="rId3"/>
    <p:sldMasterId id="2147483661" r:id="rId4"/>
    <p:sldMasterId id="2147483673" r:id="rId5"/>
    <p:sldMasterId id="2147483685" r:id="rId6"/>
    <p:sldMasterId id="2147483697" r:id="rId7"/>
    <p:sldMasterId id="2147483709" r:id="rId8"/>
  </p:sldMasterIdLst>
  <p:notesMasterIdLst>
    <p:notesMasterId r:id="rId27"/>
  </p:notesMasterIdLst>
  <p:sldIdLst>
    <p:sldId id="270" r:id="rId9"/>
    <p:sldId id="287" r:id="rId10"/>
    <p:sldId id="263" r:id="rId11"/>
    <p:sldId id="257" r:id="rId12"/>
    <p:sldId id="271" r:id="rId13"/>
    <p:sldId id="288" r:id="rId14"/>
    <p:sldId id="268" r:id="rId15"/>
    <p:sldId id="281" r:id="rId16"/>
    <p:sldId id="273" r:id="rId17"/>
    <p:sldId id="282" r:id="rId18"/>
    <p:sldId id="286" r:id="rId19"/>
    <p:sldId id="280" r:id="rId20"/>
    <p:sldId id="283" r:id="rId21"/>
    <p:sldId id="284" r:id="rId22"/>
    <p:sldId id="275" r:id="rId23"/>
    <p:sldId id="276" r:id="rId24"/>
    <p:sldId id="277"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9DA74"/>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09" autoAdjust="0"/>
    <p:restoredTop sz="85494" autoAdjust="0"/>
  </p:normalViewPr>
  <p:slideViewPr>
    <p:cSldViewPr snapToGrid="0">
      <p:cViewPr varScale="1">
        <p:scale>
          <a:sx n="62" d="100"/>
          <a:sy n="62" d="100"/>
        </p:scale>
        <p:origin x="-882"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2010"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B46C0-3480-413F-9776-B8EA92E3AD1B}" type="datetimeFigureOut">
              <a:rPr lang="en-GB" smtClean="0"/>
              <a:pPr/>
              <a:t>06/07/2020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A9B57-2B99-46E1-B724-1B4FB045E4D4}" type="slidenum">
              <a:rPr lang="en-GB" smtClean="0"/>
              <a:pPr/>
              <a:t>‹#›</a:t>
            </a:fld>
            <a:endParaRPr lang="en-GB"/>
          </a:p>
        </p:txBody>
      </p:sp>
    </p:spTree>
    <p:extLst>
      <p:ext uri="{BB962C8B-B14F-4D97-AF65-F5344CB8AC3E}">
        <p14:creationId xmlns:p14="http://schemas.microsoft.com/office/powerpoint/2010/main" xmlns="" val="82671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3</a:t>
            </a:fld>
            <a:endParaRPr lang="en-GB"/>
          </a:p>
        </p:txBody>
      </p:sp>
    </p:spTree>
    <p:extLst>
      <p:ext uri="{BB962C8B-B14F-4D97-AF65-F5344CB8AC3E}">
        <p14:creationId xmlns:p14="http://schemas.microsoft.com/office/powerpoint/2010/main" xmlns="" val="34240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may wish to print out for groups/pairs </a:t>
            </a:r>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13</a:t>
            </a:fld>
            <a:endParaRPr lang="en-GB"/>
          </a:p>
        </p:txBody>
      </p:sp>
    </p:spTree>
    <p:extLst>
      <p:ext uri="{BB962C8B-B14F-4D97-AF65-F5344CB8AC3E}">
        <p14:creationId xmlns:p14="http://schemas.microsoft.com/office/powerpoint/2010/main" xmlns="" val="2804290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may wish to print out for </a:t>
            </a:r>
            <a:r>
              <a:rPr lang="en-GB" smtClean="0"/>
              <a:t>groups/pairs </a:t>
            </a:r>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14</a:t>
            </a:fld>
            <a:endParaRPr lang="en-GB"/>
          </a:p>
        </p:txBody>
      </p:sp>
    </p:spTree>
    <p:extLst>
      <p:ext uri="{BB962C8B-B14F-4D97-AF65-F5344CB8AC3E}">
        <p14:creationId xmlns:p14="http://schemas.microsoft.com/office/powerpoint/2010/main" xmlns="" val="280429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Checking learning: It is likely that this process will feature throughout</a:t>
            </a:r>
            <a:r>
              <a:rPr lang="en-US" sz="1200" b="1" kern="1200" baseline="0" dirty="0" smtClean="0">
                <a:solidFill>
                  <a:schemeClr val="tx1"/>
                </a:solidFill>
                <a:latin typeface="+mn-lt"/>
                <a:ea typeface="+mn-ea"/>
                <a:cs typeface="+mn-cs"/>
              </a:rPr>
              <a:t> the lesson, not just at the end.</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Reviewing is a critical element in the process of teaching and learning as it is at this point that teachers can challenge the students to make their learning explicit.  Although Review is the last of the elements of the cycle to be described, it should not be seen as coming only at the end of a lesson. It is useful to include different review opportunities throughout every lesson so that teachers and students can identify challenges and supports, and strengths and weaknesses. Review is a significant part of developing metacognitive awareness.</a:t>
            </a:r>
            <a:endParaRPr lang="en-US" dirty="0" smtClean="0"/>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18</a:t>
            </a:fld>
            <a:endParaRPr lang="en-GB"/>
          </a:p>
        </p:txBody>
      </p:sp>
    </p:spTree>
    <p:extLst>
      <p:ext uri="{BB962C8B-B14F-4D97-AF65-F5344CB8AC3E}">
        <p14:creationId xmlns:p14="http://schemas.microsoft.com/office/powerpoint/2010/main" xmlns="" val="280429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Teachers explicitly share the purpose of the lesson/s with their students so that the students are in no doubt as to what is expected of them during the lesson. The teacher will:</a:t>
            </a:r>
          </a:p>
          <a:p>
            <a:pPr marL="171450" indent="-171450">
              <a:buFont typeface="Arial"/>
              <a:buChar char="•"/>
            </a:pPr>
            <a:r>
              <a:rPr lang="en-US" sz="1200" kern="1200" dirty="0" smtClean="0">
                <a:solidFill>
                  <a:schemeClr val="tx1"/>
                </a:solidFill>
                <a:latin typeface="+mn-lt"/>
                <a:ea typeface="+mn-ea"/>
                <a:cs typeface="+mn-cs"/>
              </a:rPr>
              <a:t>Make the content, skills and thinking explicit</a:t>
            </a:r>
          </a:p>
          <a:p>
            <a:pPr marL="171450" indent="-171450">
              <a:buFont typeface="Arial"/>
              <a:buChar char="•"/>
            </a:pPr>
            <a:r>
              <a:rPr lang="en-US" sz="1200" kern="1200" dirty="0" smtClean="0">
                <a:solidFill>
                  <a:schemeClr val="tx1"/>
                </a:solidFill>
                <a:latin typeface="+mn-lt"/>
                <a:ea typeface="+mn-ea"/>
                <a:cs typeface="+mn-cs"/>
              </a:rPr>
              <a:t>State clearly what the students will have learned by the end of the lesson</a:t>
            </a:r>
          </a:p>
          <a:p>
            <a:pPr marL="171450" indent="-171450">
              <a:buFont typeface="Arial"/>
              <a:buChar char="•"/>
            </a:pPr>
            <a:r>
              <a:rPr lang="en-US" sz="1200" kern="1200" dirty="0" smtClean="0">
                <a:solidFill>
                  <a:schemeClr val="tx1"/>
                </a:solidFill>
                <a:latin typeface="+mn-lt"/>
                <a:ea typeface="+mn-ea"/>
                <a:cs typeface="+mn-cs"/>
              </a:rPr>
              <a:t>Share the criteria against which the learning will be assessed.</a:t>
            </a:r>
          </a:p>
          <a:p>
            <a:pPr marL="0" indent="0">
              <a:buFont typeface="Arial"/>
              <a:buNone/>
            </a:pPr>
            <a:r>
              <a:rPr lang="en-US" sz="1200" kern="1200" dirty="0" smtClean="0">
                <a:solidFill>
                  <a:schemeClr val="tx1"/>
                </a:solidFill>
                <a:latin typeface="+mn-lt"/>
                <a:ea typeface="+mn-ea"/>
                <a:cs typeface="+mn-cs"/>
              </a:rPr>
              <a:t>Students will be able to answer the key questions:</a:t>
            </a:r>
          </a:p>
          <a:p>
            <a:pPr marL="342900" indent="-342900">
              <a:spcBef>
                <a:spcPct val="50000"/>
              </a:spcBef>
            </a:pPr>
            <a:r>
              <a:rPr lang="en-GB" sz="1200" b="1" u="sng" dirty="0" smtClean="0">
                <a:solidFill>
                  <a:srgbClr val="336699"/>
                </a:solidFill>
                <a:latin typeface="Calibri" pitchFamily="34" charset="0"/>
              </a:rPr>
              <a:t>What are you learning?:</a:t>
            </a:r>
          </a:p>
          <a:p>
            <a:pPr marL="342900" indent="-342900">
              <a:spcBef>
                <a:spcPct val="50000"/>
              </a:spcBef>
            </a:pPr>
            <a:r>
              <a:rPr lang="en-GB" sz="1200" b="1" u="sng" dirty="0" smtClean="0">
                <a:solidFill>
                  <a:srgbClr val="336699"/>
                </a:solidFill>
                <a:latin typeface="Calibri" pitchFamily="34" charset="0"/>
              </a:rPr>
              <a:t>Why are you learning this?</a:t>
            </a:r>
          </a:p>
          <a:p>
            <a:pPr marL="342900" indent="-342900">
              <a:spcBef>
                <a:spcPct val="50000"/>
              </a:spcBef>
            </a:pPr>
            <a:r>
              <a:rPr lang="en-GB" sz="1200" b="1" u="sng" dirty="0" smtClean="0">
                <a:solidFill>
                  <a:srgbClr val="336699"/>
                </a:solidFill>
                <a:latin typeface="Calibri" pitchFamily="34" charset="0"/>
              </a:rPr>
              <a:t>How will you know if you are doing this well?</a:t>
            </a:r>
          </a:p>
          <a:p>
            <a:pPr marL="342900" indent="-342900">
              <a:spcBef>
                <a:spcPct val="50000"/>
              </a:spcBef>
              <a:buFont typeface="Arial" panose="020B0604020202020204" pitchFamily="34" charset="0"/>
              <a:buChar char="•"/>
            </a:pPr>
            <a:r>
              <a:rPr lang="en-GB" sz="1200" b="1" u="sng" dirty="0" smtClean="0">
                <a:solidFill>
                  <a:srgbClr val="336699"/>
                </a:solidFill>
                <a:latin typeface="Calibri" pitchFamily="34" charset="0"/>
              </a:rPr>
              <a:t>WAGOLL:</a:t>
            </a:r>
          </a:p>
          <a:p>
            <a:pPr marL="342900" indent="-342900">
              <a:spcBef>
                <a:spcPct val="50000"/>
              </a:spcBef>
              <a:buFont typeface="Arial" panose="020B0604020202020204" pitchFamily="34" charset="0"/>
              <a:buChar char="•"/>
            </a:pPr>
            <a:r>
              <a:rPr lang="en-GB" sz="1200" b="1" u="sng" dirty="0" smtClean="0">
                <a:solidFill>
                  <a:srgbClr val="336699"/>
                </a:solidFill>
                <a:latin typeface="Calibri" pitchFamily="34" charset="0"/>
              </a:rPr>
              <a:t>Success Criteria:</a:t>
            </a:r>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4</a:t>
            </a:fld>
            <a:endParaRPr lang="en-GB"/>
          </a:p>
        </p:txBody>
      </p:sp>
    </p:spTree>
    <p:extLst>
      <p:ext uri="{BB962C8B-B14F-4D97-AF65-F5344CB8AC3E}">
        <p14:creationId xmlns:p14="http://schemas.microsoft.com/office/powerpoint/2010/main" xmlns="" val="193876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smtClean="0"/>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5</a:t>
            </a:fld>
            <a:endParaRPr lang="en-GB"/>
          </a:p>
        </p:txBody>
      </p:sp>
    </p:spTree>
    <p:extLst>
      <p:ext uri="{BB962C8B-B14F-4D97-AF65-F5344CB8AC3E}">
        <p14:creationId xmlns:p14="http://schemas.microsoft.com/office/powerpoint/2010/main" xmlns="" val="1644003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not included the film –</a:t>
            </a:r>
            <a:r>
              <a:rPr lang="en-GB" baseline="0" dirty="0" smtClean="0"/>
              <a:t> teacher to decide whether to show all or parts throughout </a:t>
            </a:r>
            <a:r>
              <a:rPr lang="en-GB" baseline="0" smtClean="0"/>
              <a:t>the scheme.</a:t>
            </a:r>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6</a:t>
            </a:fld>
            <a:endParaRPr lang="en-GB"/>
          </a:p>
        </p:txBody>
      </p:sp>
    </p:spTree>
    <p:extLst>
      <p:ext uri="{BB962C8B-B14F-4D97-AF65-F5344CB8AC3E}">
        <p14:creationId xmlns:p14="http://schemas.microsoft.com/office/powerpoint/2010/main" xmlns="" val="1644003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Checking learning: It is likely that this process will feature throughout</a:t>
            </a:r>
            <a:r>
              <a:rPr lang="en-US" sz="1200" b="1" kern="1200" baseline="0" dirty="0" smtClean="0">
                <a:solidFill>
                  <a:schemeClr val="tx1"/>
                </a:solidFill>
                <a:latin typeface="+mn-lt"/>
                <a:ea typeface="+mn-ea"/>
                <a:cs typeface="+mn-cs"/>
              </a:rPr>
              <a:t> the lesson, not just at the end.</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Reviewing is a critical element in the process of teaching and learning as it is at this point that teachers can challenge the students to make their learning explicit.  Although Review is the last of the elements of the cycle to be described, it should not be seen as coming only at the end of a lesson. It is useful to include different review opportunities throughout every lesson so that teachers and students can identify challenges and supports, and strengths and weaknesses. Review is a significant part of developing metacognitive awareness.</a:t>
            </a:r>
            <a:endParaRPr lang="en-US" dirty="0" smtClean="0"/>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8</a:t>
            </a:fld>
            <a:endParaRPr lang="en-GB"/>
          </a:p>
        </p:txBody>
      </p:sp>
    </p:spTree>
    <p:extLst>
      <p:ext uri="{BB962C8B-B14F-4D97-AF65-F5344CB8AC3E}">
        <p14:creationId xmlns:p14="http://schemas.microsoft.com/office/powerpoint/2010/main" xmlns="" val="2804290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a:t>
            </a:r>
            <a:r>
              <a:rPr lang="en-GB" baseline="0" dirty="0" smtClean="0"/>
              <a:t> – HA issue task sheets to students.</a:t>
            </a:r>
          </a:p>
          <a:p>
            <a:endParaRPr lang="en-GB" baseline="0" dirty="0" smtClean="0"/>
          </a:p>
          <a:p>
            <a:r>
              <a:rPr lang="en-GB" baseline="0" dirty="0" smtClean="0"/>
              <a:t>Print enough of the answer sheets for them to check.</a:t>
            </a:r>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a:t>
            </a:r>
            <a:r>
              <a:rPr lang="en-GB" baseline="0" dirty="0" smtClean="0"/>
              <a:t> – HA issue task sheets to students.</a:t>
            </a:r>
          </a:p>
          <a:p>
            <a:endParaRPr lang="en-GB" baseline="0" dirty="0" smtClean="0"/>
          </a:p>
          <a:p>
            <a:r>
              <a:rPr lang="en-GB" baseline="0" dirty="0" smtClean="0"/>
              <a:t>Print enough of the answer sheets for them to check.</a:t>
            </a:r>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a:t>
            </a:r>
            <a:r>
              <a:rPr lang="en-GB" baseline="0" dirty="0" smtClean="0"/>
              <a:t> – HA issue task sheets to students.</a:t>
            </a:r>
          </a:p>
          <a:p>
            <a:endParaRPr lang="en-GB" baseline="0" dirty="0" smtClean="0"/>
          </a:p>
          <a:p>
            <a:r>
              <a:rPr lang="en-GB" baseline="0" dirty="0" smtClean="0"/>
              <a:t>Print enough of the answer sheets for them to check.</a:t>
            </a:r>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Checking learning: It is likely that this process will feature throughout</a:t>
            </a:r>
            <a:r>
              <a:rPr lang="en-US" sz="1200" b="1" kern="1200" baseline="0" dirty="0" smtClean="0">
                <a:solidFill>
                  <a:schemeClr val="tx1"/>
                </a:solidFill>
                <a:latin typeface="+mn-lt"/>
                <a:ea typeface="+mn-ea"/>
                <a:cs typeface="+mn-cs"/>
              </a:rPr>
              <a:t> the lesson, not just at the end.</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Reviewing is a critical element in the process of teaching and learning as it is at this point that teachers can challenge the students to make their learning explicit.  Although Review is the last of the elements of the cycle to be described, it should not be seen as coming only at the end of a lesson. It is useful to include different review opportunities throughout every lesson so that teachers and students can identify challenges and supports, and strengths and weaknesses. Review is a significant part of developing metacognitive awareness.</a:t>
            </a:r>
            <a:endParaRPr lang="en-US" dirty="0" smtClean="0"/>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12</a:t>
            </a:fld>
            <a:endParaRPr lang="en-GB"/>
          </a:p>
        </p:txBody>
      </p:sp>
    </p:spTree>
    <p:extLst>
      <p:ext uri="{BB962C8B-B14F-4D97-AF65-F5344CB8AC3E}">
        <p14:creationId xmlns:p14="http://schemas.microsoft.com/office/powerpoint/2010/main" xmlns="" val="280429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14606" y="242714"/>
            <a:ext cx="2743200" cy="365125"/>
          </a:xfrm>
        </p:spPr>
        <p:txBody>
          <a:bodyPr/>
          <a:lstStyle/>
          <a:p>
            <a:fld id="{62AE75B3-6441-491E-A181-CF9673D2AC42}" type="datetime2">
              <a:rPr lang="en-GB" smtClean="0"/>
              <a:pPr/>
              <a:t>Monday, 06 July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46243" y="151947"/>
            <a:ext cx="2946400" cy="2146300"/>
          </a:xfrm>
          <a:prstGeom prst="roundRect">
            <a:avLst/>
          </a:prstGeom>
          <a:solidFill>
            <a:srgbClr val="FFCC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46243" y="2298247"/>
            <a:ext cx="2946400" cy="2146300"/>
          </a:xfrm>
          <a:prstGeom prst="roundRect">
            <a:avLst/>
          </a:prstGeom>
          <a:solidFill>
            <a:srgbClr val="FFCC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46243" y="4444547"/>
            <a:ext cx="2946400" cy="2207260"/>
          </a:xfrm>
          <a:prstGeom prst="roundRect">
            <a:avLst/>
          </a:prstGeom>
          <a:solidFill>
            <a:srgbClr val="FFCC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4" name="TextBox 3"/>
          <p:cNvSpPr txBox="1"/>
          <p:nvPr userDrawn="1"/>
        </p:nvSpPr>
        <p:spPr>
          <a:xfrm>
            <a:off x="9354065" y="395416"/>
            <a:ext cx="2100649" cy="369332"/>
          </a:xfrm>
          <a:prstGeom prst="rect">
            <a:avLst/>
          </a:prstGeom>
          <a:noFill/>
        </p:spPr>
        <p:txBody>
          <a:bodyPr wrap="square" rtlCol="0">
            <a:spAutoFit/>
          </a:bodyPr>
          <a:lstStyle/>
          <a:p>
            <a:r>
              <a:rPr lang="en-GB" smtClean="0"/>
              <a:t>Learning objective</a:t>
            </a:r>
            <a:endParaRPr lang="en-GB"/>
          </a:p>
        </p:txBody>
      </p:sp>
    </p:spTree>
    <p:extLst>
      <p:ext uri="{BB962C8B-B14F-4D97-AF65-F5344CB8AC3E}">
        <p14:creationId xmlns:p14="http://schemas.microsoft.com/office/powerpoint/2010/main" xmlns="" val="210384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5AB25CE-8E01-416B-8781-D8D24F72E747}" type="datetime2">
              <a:rPr lang="en-GB" smtClean="0"/>
              <a:pPr/>
              <a:t>Monday, 06 July 2020</a:t>
            </a:fld>
            <a:endParaRPr lang="en-GB" dirty="0"/>
          </a:p>
        </p:txBody>
      </p:sp>
      <p:sp>
        <p:nvSpPr>
          <p:cNvPr id="4" name="Footer Placeholder 3"/>
          <p:cNvSpPr>
            <a:spLocks noGrp="1"/>
          </p:cNvSpPr>
          <p:nvPr>
            <p:ph type="ftr" sz="quarter" idx="11"/>
          </p:nvPr>
        </p:nvSpPr>
        <p:spPr/>
        <p:txBody>
          <a:bodyPr/>
          <a:lstStyle/>
          <a:p>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07926" y="142506"/>
            <a:ext cx="2743200" cy="365125"/>
          </a:xfrm>
        </p:spPr>
        <p:txBody>
          <a:bodyPr/>
          <a:lstStyle/>
          <a:p>
            <a:fld id="{62AE75B3-6441-491E-A181-CF9673D2AC42}" type="datetime2">
              <a:rPr lang="en-GB" smtClean="0"/>
              <a:pPr/>
              <a:t>Monday, 06 July 2020</a:t>
            </a:fld>
            <a:endParaRPr lang="en-GB"/>
          </a:p>
        </p:txBody>
      </p:sp>
      <p:sp>
        <p:nvSpPr>
          <p:cNvPr id="3" name="Footer Placeholder 2"/>
          <p:cNvSpPr>
            <a:spLocks noGrp="1"/>
          </p:cNvSpPr>
          <p:nvPr>
            <p:ph type="ftr" sz="quarter" idx="11"/>
          </p:nvPr>
        </p:nvSpPr>
        <p:spPr/>
        <p:txBody>
          <a:bodyPr/>
          <a:lstStyle/>
          <a:p>
            <a:r>
              <a:rPr lang="en-GB" dirty="0" err="1" smtClean="0"/>
              <a:t>Leela’s</a:t>
            </a:r>
            <a:r>
              <a:rPr lang="en-GB" dirty="0" smtClean="0"/>
              <a:t> friend – Exploring themes and ideas.</a:t>
            </a:r>
            <a:endParaRPr lang="en-GB" dirty="0"/>
          </a:p>
        </p:txBody>
      </p:sp>
      <p:pic>
        <p:nvPicPr>
          <p:cNvPr id="4" name="Picture 3" descr="luciusannaeusseneca155059.jpg"/>
          <p:cNvPicPr>
            <a:picLocks noChangeAspect="1"/>
          </p:cNvPicPr>
          <p:nvPr userDrawn="1"/>
        </p:nvPicPr>
        <p:blipFill>
          <a:blip r:embed="rId2" cstate="print"/>
          <a:stretch>
            <a:fillRect/>
          </a:stretch>
        </p:blipFill>
        <p:spPr>
          <a:xfrm>
            <a:off x="3260960" y="688383"/>
            <a:ext cx="8323949" cy="5403945"/>
          </a:xfrm>
          <a:prstGeom prst="rect">
            <a:avLst/>
          </a:prstGeom>
        </p:spPr>
      </p:pic>
    </p:spTree>
    <p:extLst>
      <p:ext uri="{BB962C8B-B14F-4D97-AF65-F5344CB8AC3E}">
        <p14:creationId xmlns:p14="http://schemas.microsoft.com/office/powerpoint/2010/main" xmlns="" val="298186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5152" y="457200"/>
            <a:ext cx="2956873"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282874" y="92075"/>
            <a:ext cx="2743200" cy="365125"/>
          </a:xfrm>
        </p:spPr>
        <p:txBody>
          <a:bodyPr/>
          <a:lstStyle/>
          <a:p>
            <a:fld id="{65A1F208-791A-4DDE-A99D-6BA34D20986B}"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404241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0561" y="457200"/>
            <a:ext cx="3011464"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257822" y="109321"/>
            <a:ext cx="2743200" cy="365125"/>
          </a:xfrm>
        </p:spPr>
        <p:txBody>
          <a:bodyPr/>
          <a:lstStyle/>
          <a:p>
            <a:fld id="{A4A7CE6C-C233-4472-AD1C-9ECF7D99BA19}"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3676235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307926" y="115094"/>
            <a:ext cx="2743200" cy="365125"/>
          </a:xfrm>
        </p:spPr>
        <p:txBody>
          <a:bodyPr/>
          <a:lstStyle/>
          <a:p>
            <a:fld id="{491D0ED0-8DFA-4FBC-B019-2C09B458E77E}"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3201819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295400" y="135167"/>
            <a:ext cx="2743200" cy="365125"/>
          </a:xfrm>
        </p:spPr>
        <p:txBody>
          <a:bodyPr/>
          <a:lstStyle/>
          <a:p>
            <a:fld id="{D1F502C0-00FC-4A95-BCD0-2FA6E2F1DDF4}"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2718623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9519D6-045E-4DEA-A2A1-2EBCB1BA3E30}" type="datetimeFigureOut">
              <a:rPr lang="en-GB" smtClean="0"/>
              <a:pPr/>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9519D6-045E-4DEA-A2A1-2EBCB1BA3E30}" type="datetimeFigureOut">
              <a:rPr lang="en-GB" smtClean="0"/>
              <a:pPr/>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06600" y="365125"/>
            <a:ext cx="9347200" cy="1325563"/>
          </a:xfrm>
        </p:spPr>
        <p:txBody>
          <a:bodyPr>
            <a:noAutofit/>
          </a:bodyPr>
          <a:lstStyle>
            <a:lvl1pPr>
              <a:defRPr sz="4400">
                <a:solidFill>
                  <a:srgbClr val="FF0000"/>
                </a:solidFill>
              </a:defRPr>
            </a:lvl1pPr>
          </a:lstStyle>
          <a:p>
            <a:r>
              <a:rPr lang="en-GB" dirty="0" smtClean="0"/>
              <a:t>Click to edit Master title style</a:t>
            </a:r>
            <a:endParaRPr lang="en-US" dirty="0"/>
          </a:p>
        </p:txBody>
      </p:sp>
      <p:sp>
        <p:nvSpPr>
          <p:cNvPr id="8" name="Text Placeholder 7"/>
          <p:cNvSpPr>
            <a:spLocks noGrp="1"/>
          </p:cNvSpPr>
          <p:nvPr>
            <p:ph type="body" sz="quarter" idx="13"/>
          </p:nvPr>
        </p:nvSpPr>
        <p:spPr>
          <a:xfrm>
            <a:off x="609600" y="1563688"/>
            <a:ext cx="10972800" cy="4961656"/>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9" name="Rectangle 8"/>
          <p:cNvSpPr/>
          <p:nvPr userDrawn="1"/>
        </p:nvSpPr>
        <p:spPr>
          <a:xfrm>
            <a:off x="335361" y="134322"/>
            <a:ext cx="11681595" cy="653503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Date Placeholder 3"/>
          <p:cNvSpPr>
            <a:spLocks noGrp="1"/>
          </p:cNvSpPr>
          <p:nvPr>
            <p:ph type="dt" sz="half" idx="10"/>
          </p:nvPr>
        </p:nvSpPr>
        <p:spPr>
          <a:xfrm>
            <a:off x="1343444" y="182562"/>
            <a:ext cx="4165600" cy="365125"/>
          </a:xfrm>
          <a:prstGeom prst="rect">
            <a:avLst/>
          </a:prstGeom>
        </p:spPr>
        <p:txBody>
          <a:bodyPr/>
          <a:lstStyle/>
          <a:p>
            <a:fld id="{8BE6CB35-9C4B-4365-9E1B-41648003AE94}" type="datetime2">
              <a:rPr lang="en-GB" smtClean="0"/>
              <a:pPr/>
              <a:t>Monday, 06 July 2020</a:t>
            </a:fld>
            <a:endParaRPr lang="en-US" dirty="0"/>
          </a:p>
        </p:txBody>
      </p:sp>
    </p:spTree>
    <p:extLst>
      <p:ext uri="{BB962C8B-B14F-4D97-AF65-F5344CB8AC3E}">
        <p14:creationId xmlns:p14="http://schemas.microsoft.com/office/powerpoint/2010/main" xmlns="" val="1425907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9519D6-045E-4DEA-A2A1-2EBCB1BA3E30}" type="datetimeFigureOut">
              <a:rPr lang="en-GB" smtClean="0"/>
              <a:pPr/>
              <a:t>06/07/2020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9519D6-045E-4DEA-A2A1-2EBCB1BA3E30}" type="datetimeFigureOut">
              <a:rPr lang="en-GB" smtClean="0"/>
              <a:pPr/>
              <a:t>06/07/2020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519D6-045E-4DEA-A2A1-2EBCB1BA3E30}" type="datetimeFigureOut">
              <a:rPr lang="en-GB" smtClean="0"/>
              <a:pPr/>
              <a:t>06/07/2020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519D6-045E-4DEA-A2A1-2EBCB1BA3E30}" type="datetimeFigureOut">
              <a:rPr lang="en-GB" smtClean="0"/>
              <a:pPr/>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519D6-045E-4DEA-A2A1-2EBCB1BA3E30}" type="datetimeFigureOut">
              <a:rPr lang="en-GB" smtClean="0"/>
              <a:pPr/>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25FD44-1D2F-49D0-B6E0-84A3D0611E6B}" type="datetimeFigureOut">
              <a:rPr lang="en-GB" smtClean="0"/>
              <a:pPr/>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17C2ED-058D-4405-ABF6-122ECC6739FB}"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2396267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25FD44-1D2F-49D0-B6E0-84A3D0611E6B}" type="datetimeFigureOut">
              <a:rPr lang="en-GB" smtClean="0"/>
              <a:pPr/>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25FD44-1D2F-49D0-B6E0-84A3D0611E6B}" type="datetimeFigureOut">
              <a:rPr lang="en-GB" smtClean="0"/>
              <a:pPr/>
              <a:t>06/07/2020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25FD44-1D2F-49D0-B6E0-84A3D0611E6B}" type="datetimeFigureOut">
              <a:rPr lang="en-GB" smtClean="0"/>
              <a:pPr/>
              <a:t>06/07/2020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5FD44-1D2F-49D0-B6E0-84A3D0611E6B}" type="datetimeFigureOut">
              <a:rPr lang="en-GB" smtClean="0"/>
              <a:pPr/>
              <a:t>06/07/2020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5FD44-1D2F-49D0-B6E0-84A3D0611E6B}" type="datetimeFigureOut">
              <a:rPr lang="en-GB" smtClean="0"/>
              <a:pPr/>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5FD44-1D2F-49D0-B6E0-84A3D0611E6B}" type="datetimeFigureOut">
              <a:rPr lang="en-GB" smtClean="0"/>
              <a:pPr/>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25A1A0-0171-473B-89D1-C6201B0CC1C0}"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2463571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BAC759-3772-4326-85A3-907B5F6CD883}" type="datetime2">
              <a:rPr lang="en-GB" smtClean="0"/>
              <a:pPr/>
              <a:t>Monday, 06 July 2020</a:t>
            </a:fld>
            <a:endParaRPr lang="en-GB"/>
          </a:p>
        </p:txBody>
      </p:sp>
      <p:sp>
        <p:nvSpPr>
          <p:cNvPr id="4" name="Footer Placeholder 3"/>
          <p:cNvSpPr>
            <a:spLocks noGrp="1"/>
          </p:cNvSpPr>
          <p:nvPr>
            <p:ph type="ftr" sz="quarter" idx="11"/>
          </p:nvPr>
        </p:nvSpPr>
        <p:spPr/>
        <p:txBody>
          <a:bodyPr/>
          <a:lstStyle/>
          <a:p>
            <a:endParaRPr lang="en-GB" dirty="0"/>
          </a:p>
        </p:txBody>
      </p:sp>
      <p:graphicFrame>
        <p:nvGraphicFramePr>
          <p:cNvPr id="5" name="Table 4"/>
          <p:cNvGraphicFramePr>
            <a:graphicFrameLocks noGrp="1"/>
          </p:cNvGraphicFramePr>
          <p:nvPr userDrawn="1">
            <p:extLst>
              <p:ext uri="{D42A27DB-BD31-4B8C-83A1-F6EECF244321}">
                <p14:modId xmlns:p14="http://schemas.microsoft.com/office/powerpoint/2010/main" xmlns="" val="1094453160"/>
              </p:ext>
            </p:extLst>
          </p:nvPr>
        </p:nvGraphicFramePr>
        <p:xfrm>
          <a:off x="7512174" y="2075636"/>
          <a:ext cx="4184526" cy="3068525"/>
        </p:xfrm>
        <a:graphic>
          <a:graphicData uri="http://schemas.openxmlformats.org/drawingml/2006/table">
            <a:tbl>
              <a:tblPr firstRow="1" bandRow="1">
                <a:tableStyleId>{5C22544A-7EE6-4342-B048-85BDC9FD1C3A}</a:tableStyleId>
              </a:tblPr>
              <a:tblGrid>
                <a:gridCol w="1466726">
                  <a:extLst>
                    <a:ext uri="{9D8B030D-6E8A-4147-A177-3AD203B41FA5}">
                      <a16:colId xmlns:a16="http://schemas.microsoft.com/office/drawing/2014/main" xmlns="" val="20000"/>
                    </a:ext>
                  </a:extLst>
                </a:gridCol>
                <a:gridCol w="2717800">
                  <a:extLst>
                    <a:ext uri="{9D8B030D-6E8A-4147-A177-3AD203B41FA5}">
                      <a16:colId xmlns:a16="http://schemas.microsoft.com/office/drawing/2014/main" xmlns="" val="20001"/>
                    </a:ext>
                  </a:extLst>
                </a:gridCol>
              </a:tblGrid>
              <a:tr h="515164">
                <a:tc gridSpan="2">
                  <a:txBody>
                    <a:bodyPr/>
                    <a:lstStyle/>
                    <a:p>
                      <a:r>
                        <a:rPr lang="en-GB" dirty="0" smtClean="0"/>
                        <a:t>How are we going to get there?</a:t>
                      </a:r>
                      <a:endParaRPr lang="en-GB" dirty="0"/>
                    </a:p>
                  </a:txBody>
                  <a:tcPr>
                    <a:solidFill>
                      <a:srgbClr val="FFC000"/>
                    </a:solidFill>
                  </a:tcPr>
                </a:tc>
                <a:tc hMerge="1">
                  <a:txBody>
                    <a:bodyPr/>
                    <a:lstStyle/>
                    <a:p>
                      <a:endParaRPr lang="en-GB" dirty="0"/>
                    </a:p>
                  </a:txBody>
                  <a:tcPr/>
                </a:tc>
                <a:extLst>
                  <a:ext uri="{0D108BD9-81ED-4DB2-BD59-A6C34878D82A}">
                    <a16:rowId xmlns:a16="http://schemas.microsoft.com/office/drawing/2014/main" xmlns="" val="10000"/>
                  </a:ext>
                </a:extLst>
              </a:tr>
              <a:tr h="660400">
                <a:tc>
                  <a:txBody>
                    <a:bodyPr/>
                    <a:lstStyle/>
                    <a:p>
                      <a:r>
                        <a:rPr lang="en-GB" dirty="0" smtClean="0"/>
                        <a:t>New information</a:t>
                      </a:r>
                      <a:endParaRPr lang="en-GB" dirty="0"/>
                    </a:p>
                  </a:txBody>
                  <a:tcPr>
                    <a:solidFill>
                      <a:srgbClr val="FFC000">
                        <a:alpha val="60000"/>
                      </a:srgbClr>
                    </a:solidFill>
                  </a:tcPr>
                </a:tc>
                <a:tc>
                  <a:txBody>
                    <a:bodyPr/>
                    <a:lstStyle/>
                    <a:p>
                      <a:endParaRPr lang="en-GB" dirty="0"/>
                    </a:p>
                  </a:txBody>
                  <a:tcPr>
                    <a:solidFill>
                      <a:srgbClr val="FFC000">
                        <a:alpha val="60000"/>
                      </a:srgbClr>
                    </a:solidFill>
                  </a:tcPr>
                </a:tc>
                <a:extLst>
                  <a:ext uri="{0D108BD9-81ED-4DB2-BD59-A6C34878D82A}">
                    <a16:rowId xmlns:a16="http://schemas.microsoft.com/office/drawing/2014/main" xmlns="" val="10001"/>
                  </a:ext>
                </a:extLst>
              </a:tr>
              <a:tr h="630987">
                <a:tc>
                  <a:txBody>
                    <a:bodyPr/>
                    <a:lstStyle/>
                    <a:p>
                      <a:r>
                        <a:rPr lang="en-GB" dirty="0" smtClean="0"/>
                        <a:t>Construct</a:t>
                      </a:r>
                      <a:endParaRPr lang="en-GB" dirty="0"/>
                    </a:p>
                  </a:txBody>
                  <a:tcPr>
                    <a:solidFill>
                      <a:srgbClr val="FFC000">
                        <a:alpha val="20000"/>
                      </a:srgbClr>
                    </a:solidFill>
                  </a:tcPr>
                </a:tc>
                <a:tc>
                  <a:txBody>
                    <a:bodyPr/>
                    <a:lstStyle/>
                    <a:p>
                      <a:endParaRPr lang="en-GB" dirty="0"/>
                    </a:p>
                  </a:txBody>
                  <a:tcPr>
                    <a:solidFill>
                      <a:srgbClr val="FFC000">
                        <a:alpha val="20000"/>
                      </a:srgbClr>
                    </a:solidFill>
                  </a:tcPr>
                </a:tc>
                <a:extLst>
                  <a:ext uri="{0D108BD9-81ED-4DB2-BD59-A6C34878D82A}">
                    <a16:rowId xmlns:a16="http://schemas.microsoft.com/office/drawing/2014/main" xmlns="" val="10002"/>
                  </a:ext>
                </a:extLst>
              </a:tr>
              <a:tr h="630987">
                <a:tc>
                  <a:txBody>
                    <a:bodyPr/>
                    <a:lstStyle/>
                    <a:p>
                      <a:r>
                        <a:rPr lang="en-GB" dirty="0" smtClean="0"/>
                        <a:t>Application</a:t>
                      </a:r>
                      <a:endParaRPr lang="en-GB" dirty="0"/>
                    </a:p>
                  </a:txBody>
                  <a:tcPr>
                    <a:solidFill>
                      <a:srgbClr val="FFC000">
                        <a:alpha val="60000"/>
                      </a:srgbClr>
                    </a:solidFill>
                  </a:tcPr>
                </a:tc>
                <a:tc>
                  <a:txBody>
                    <a:bodyPr/>
                    <a:lstStyle/>
                    <a:p>
                      <a:endParaRPr lang="en-GB" dirty="0"/>
                    </a:p>
                  </a:txBody>
                  <a:tcPr>
                    <a:solidFill>
                      <a:srgbClr val="FFC000">
                        <a:alpha val="60000"/>
                      </a:srgbClr>
                    </a:solidFill>
                  </a:tcPr>
                </a:tc>
                <a:extLst>
                  <a:ext uri="{0D108BD9-81ED-4DB2-BD59-A6C34878D82A}">
                    <a16:rowId xmlns:a16="http://schemas.microsoft.com/office/drawing/2014/main" xmlns="" val="10003"/>
                  </a:ext>
                </a:extLst>
              </a:tr>
              <a:tr h="630987">
                <a:tc>
                  <a:txBody>
                    <a:bodyPr/>
                    <a:lstStyle/>
                    <a:p>
                      <a:r>
                        <a:rPr lang="en-GB" dirty="0" smtClean="0"/>
                        <a:t>Review</a:t>
                      </a:r>
                      <a:endParaRPr lang="en-GB" dirty="0"/>
                    </a:p>
                  </a:txBody>
                  <a:tcPr>
                    <a:solidFill>
                      <a:srgbClr val="FFC000">
                        <a:alpha val="20000"/>
                      </a:srgbClr>
                    </a:solidFill>
                  </a:tcPr>
                </a:tc>
                <a:tc>
                  <a:txBody>
                    <a:bodyPr/>
                    <a:lstStyle/>
                    <a:p>
                      <a:endParaRPr lang="en-GB" dirty="0"/>
                    </a:p>
                  </a:txBody>
                  <a:tcPr>
                    <a:solidFill>
                      <a:srgbClr val="FFC000">
                        <a:alpha val="20000"/>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63213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3248F0-3D7F-4CBA-B77D-0BF383E91CAF}"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xmlns="" val="181753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hasCustomPrompt="1"/>
          </p:nvPr>
        </p:nvSpPr>
        <p:spPr/>
        <p:txBody>
          <a:bodyPr/>
          <a:lstStyle>
            <a:lvl1pPr marL="0" indent="0">
              <a:buNone/>
              <a:defRPr baseline="0"/>
            </a:lvl1pPr>
          </a:lstStyle>
          <a:p>
            <a:pPr lvl="0"/>
            <a:r>
              <a:rPr lang="en-GB" dirty="0" smtClean="0"/>
              <a:t>What am I learning?</a:t>
            </a:r>
          </a:p>
          <a:p>
            <a:pPr lvl="0"/>
            <a:endParaRPr lang="en-GB" dirty="0" smtClean="0"/>
          </a:p>
          <a:p>
            <a:pPr lvl="0"/>
            <a:r>
              <a:rPr lang="en-GB" dirty="0" smtClean="0"/>
              <a:t>Why am I learning this?</a:t>
            </a:r>
          </a:p>
          <a:p>
            <a:pPr lvl="0"/>
            <a:endParaRPr lang="en-GB" dirty="0" smtClean="0"/>
          </a:p>
          <a:p>
            <a:pPr lvl="0"/>
            <a:r>
              <a:rPr lang="en-GB" dirty="0" smtClean="0"/>
              <a:t>What will a good one look like?</a:t>
            </a:r>
            <a:endParaRPr lang="en-GB" dirty="0"/>
          </a:p>
        </p:txBody>
      </p:sp>
      <p:sp>
        <p:nvSpPr>
          <p:cNvPr id="4" name="Date Placeholder 3"/>
          <p:cNvSpPr>
            <a:spLocks noGrp="1"/>
          </p:cNvSpPr>
          <p:nvPr>
            <p:ph type="dt" sz="half" idx="10"/>
          </p:nvPr>
        </p:nvSpPr>
        <p:spPr/>
        <p:txBody>
          <a:bodyPr/>
          <a:lstStyle/>
          <a:p>
            <a:fld id="{8852B5D5-38C1-42DE-87CB-E1FE3B58DFA7}"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705455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52B5D5-38C1-42DE-87CB-E1FE3B58DFA7}"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3448939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D9B9A-625A-40AF-B231-29DFCAEDAFFE}"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3296308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7E964D-176D-42E8-87CC-AC8D87B09D2D}"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791170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42196" y="365125"/>
            <a:ext cx="9813191"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E2601D-FF39-4EC5-B13F-33302FFE3080}" type="datetime2">
              <a:rPr lang="en-GB" smtClean="0"/>
              <a:pPr/>
              <a:t>Monday, 06 July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2323623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33BB61-74F6-4919-AAD1-8E8691C4481F}" type="datetime2">
              <a:rPr lang="en-GB" smtClean="0"/>
              <a:pPr/>
              <a:t>Monday, 06 July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3239823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98050-2C64-40A0-A4FC-A2B36B06A3DF}" type="datetime2">
              <a:rPr lang="en-GB" smtClean="0"/>
              <a:pPr/>
              <a:t>Monday, 06 July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517919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015" y="457200"/>
            <a:ext cx="3339010"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482E4-2223-45F1-AE5D-ADEA1D94168A}"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4275888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015" y="457200"/>
            <a:ext cx="3339010"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778DC-CF44-4108-9777-2BD192B4011C}"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641429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6834DE-BEEA-42A1-949B-23AEBF2F8515}"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82026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FDB3F-1D72-4676-8907-6DA9CD829ABB}"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3214946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20B402-0CF4-4FC8-90E8-95955AAF45BF}"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5133731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2E578-455F-49CC-9798-80F0AEADF3B1}" type="datetime2">
              <a:rPr lang="en-GB" smtClean="0"/>
              <a:pPr/>
              <a:t>Monday, 06 July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xmlns="" val="4090612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48F84C-E4D3-454C-A841-65D7A6C1A936}"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4132734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64DFF2-1ACF-4066-AFD3-C9069A5838D3}"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396191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07020-8A0D-4D34-B1AB-53AB9613D52A}"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2116757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B5A022-44F7-401F-A6C5-E8E063BED171}"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224819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92322" y="365125"/>
            <a:ext cx="9663066"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82290D-DB3F-4D4C-9D16-A65AA0C3D557}" type="datetime2">
              <a:rPr lang="en-GB" smtClean="0"/>
              <a:pPr/>
              <a:t>Monday, 06 July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36099648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BEBB61-4DEA-4295-AC6A-A1734CBD89DD}" type="datetime2">
              <a:rPr lang="en-GB" smtClean="0"/>
              <a:pPr/>
              <a:t>Monday, 06 July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350558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2E578-455F-49CC-9798-80F0AEADF3B1}" type="datetime2">
              <a:rPr lang="en-GB" smtClean="0"/>
              <a:pPr/>
              <a:t>Monday, 06 July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768616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5027" y="457200"/>
            <a:ext cx="3106998"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41AE2-326F-4201-AA66-CA42E89F30F3}"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01724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295400" y="182562"/>
            <a:ext cx="2743200" cy="365125"/>
          </a:xfrm>
        </p:spPr>
        <p:txBody>
          <a:bodyPr/>
          <a:lstStyle/>
          <a:p>
            <a:fld id="{D264F3E3-DBA9-41FF-B6CD-08C53B5A6B45}" type="datetime2">
              <a:rPr lang="en-GB" smtClean="0"/>
              <a:pPr/>
              <a:t>Monday, 06 July 2020</a:t>
            </a:fld>
            <a:endParaRPr lang="en-GB" dirty="0"/>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103034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731" y="457200"/>
            <a:ext cx="3134294"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BF1E-75A8-4505-9670-1FCF4C69C57E}"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872124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47482F-98E2-4D81-885A-5FB3C0F7A9E2}"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21820866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A2A342-CAC7-4391-8518-D32636C2E70D}"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8386197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Monday, 06 July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xmlns="" val="2298977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5C3C0E-F281-4091-BB1A-DD6F1F244C08}"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0330158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424B6-3F40-4A74-8ABB-4791FC79733C}"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4032130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D3384-782A-44CB-AE43-7C9049FB0148}"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949469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C982C4-387C-4C22-AE32-DC07D8BB4241}"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4159419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37730" y="365125"/>
            <a:ext cx="9717657"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80914D-9C42-4D5D-BB84-214EE4C977BC}" type="datetime2">
              <a:rPr lang="en-GB" smtClean="0"/>
              <a:pPr/>
              <a:t>Monday, 06 July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714313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EE541A-A8F9-4FCC-A473-A74C094D93FD}" type="datetime2">
              <a:rPr lang="en-GB" smtClean="0"/>
              <a:pPr/>
              <a:t>Monday, 06 July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83050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9916" y="335267"/>
            <a:ext cx="9553884"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1307927" y="152704"/>
            <a:ext cx="2743200" cy="365125"/>
          </a:xfrm>
        </p:spPr>
        <p:txBody>
          <a:bodyPr/>
          <a:lstStyle/>
          <a:p>
            <a:fld id="{67CC867B-08AD-4DDB-BF20-2C182BCECBBB}" type="datetime2">
              <a:rPr lang="en-GB" smtClean="0"/>
              <a:pPr/>
              <a:t>Monday, 06 July 2020</a:t>
            </a:fld>
            <a:endParaRPr lang="en-GB"/>
          </a:p>
        </p:txBody>
      </p:sp>
      <p:sp>
        <p:nvSpPr>
          <p:cNvPr id="8" name="Footer Placeholder 7"/>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xmlns="" val="26449187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Monday, 06 July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6179843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5027" y="457200"/>
            <a:ext cx="310699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0F034-6A65-4C13-B66C-C251C7D8F61A}"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8725999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0436" y="457200"/>
            <a:ext cx="3161589"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2ADB5-6A23-44E0-9F4B-823BB716EAA9}"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7677468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678E85-8851-4BD9-9ECF-29998C7BC5DC}"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527109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46A87A-5F18-45F6-81F9-D1A2912E98F9}"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6116976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06 July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xmlns="" val="42877583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477DAB-F022-46E9-9F46-9FC5468B3DF0}"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973550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E6C3D9-061D-47E1-A069-B4946F75099E}"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29278133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D6FF9-2D61-494E-A4EB-B9D79ED71AAD}"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36498631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624646-2907-4D6B-B872-9D3C925979A6}"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61435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295400" y="182562"/>
            <a:ext cx="2743200" cy="365125"/>
          </a:xfrm>
        </p:spPr>
        <p:txBody>
          <a:bodyPr/>
          <a:lstStyle/>
          <a:p>
            <a:fld id="{9C33971E-8ACD-490E-9A51-141216185289}" type="datetime2">
              <a:rPr lang="en-GB" smtClean="0"/>
              <a:pPr/>
              <a:t>Monday, 06 July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3477698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33014" y="365125"/>
            <a:ext cx="9922373"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501D6A-D42B-48CE-8C0B-0278558398EB}" type="datetime2">
              <a:rPr lang="en-GB" smtClean="0"/>
              <a:pPr/>
              <a:t>Monday, 06 July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20410407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E34578-BF72-4BE1-8C3B-F00164E527E9}" type="datetime2">
              <a:rPr lang="en-GB" smtClean="0"/>
              <a:pPr/>
              <a:t>Monday, 06 July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5466220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Monday, 06 July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320574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8424" y="457200"/>
            <a:ext cx="3393601"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A874F-7327-4B08-A9E8-CF356C6FA67E}"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2164655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8424" y="457200"/>
            <a:ext cx="3393601"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C7F35-DC55-4F83-A2FE-7350DB6FDF32}"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7934526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E33724-18DD-4049-8C05-BC833852A505}"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5391643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33CD27-9C40-4E74-927D-FAF7A1A6A61E}"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32885238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51812-F5B3-42DD-A902-90703DFE4730}" type="datetime2">
              <a:rPr lang="en-GB" smtClean="0"/>
              <a:pPr/>
              <a:t>Monday, 06 July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xmlns="" val="1110607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2036C8-412D-4445-B14C-56165BAD96B1}"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3644935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390B71-955C-4BF9-B8B8-A010143DCD0E}"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BA3F8D4-7D1E-4B95-8801-1CA16431E772}" type="slidenum">
              <a:rPr lang="en-GB" smtClean="0"/>
              <a:pPr/>
              <a:t>‹#›</a:t>
            </a:fld>
            <a:endParaRPr lang="en-GB"/>
          </a:p>
        </p:txBody>
      </p:sp>
    </p:spTree>
    <p:extLst>
      <p:ext uri="{BB962C8B-B14F-4D97-AF65-F5344CB8AC3E}">
        <p14:creationId xmlns:p14="http://schemas.microsoft.com/office/powerpoint/2010/main" xmlns="" val="299282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07926" y="142506"/>
            <a:ext cx="2743200" cy="365125"/>
          </a:xfrm>
        </p:spPr>
        <p:txBody>
          <a:bodyPr/>
          <a:lstStyle/>
          <a:p>
            <a:fld id="{62AE75B3-6441-491E-A181-CF9673D2AC42}" type="datetime2">
              <a:rPr lang="en-GB" smtClean="0"/>
              <a:pPr/>
              <a:t>Monday, 06 July 2020</a:t>
            </a:fld>
            <a:endParaRPr lang="en-GB"/>
          </a:p>
        </p:txBody>
      </p:sp>
      <p:sp>
        <p:nvSpPr>
          <p:cNvPr id="3" name="Footer Placeholder 2"/>
          <p:cNvSpPr>
            <a:spLocks noGrp="1"/>
          </p:cNvSpPr>
          <p:nvPr>
            <p:ph type="ftr" sz="quarter" idx="11"/>
          </p:nvPr>
        </p:nvSpPr>
        <p:spPr/>
        <p:txBody>
          <a:bodyPr/>
          <a:lstStyle/>
          <a:p>
            <a:r>
              <a:rPr lang="en-GB" dirty="0" err="1" smtClean="0"/>
              <a:t>Leela’s</a:t>
            </a:r>
            <a:r>
              <a:rPr lang="en-GB" dirty="0" smtClean="0"/>
              <a:t> friend – Exploring themes and ideas.</a:t>
            </a:r>
            <a:endParaRPr lang="en-GB" dirty="0"/>
          </a:p>
        </p:txBody>
      </p:sp>
      <p:pic>
        <p:nvPicPr>
          <p:cNvPr id="4" name="Picture 3" descr="luciusannaeusseneca155059.jpg"/>
          <p:cNvPicPr>
            <a:picLocks noChangeAspect="1"/>
          </p:cNvPicPr>
          <p:nvPr userDrawn="1"/>
        </p:nvPicPr>
        <p:blipFill>
          <a:blip r:embed="rId2" cstate="print"/>
          <a:stretch>
            <a:fillRect/>
          </a:stretch>
        </p:blipFill>
        <p:spPr>
          <a:xfrm>
            <a:off x="3260960" y="688383"/>
            <a:ext cx="8323949" cy="5403945"/>
          </a:xfrm>
          <a:prstGeom prst="rect">
            <a:avLst/>
          </a:prstGeom>
        </p:spPr>
      </p:pic>
    </p:spTree>
    <p:extLst>
      <p:ext uri="{BB962C8B-B14F-4D97-AF65-F5344CB8AC3E}">
        <p14:creationId xmlns:p14="http://schemas.microsoft.com/office/powerpoint/2010/main" xmlns="" val="29818647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C9DAB-FE81-477E-9440-E933731178EE}"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36589720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26DC8-8148-4B65-A8EA-F846A7873AFD}"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0593291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1254" y="365125"/>
            <a:ext cx="9854134"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5720C2-02DE-48BD-A5FD-A91D49ADD3D7}" type="datetime2">
              <a:rPr lang="en-GB" smtClean="0"/>
              <a:pPr/>
              <a:t>Monday, 06 July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28780102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D8E883-59A1-4DD6-A033-75F8B7D8733D}" type="datetime2">
              <a:rPr lang="en-GB" smtClean="0"/>
              <a:pPr/>
              <a:t>Monday, 06 July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29362917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51812-F5B3-42DD-A902-90703DFE4730}" type="datetime2">
              <a:rPr lang="en-GB" smtClean="0"/>
              <a:pPr/>
              <a:t>Monday, 06 July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22613870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0310" y="457200"/>
            <a:ext cx="3311715"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CD31D-A11C-4BAE-AE62-C5851E45C129}"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20542732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0310" y="457200"/>
            <a:ext cx="3311715"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E1F76-36E5-4D51-865F-C9E086B47702}" type="datetime2">
              <a:rPr lang="en-GB" smtClean="0"/>
              <a:pPr/>
              <a:t>Monday, 06 July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3421700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B0BD3C-92F9-4482-AA14-7E087DC82384}"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39329918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C52A11-D63E-4D5B-9393-32859C13869C}" type="datetime2">
              <a:rPr lang="en-GB" smtClean="0"/>
              <a:pPr/>
              <a:t>Monday, 06 July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xmlns="" val="192754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3.gi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4.gif"/><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 Target="../slides/slide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5.gif"/><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 Target="../slides/slide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7200" y="365125"/>
            <a:ext cx="9626600" cy="1325563"/>
          </a:xfrm>
          <a:prstGeom prst="rect">
            <a:avLst/>
          </a:prstGeom>
        </p:spPr>
        <p:txBody>
          <a:bodyPr vert="horz" lIns="91440" tIns="45720" rIns="91440" bIns="45720" rtlCol="0" anchor="ctr">
            <a:norm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295400" y="230188"/>
            <a:ext cx="2743200" cy="365125"/>
          </a:xfrm>
          <a:prstGeom prst="rect">
            <a:avLst/>
          </a:prstGeom>
        </p:spPr>
        <p:txBody>
          <a:bodyPr vert="horz" lIns="91440" tIns="45720" rIns="91440" bIns="45720" rtlCol="0" anchor="ctr"/>
          <a:lstStyle>
            <a:lvl1pPr algn="l">
              <a:defRPr sz="1800" u="sng">
                <a:solidFill>
                  <a:schemeClr val="tx1"/>
                </a:solidFill>
              </a:defRPr>
            </a:lvl1pPr>
          </a:lstStyle>
          <a:p>
            <a:fld id="{95AB25CE-8E01-416B-8781-D8D24F72E747}" type="datetime2">
              <a:rPr lang="en-GB" smtClean="0"/>
              <a:pPr/>
              <a:t>Monday, 06 July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335362" y="134322"/>
            <a:ext cx="11569256" cy="653503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prepare.gif">
            <a:hlinkClick r:id="" action="ppaction://noaction"/>
          </p:cNvPr>
          <p:cNvPicPr>
            <a:picLocks noChangeAspect="1"/>
          </p:cNvPicPr>
          <p:nvPr userDrawn="1"/>
        </p:nvPicPr>
        <p:blipFill>
          <a:blip r:embed="rId17" cstate="print">
            <a:extLst>
              <a:ext uri="{28A0092B-C50C-407E-A947-70E740481C1C}">
                <a14:useLocalDpi xmlns:a14="http://schemas.microsoft.com/office/drawing/2010/main" xmlns="" val="0"/>
              </a:ext>
            </a:extLst>
          </a:blip>
          <a:stretch>
            <a:fillRect/>
          </a:stretch>
        </p:blipFill>
        <p:spPr>
          <a:xfrm rot="18754142">
            <a:off x="412817" y="187190"/>
            <a:ext cx="1493235" cy="1482697"/>
          </a:xfrm>
          <a:prstGeom prst="rect">
            <a:avLst/>
          </a:prstGeom>
        </p:spPr>
      </p:pic>
    </p:spTree>
    <p:extLst>
      <p:ext uri="{BB962C8B-B14F-4D97-AF65-F5344CB8AC3E}">
        <p14:creationId xmlns:p14="http://schemas.microsoft.com/office/powerpoint/2010/main" xmlns="" val="3222075953"/>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49" r:id="rId3"/>
    <p:sldLayoutId id="2147483650" r:id="rId4"/>
    <p:sldLayoutId id="2147483651" r:id="rId5"/>
    <p:sldLayoutId id="2147483652" r:id="rId6"/>
    <p:sldLayoutId id="2147483653" r:id="rId7"/>
    <p:sldLayoutId id="2147483654" r:id="rId8"/>
    <p:sldLayoutId id="2147483727" r:id="rId9"/>
    <p:sldLayoutId id="2147483753" r:id="rId10"/>
    <p:sldLayoutId id="2147483728" r:id="rId11"/>
    <p:sldLayoutId id="2147483656" r:id="rId12"/>
    <p:sldLayoutId id="2147483657" r:id="rId13"/>
    <p:sldLayoutId id="2147483658" r:id="rId14"/>
    <p:sldLayoutId id="2147483659" r:id="rId15"/>
  </p:sldLayoutIdLst>
  <p:hf sldNum="0" hdr="0" ftr="0"/>
  <p:txStyles>
    <p:titleStyle>
      <a:lvl1pPr algn="l" defTabSz="914400" rtl="0" eaLnBrk="1" latinLnBrk="0" hangingPunct="1">
        <a:lnSpc>
          <a:spcPct val="90000"/>
        </a:lnSpc>
        <a:spcBef>
          <a:spcPct val="0"/>
        </a:spcBef>
        <a:buNone/>
        <a:defRPr sz="4400" kern="1200">
          <a:solidFill>
            <a:srgbClr val="FF000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519D6-045E-4DEA-A2A1-2EBCB1BA3E30}" type="datetimeFigureOut">
              <a:rPr lang="en-GB" smtClean="0"/>
              <a:pPr/>
              <a:t>06/07/2020</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1DC34-6C79-4792-BA48-3CE528FF89F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5FD44-1D2F-49D0-B6E0-84A3D0611E6B}" type="datetimeFigureOut">
              <a:rPr lang="en-GB" smtClean="0"/>
              <a:pPr/>
              <a:t>06/07/2020</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19738-FDC5-4C3D-A914-E25478217D8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5142" y="365125"/>
            <a:ext cx="9668658"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1401871" y="203918"/>
            <a:ext cx="2743200" cy="365125"/>
          </a:xfrm>
          <a:prstGeom prst="rect">
            <a:avLst/>
          </a:prstGeom>
        </p:spPr>
        <p:txBody>
          <a:bodyPr vert="horz" lIns="91440" tIns="45720" rIns="91440" bIns="45720" rtlCol="0" anchor="ctr"/>
          <a:lstStyle>
            <a:lvl1pPr algn="l">
              <a:defRPr sz="1800" u="sng">
                <a:solidFill>
                  <a:schemeClr val="tx1"/>
                </a:solidFill>
              </a:defRPr>
            </a:lvl1pPr>
          </a:lstStyle>
          <a:p>
            <a:fld id="{1FBAC759-3772-4326-85A3-907B5F6CD883}" type="datetime2">
              <a:rPr lang="en-GB" smtClean="0"/>
              <a:pPr/>
              <a:t>Monday, 06 July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716227" cy="6569515"/>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gree.gif">
            <a:hlinkClick r:id="" action="ppaction://noaction"/>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rot="19920000">
            <a:off x="264349" y="229122"/>
            <a:ext cx="1506228" cy="1501704"/>
          </a:xfrm>
          <a:prstGeom prst="rect">
            <a:avLst/>
          </a:prstGeom>
        </p:spPr>
      </p:pic>
    </p:spTree>
    <p:extLst>
      <p:ext uri="{BB962C8B-B14F-4D97-AF65-F5344CB8AC3E}">
        <p14:creationId xmlns:p14="http://schemas.microsoft.com/office/powerpoint/2010/main" xmlns="" val="189156340"/>
      </p:ext>
    </p:extLst>
  </p:cSld>
  <p:clrMap bg1="lt1" tx1="dk1" bg2="lt2" tx2="dk2" accent1="accent1" accent2="accent2" accent3="accent3" accent4="accent4" accent5="accent5" accent6="accent6" hlink="hlink" folHlink="folHlink"/>
  <p:sldLayoutIdLst>
    <p:sldLayoutId id="2147483662" r:id="rId1"/>
    <p:sldLayoutId id="2147483721" r:id="rId2"/>
    <p:sldLayoutId id="2147483663" r:id="rId3"/>
    <p:sldLayoutId id="214748372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p:txStyles>
    <p:titleStyle>
      <a:lvl1pPr algn="l" defTabSz="914400" rtl="0" eaLnBrk="1" latinLnBrk="0" hangingPunct="1">
        <a:lnSpc>
          <a:spcPct val="90000"/>
        </a:lnSpc>
        <a:spcBef>
          <a:spcPct val="0"/>
        </a:spcBef>
        <a:buNone/>
        <a:defRPr sz="4400" kern="1200">
          <a:solidFill>
            <a:srgbClr val="FFCC0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01800" y="365125"/>
            <a:ext cx="96520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401871" y="230188"/>
            <a:ext cx="2743200" cy="365125"/>
          </a:xfrm>
          <a:prstGeom prst="rect">
            <a:avLst/>
          </a:prstGeom>
        </p:spPr>
        <p:txBody>
          <a:bodyPr vert="horz" lIns="91440" tIns="45720" rIns="91440" bIns="45720" rtlCol="0" anchor="ctr"/>
          <a:lstStyle>
            <a:lvl1pPr algn="l">
              <a:defRPr sz="1800" u="sng">
                <a:solidFill>
                  <a:schemeClr val="tx1"/>
                </a:solidFill>
              </a:defRPr>
            </a:lvl1pPr>
          </a:lstStyle>
          <a:p>
            <a:fld id="{14B55C1D-6D34-497D-A6CE-E8DEBCCF2A6F}" type="datetime2">
              <a:rPr lang="en-GB" smtClean="0"/>
              <a:pPr/>
              <a:t>Monday, 06 July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728927" cy="6569515"/>
          </a:xfrm>
          <a:prstGeom prst="rect">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resent.gif">
            <a:hlinkClick r:id="rId14" action="ppaction://hlinksldjump"/>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rot="19275492">
            <a:off x="311635" y="244046"/>
            <a:ext cx="1581614" cy="1567720"/>
          </a:xfrm>
          <a:prstGeom prst="rect">
            <a:avLst/>
          </a:prstGeom>
        </p:spPr>
      </p:pic>
    </p:spTree>
    <p:extLst>
      <p:ext uri="{BB962C8B-B14F-4D97-AF65-F5344CB8AC3E}">
        <p14:creationId xmlns:p14="http://schemas.microsoft.com/office/powerpoint/2010/main" xmlns="" val="3346880305"/>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8" r:id="rId6"/>
    <p:sldLayoutId id="2147483679" r:id="rId7"/>
    <p:sldLayoutId id="2147483723" r:id="rId8"/>
    <p:sldLayoutId id="2147483681" r:id="rId9"/>
    <p:sldLayoutId id="2147483682" r:id="rId10"/>
    <p:sldLayoutId id="2147483683" r:id="rId11"/>
    <p:sldLayoutId id="2147483684" r:id="rId12"/>
  </p:sldLayoutIdLst>
  <p:hf sldNum="0" hdr="0" ftr="0"/>
  <p:txStyles>
    <p:titleStyle>
      <a:lvl1pPr algn="l" defTabSz="914400" rtl="0" eaLnBrk="1" latinLnBrk="0" hangingPunct="1">
        <a:lnSpc>
          <a:spcPct val="90000"/>
        </a:lnSpc>
        <a:spcBef>
          <a:spcPct val="0"/>
        </a:spcBef>
        <a:buNone/>
        <a:defRPr sz="4400" kern="1200">
          <a:solidFill>
            <a:srgbClr val="00B05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65125"/>
            <a:ext cx="96774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295400" y="185738"/>
            <a:ext cx="2743200" cy="365125"/>
          </a:xfrm>
          <a:prstGeom prst="rect">
            <a:avLst/>
          </a:prstGeom>
        </p:spPr>
        <p:txBody>
          <a:bodyPr vert="horz" lIns="91440" tIns="45720" rIns="91440" bIns="45720" rtlCol="0" anchor="ctr"/>
          <a:lstStyle>
            <a:lvl1pPr algn="l">
              <a:defRPr sz="1800" u="sng">
                <a:solidFill>
                  <a:schemeClr val="tx1"/>
                </a:solidFill>
              </a:defRPr>
            </a:lvl1pPr>
          </a:lstStyle>
          <a:p>
            <a:fld id="{22C6484D-BCB8-4602-950F-FB31B888945A}" type="datetime2">
              <a:rPr lang="en-GB" smtClean="0"/>
              <a:pPr/>
              <a:t>Monday, 06 July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698811" cy="6569515"/>
          </a:xfrm>
          <a:prstGeom prst="rect">
            <a:avLst/>
          </a:prstGeom>
          <a:noFill/>
          <a:ln w="38100" cmpd="sng">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onstruct.gif">
            <a:hlinkClick r:id="rId14" action="ppaction://hlinksldjump"/>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rot="19165477">
            <a:off x="332529" y="244243"/>
            <a:ext cx="1473937" cy="1567327"/>
          </a:xfrm>
          <a:prstGeom prst="rect">
            <a:avLst/>
          </a:prstGeom>
        </p:spPr>
      </p:pic>
    </p:spTree>
    <p:extLst>
      <p:ext uri="{BB962C8B-B14F-4D97-AF65-F5344CB8AC3E}">
        <p14:creationId xmlns:p14="http://schemas.microsoft.com/office/powerpoint/2010/main" xmlns="" val="1941738301"/>
      </p:ext>
    </p:extLst>
  </p:cSld>
  <p:clrMap bg1="lt1" tx1="dk1" bg2="lt2" tx2="dk2" accent1="accent1" accent2="accent2" accent3="accent3" accent4="accent4" accent5="accent5" accent6="accent6" hlink="hlink" folHlink="folHlink"/>
  <p:sldLayoutIdLst>
    <p:sldLayoutId id="2147483692" r:id="rId1"/>
    <p:sldLayoutId id="2147483686" r:id="rId2"/>
    <p:sldLayoutId id="2147483687" r:id="rId3"/>
    <p:sldLayoutId id="2147483688" r:id="rId4"/>
    <p:sldLayoutId id="2147483689" r:id="rId5"/>
    <p:sldLayoutId id="2147483690" r:id="rId6"/>
    <p:sldLayoutId id="2147483691" r:id="rId7"/>
    <p:sldLayoutId id="2147483724" r:id="rId8"/>
    <p:sldLayoutId id="2147483693" r:id="rId9"/>
    <p:sldLayoutId id="2147483694" r:id="rId10"/>
    <p:sldLayoutId id="2147483695" r:id="rId11"/>
    <p:sldLayoutId id="2147483696" r:id="rId12"/>
  </p:sldLayoutIdLst>
  <p:hf sldNum="0" hdr="0" ftr="0"/>
  <p:txStyles>
    <p:titleStyle>
      <a:lvl1pPr algn="l" defTabSz="914400" rtl="0" eaLnBrk="1" latinLnBrk="0" hangingPunct="1">
        <a:lnSpc>
          <a:spcPct val="90000"/>
        </a:lnSpc>
        <a:spcBef>
          <a:spcPct val="0"/>
        </a:spcBef>
        <a:buNone/>
        <a:defRPr sz="4400" kern="1200">
          <a:solidFill>
            <a:srgbClr val="0070C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8300" y="365125"/>
            <a:ext cx="97155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1295400" y="230188"/>
            <a:ext cx="2743200" cy="365125"/>
          </a:xfrm>
          <a:prstGeom prst="rect">
            <a:avLst/>
          </a:prstGeom>
        </p:spPr>
        <p:txBody>
          <a:bodyPr vert="horz" lIns="91440" tIns="45720" rIns="91440" bIns="45720" rtlCol="0" anchor="ctr"/>
          <a:lstStyle>
            <a:lvl1pPr algn="l">
              <a:defRPr sz="1800" u="sng">
                <a:solidFill>
                  <a:schemeClr val="tx1"/>
                </a:solidFill>
              </a:defRPr>
            </a:lvl1pPr>
          </a:lstStyle>
          <a:p>
            <a:fld id="{C5C27CA8-031E-41CD-AF1C-D5AEF4001611}" type="datetime2">
              <a:rPr lang="en-GB" smtClean="0"/>
              <a:pPr/>
              <a:t>Monday, 06 July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690102" cy="6569515"/>
          </a:xfrm>
          <a:prstGeom prst="rect">
            <a:avLst/>
          </a:prstGeom>
          <a:noFill/>
          <a:ln w="38100" cmpd="sng">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rot="5400000">
            <a:off x="18104" y="-18104"/>
            <a:ext cx="1951087" cy="1987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8819990"/>
      </p:ext>
    </p:extLst>
  </p:cSld>
  <p:clrMap bg1="lt1" tx1="dk1" bg2="lt2" tx2="dk2" accent1="accent1" accent2="accent2" accent3="accent3" accent4="accent4" accent5="accent5" accent6="accent6" hlink="hlink" folHlink="folHlink"/>
  <p:sldLayoutIdLst>
    <p:sldLayoutId id="2147483704" r:id="rId1"/>
    <p:sldLayoutId id="2147483698" r:id="rId2"/>
    <p:sldLayoutId id="2147483699" r:id="rId3"/>
    <p:sldLayoutId id="2147483700" r:id="rId4"/>
    <p:sldLayoutId id="2147483701" r:id="rId5"/>
    <p:sldLayoutId id="2147483702" r:id="rId6"/>
    <p:sldLayoutId id="2147483703" r:id="rId7"/>
    <p:sldLayoutId id="2147483725" r:id="rId8"/>
    <p:sldLayoutId id="2147483705" r:id="rId9"/>
    <p:sldLayoutId id="2147483706" r:id="rId10"/>
    <p:sldLayoutId id="2147483707" r:id="rId11"/>
    <p:sldLayoutId id="2147483708" r:id="rId12"/>
  </p:sldLayoutIdLst>
  <p:hf sldNum="0" hdr="0" ftr="0"/>
  <p:txStyles>
    <p:titleStyle>
      <a:lvl1pPr algn="l" defTabSz="914400" rtl="0" eaLnBrk="1" latinLnBrk="0" hangingPunct="1">
        <a:lnSpc>
          <a:spcPct val="90000"/>
        </a:lnSpc>
        <a:spcBef>
          <a:spcPct val="0"/>
        </a:spcBef>
        <a:buNone/>
        <a:defRPr sz="4400" kern="1200">
          <a:solidFill>
            <a:srgbClr val="7030A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3700" y="365125"/>
            <a:ext cx="96901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139009" y="238050"/>
            <a:ext cx="2743200" cy="365125"/>
          </a:xfrm>
          <a:prstGeom prst="rect">
            <a:avLst/>
          </a:prstGeom>
        </p:spPr>
        <p:txBody>
          <a:bodyPr vert="horz" lIns="91440" tIns="45720" rIns="91440" bIns="45720" rtlCol="0" anchor="ctr"/>
          <a:lstStyle>
            <a:lvl1pPr algn="l">
              <a:defRPr sz="1800" u="sng">
                <a:solidFill>
                  <a:schemeClr val="tx1"/>
                </a:solidFill>
              </a:defRPr>
            </a:lvl1pPr>
          </a:lstStyle>
          <a:p>
            <a:fld id="{D1958BC9-5932-47D5-9B57-6C0A80C85F80}" type="datetime2">
              <a:rPr lang="en-GB" smtClean="0"/>
              <a:pPr/>
              <a:t>Monday, 06 July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707519" cy="6569515"/>
          </a:xfrm>
          <a:prstGeom prst="rect">
            <a:avLst/>
          </a:prstGeom>
          <a:noFill/>
          <a:ln w="3810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rot="1262960">
            <a:off x="153594" y="172321"/>
            <a:ext cx="1671588" cy="1593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6071126"/>
      </p:ext>
    </p:extLst>
  </p:cSld>
  <p:clrMap bg1="lt1" tx1="dk1" bg2="lt2" tx2="dk2" accent1="accent1" accent2="accent2" accent3="accent3" accent4="accent4" accent5="accent5" accent6="accent6" hlink="hlink" folHlink="folHlink"/>
  <p:sldLayoutIdLst>
    <p:sldLayoutId id="2147483716" r:id="rId1"/>
    <p:sldLayoutId id="2147483710" r:id="rId2"/>
    <p:sldLayoutId id="2147483711" r:id="rId3"/>
    <p:sldLayoutId id="2147483712" r:id="rId4"/>
    <p:sldLayoutId id="2147483713" r:id="rId5"/>
    <p:sldLayoutId id="2147483714" r:id="rId6"/>
    <p:sldLayoutId id="2147483715" r:id="rId7"/>
    <p:sldLayoutId id="2147483726" r:id="rId8"/>
    <p:sldLayoutId id="2147483717" r:id="rId9"/>
    <p:sldLayoutId id="2147483718" r:id="rId10"/>
    <p:sldLayoutId id="2147483719" r:id="rId11"/>
    <p:sldLayoutId id="2147483720" r:id="rId12"/>
  </p:sldLayoutIdLst>
  <p:hf sldNum="0" hdr="0" ftr="0"/>
  <p:txStyles>
    <p:titleStyle>
      <a:lvl1pPr algn="l" defTabSz="914400" rtl="0" eaLnBrk="1" latinLnBrk="0" hangingPunct="1">
        <a:lnSpc>
          <a:spcPct val="90000"/>
        </a:lnSpc>
        <a:spcBef>
          <a:spcPct val="0"/>
        </a:spcBef>
        <a:buNone/>
        <a:defRPr sz="4400" kern="1200">
          <a:solidFill>
            <a:srgbClr val="00B0F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slide" Target="slide3.xml"/><Relationship Id="rId3" Type="http://schemas.openxmlformats.org/officeDocument/2006/relationships/slideLayout" Target="../slideLayouts/slideLayout1.xml"/><Relationship Id="rId7" Type="http://schemas.openxmlformats.org/officeDocument/2006/relationships/image" Target="../media/image3.gif"/><Relationship Id="rId12" Type="http://schemas.openxmlformats.org/officeDocument/2006/relationships/image" Target="../media/image10.gi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gif"/><Relationship Id="rId11" Type="http://schemas.openxmlformats.org/officeDocument/2006/relationships/slide" Target="slide1.xml"/><Relationship Id="rId5" Type="http://schemas.openxmlformats.org/officeDocument/2006/relationships/slide" Target="slide4.xml"/><Relationship Id="rId10" Type="http://schemas.openxmlformats.org/officeDocument/2006/relationships/image" Target="../media/image5.gif"/><Relationship Id="rId4" Type="http://schemas.openxmlformats.org/officeDocument/2006/relationships/notesSlide" Target="../notesSlides/notesSlide1.xml"/><Relationship Id="rId9" Type="http://schemas.openxmlformats.org/officeDocument/2006/relationships/slide" Target="slide7.xml"/><Relationship Id="rId1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hyperlink" Target="https://www.youtube.com/watch?v=OdmQdAYM9ew"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ttps://www.youtube.com/watch?v=QYknOe7OluE" TargetMode="External"/><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9284" y="172621"/>
            <a:ext cx="9626600" cy="773864"/>
          </a:xfrm>
        </p:spPr>
        <p:txBody>
          <a:bodyPr/>
          <a:lstStyle/>
          <a:p>
            <a:r>
              <a:rPr lang="en-GB" dirty="0" smtClean="0"/>
              <a:t>Prediction</a:t>
            </a:r>
            <a:endParaRPr lang="en-GB" dirty="0"/>
          </a:p>
        </p:txBody>
      </p:sp>
      <p:sp>
        <p:nvSpPr>
          <p:cNvPr id="7" name="Content Placeholder 6"/>
          <p:cNvSpPr>
            <a:spLocks noGrp="1"/>
          </p:cNvSpPr>
          <p:nvPr>
            <p:ph idx="1"/>
          </p:nvPr>
        </p:nvSpPr>
        <p:spPr>
          <a:xfrm>
            <a:off x="838200" y="1371600"/>
            <a:ext cx="10515600" cy="4805363"/>
          </a:xfrm>
        </p:spPr>
        <p:txBody>
          <a:bodyPr>
            <a:normAutofit lnSpcReduction="10000"/>
          </a:bodyPr>
          <a:lstStyle/>
          <a:p>
            <a:pPr algn="ctr"/>
            <a:r>
              <a:rPr lang="en-GB" sz="4800" dirty="0" smtClean="0"/>
              <a:t>Title: </a:t>
            </a:r>
            <a:r>
              <a:rPr lang="en-GB" sz="4800" b="1" u="sng" dirty="0" smtClean="0"/>
              <a:t>A Midsummer Night’s dream Animated Tales</a:t>
            </a:r>
          </a:p>
          <a:p>
            <a:pPr algn="ctr"/>
            <a:endParaRPr lang="en-GB" sz="4800" dirty="0" smtClean="0"/>
          </a:p>
          <a:p>
            <a:pPr algn="ctr"/>
            <a:r>
              <a:rPr lang="en-GB" sz="4800" dirty="0" smtClean="0"/>
              <a:t>What do you think this play is about based on the title and the front cover.</a:t>
            </a:r>
          </a:p>
          <a:p>
            <a:pPr algn="ctr"/>
            <a:r>
              <a:rPr lang="en-GB" sz="4800" dirty="0" smtClean="0"/>
              <a:t>Write as mind map or in a paragraph of approximately 30-50 words.</a:t>
            </a:r>
          </a:p>
          <a:p>
            <a:pPr algn="ctr"/>
            <a:endParaRPr lang="en-GB" sz="4800" dirty="0" smtClean="0"/>
          </a:p>
          <a:p>
            <a:pPr algn="ctr"/>
            <a:endParaRPr lang="en-GB" sz="4800" dirty="0"/>
          </a:p>
        </p:txBody>
      </p:sp>
      <p:sp>
        <p:nvSpPr>
          <p:cNvPr id="4" name="Date Placeholder 3"/>
          <p:cNvSpPr>
            <a:spLocks noGrp="1"/>
          </p:cNvSpPr>
          <p:nvPr>
            <p:ph type="dt" sz="half" idx="10"/>
          </p:nvPr>
        </p:nvSpPr>
        <p:spPr>
          <a:xfrm>
            <a:off x="8021053" y="224089"/>
            <a:ext cx="3834063" cy="417595"/>
          </a:xfrm>
        </p:spPr>
        <p:txBody>
          <a:bodyPr/>
          <a:lstStyle/>
          <a:p>
            <a:fld id="{8BE6CB35-9C4B-4365-9E1B-41648003AE94}" type="datetime2">
              <a:rPr lang="en-GB" sz="2400" smtClean="0"/>
              <a:pPr/>
              <a:t>Monday, 06 July 2020</a:t>
            </a:fld>
            <a:endParaRPr lang="en-US" sz="2400" dirty="0"/>
          </a:p>
        </p:txBody>
      </p:sp>
      <p:sp>
        <p:nvSpPr>
          <p:cNvPr id="5" name="TextBox 4">
            <a:extLst>
              <a:ext uri="{FF2B5EF4-FFF2-40B4-BE49-F238E27FC236}">
                <a16:creationId xmlns:a16="http://schemas.microsoft.com/office/drawing/2014/main" xmlns="" id="{B9B0DAF5-F32A-4F77-B278-583F28368D57}"/>
              </a:ext>
            </a:extLst>
          </p:cNvPr>
          <p:cNvSpPr txBox="1"/>
          <p:nvPr/>
        </p:nvSpPr>
        <p:spPr>
          <a:xfrm rot="16200000">
            <a:off x="-3042514" y="3107600"/>
            <a:ext cx="6792914" cy="707886"/>
          </a:xfrm>
          <a:prstGeom prst="rect">
            <a:avLst/>
          </a:prstGeom>
          <a:solidFill>
            <a:srgbClr val="F8F8F8">
              <a:lumMod val="9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smtClean="0">
                <a:ln>
                  <a:noFill/>
                </a:ln>
                <a:solidFill>
                  <a:prstClr val="black"/>
                </a:solidFill>
                <a:effectLst/>
                <a:uLnTx/>
                <a:uFillTx/>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xmlns="" val="412148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245642" y="317500"/>
            <a:ext cx="3362158" cy="559830"/>
          </a:xfrm>
        </p:spPr>
        <p:txBody>
          <a:bodyPr/>
          <a:lstStyle/>
          <a:p>
            <a:fld id="{536FD1BF-28EA-424C-9227-61F0E30B11CC}" type="datetime2">
              <a:rPr lang="en-GB" sz="2400" smtClean="0"/>
              <a:pPr/>
              <a:t>Monday, 06 July 2020</a:t>
            </a:fld>
            <a:endParaRPr lang="en-GB" sz="2400" dirty="0"/>
          </a:p>
        </p:txBody>
      </p:sp>
      <p:sp>
        <p:nvSpPr>
          <p:cNvPr id="3" name="TextBox 2"/>
          <p:cNvSpPr txBox="1"/>
          <p:nvPr/>
        </p:nvSpPr>
        <p:spPr>
          <a:xfrm>
            <a:off x="1432560" y="1905000"/>
            <a:ext cx="9451272" cy="2862322"/>
          </a:xfrm>
          <a:prstGeom prst="rect">
            <a:avLst/>
          </a:prstGeom>
          <a:noFill/>
        </p:spPr>
        <p:txBody>
          <a:bodyPr wrap="square" rtlCol="0">
            <a:spAutoFit/>
          </a:bodyPr>
          <a:lstStyle/>
          <a:p>
            <a:r>
              <a:rPr lang="en-GB" sz="3600" dirty="0" smtClean="0"/>
              <a:t>On the sheet you have been given: </a:t>
            </a:r>
          </a:p>
          <a:p>
            <a:endParaRPr lang="en-GB" sz="3600" dirty="0" smtClean="0"/>
          </a:p>
          <a:p>
            <a:r>
              <a:rPr lang="en-GB" sz="3600" dirty="0" smtClean="0"/>
              <a:t>Complete the tasks as we watch the film.</a:t>
            </a:r>
          </a:p>
          <a:p>
            <a:endParaRPr lang="en-GB" sz="3600" dirty="0" smtClean="0"/>
          </a:p>
          <a:p>
            <a:endParaRPr lang="en-GB" sz="3600" dirty="0"/>
          </a:p>
        </p:txBody>
      </p:sp>
      <p:pic>
        <p:nvPicPr>
          <p:cNvPr id="112642" name="Picture 2"/>
          <p:cNvPicPr>
            <a:picLocks noChangeAspect="1" noChangeArrowheads="1"/>
          </p:cNvPicPr>
          <p:nvPr/>
        </p:nvPicPr>
        <p:blipFill>
          <a:blip r:embed="rId3"/>
          <a:srcRect/>
          <a:stretch>
            <a:fillRect/>
          </a:stretch>
        </p:blipFill>
        <p:spPr bwMode="auto">
          <a:xfrm>
            <a:off x="0" y="0"/>
            <a:ext cx="13011150" cy="6934200"/>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xmlns=""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black"/>
                </a:solidFill>
                <a:effectLst/>
                <a:uLnTx/>
                <a:uFillTx/>
                <a:latin typeface="Century Gothic"/>
                <a:cs typeface="Century Gothic"/>
              </a:rPr>
              <a:t>Writing</a:t>
            </a:r>
            <a:r>
              <a:rPr kumimoji="0" lang="en-US" sz="4000" b="1" i="0" u="none" strike="noStrike" kern="0" cap="none" spc="0" normalizeH="0" noProof="0" dirty="0" smtClean="0">
                <a:ln>
                  <a:noFill/>
                </a:ln>
                <a:solidFill>
                  <a:prstClr val="black"/>
                </a:solidFill>
                <a:effectLst/>
                <a:uLnTx/>
                <a:uFillTx/>
                <a:latin typeface="Century Gothic"/>
                <a:cs typeface="Century Gothic"/>
              </a:rPr>
              <a:t> task</a:t>
            </a:r>
            <a:endParaRPr kumimoji="0" lang="en-US" sz="4000" b="1" i="0" u="none" strike="noStrike" kern="0" cap="none" spc="0" normalizeH="0" baseline="0" noProof="0" dirty="0">
              <a:ln>
                <a:noFill/>
              </a:ln>
              <a:solidFill>
                <a:prstClr val="black"/>
              </a:solidFill>
              <a:effectLst/>
              <a:uLnTx/>
              <a:uFillTx/>
              <a:latin typeface="Century Gothic"/>
              <a:cs typeface="Century Gothic"/>
            </a:endParaRPr>
          </a:p>
        </p:txBody>
      </p:sp>
    </p:spTree>
    <p:extLst>
      <p:ext uri="{BB962C8B-B14F-4D97-AF65-F5344CB8AC3E}">
        <p14:creationId xmlns:p14="http://schemas.microsoft.com/office/powerpoint/2010/main" xmlns="" val="2379174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245642" y="317500"/>
            <a:ext cx="3362158" cy="559830"/>
          </a:xfrm>
        </p:spPr>
        <p:txBody>
          <a:bodyPr/>
          <a:lstStyle/>
          <a:p>
            <a:fld id="{536FD1BF-28EA-424C-9227-61F0E30B11CC}" type="datetime2">
              <a:rPr lang="en-GB" sz="2400" smtClean="0"/>
              <a:pPr/>
              <a:t>Monday, 06 July 2020</a:t>
            </a:fld>
            <a:endParaRPr lang="en-GB" sz="2400" dirty="0"/>
          </a:p>
        </p:txBody>
      </p:sp>
      <p:sp>
        <p:nvSpPr>
          <p:cNvPr id="3" name="TextBox 2"/>
          <p:cNvSpPr txBox="1"/>
          <p:nvPr/>
        </p:nvSpPr>
        <p:spPr>
          <a:xfrm>
            <a:off x="1432560" y="1905000"/>
            <a:ext cx="9451272" cy="2862322"/>
          </a:xfrm>
          <a:prstGeom prst="rect">
            <a:avLst/>
          </a:prstGeom>
          <a:noFill/>
        </p:spPr>
        <p:txBody>
          <a:bodyPr wrap="square" rtlCol="0">
            <a:spAutoFit/>
          </a:bodyPr>
          <a:lstStyle/>
          <a:p>
            <a:r>
              <a:rPr lang="en-GB" sz="3600" dirty="0" smtClean="0"/>
              <a:t>On the sheet you have been given: </a:t>
            </a:r>
          </a:p>
          <a:p>
            <a:endParaRPr lang="en-GB" sz="3600" dirty="0" smtClean="0"/>
          </a:p>
          <a:p>
            <a:r>
              <a:rPr lang="en-GB" sz="3600" dirty="0" smtClean="0"/>
              <a:t>Complete the tasks as we watch the film.</a:t>
            </a:r>
          </a:p>
          <a:p>
            <a:endParaRPr lang="en-GB" sz="3600" dirty="0" smtClean="0"/>
          </a:p>
          <a:p>
            <a:endParaRPr lang="en-GB" sz="3600" dirty="0"/>
          </a:p>
        </p:txBody>
      </p:sp>
      <p:pic>
        <p:nvPicPr>
          <p:cNvPr id="115714" name="Picture 2"/>
          <p:cNvPicPr>
            <a:picLocks noChangeAspect="1" noChangeArrowheads="1"/>
          </p:cNvPicPr>
          <p:nvPr/>
        </p:nvPicPr>
        <p:blipFill>
          <a:blip r:embed="rId3"/>
          <a:srcRect/>
          <a:stretch>
            <a:fillRect/>
          </a:stretch>
        </p:blipFill>
        <p:spPr bwMode="auto">
          <a:xfrm>
            <a:off x="0" y="0"/>
            <a:ext cx="13011150" cy="6934200"/>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xmlns=""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black"/>
                </a:solidFill>
                <a:effectLst/>
                <a:uLnTx/>
                <a:uFillTx/>
                <a:latin typeface="Century Gothic"/>
                <a:cs typeface="Century Gothic"/>
              </a:rPr>
              <a:t>Writing</a:t>
            </a:r>
            <a:r>
              <a:rPr kumimoji="0" lang="en-US" sz="4000" b="1" i="0" u="none" strike="noStrike" kern="0" cap="none" spc="0" normalizeH="0" noProof="0" dirty="0" smtClean="0">
                <a:ln>
                  <a:noFill/>
                </a:ln>
                <a:solidFill>
                  <a:prstClr val="black"/>
                </a:solidFill>
                <a:effectLst/>
                <a:uLnTx/>
                <a:uFillTx/>
                <a:latin typeface="Century Gothic"/>
                <a:cs typeface="Century Gothic"/>
              </a:rPr>
              <a:t> task</a:t>
            </a:r>
            <a:endParaRPr kumimoji="0" lang="en-US" sz="4000" b="1" i="0" u="none" strike="noStrike" kern="0" cap="none" spc="0" normalizeH="0" baseline="0" noProof="0" dirty="0">
              <a:ln>
                <a:noFill/>
              </a:ln>
              <a:solidFill>
                <a:prstClr val="black"/>
              </a:solidFill>
              <a:effectLst/>
              <a:uLnTx/>
              <a:uFillTx/>
              <a:latin typeface="Century Gothic"/>
              <a:cs typeface="Century Gothic"/>
            </a:endParaRPr>
          </a:p>
        </p:txBody>
      </p:sp>
    </p:spTree>
    <p:extLst>
      <p:ext uri="{BB962C8B-B14F-4D97-AF65-F5344CB8AC3E}">
        <p14:creationId xmlns:p14="http://schemas.microsoft.com/office/powerpoint/2010/main" xmlns="" val="2379174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02080" y="375603"/>
            <a:ext cx="9144000" cy="1002999"/>
          </a:xfrm>
        </p:spPr>
        <p:txBody>
          <a:bodyPr>
            <a:normAutofit/>
          </a:bodyPr>
          <a:lstStyle/>
          <a:p>
            <a:r>
              <a:rPr lang="en-GB" dirty="0" smtClean="0"/>
              <a:t>Review</a:t>
            </a:r>
            <a:endParaRPr lang="en-GB" dirty="0"/>
          </a:p>
        </p:txBody>
      </p:sp>
      <p:sp>
        <p:nvSpPr>
          <p:cNvPr id="6" name="Subtitle 5"/>
          <p:cNvSpPr>
            <a:spLocks noGrp="1"/>
          </p:cNvSpPr>
          <p:nvPr>
            <p:ph type="subTitle" idx="1"/>
          </p:nvPr>
        </p:nvSpPr>
        <p:spPr>
          <a:xfrm>
            <a:off x="1874520" y="1981200"/>
            <a:ext cx="8595360" cy="3703320"/>
          </a:xfrm>
        </p:spPr>
        <p:txBody>
          <a:bodyPr>
            <a:normAutofit fontScale="92500" lnSpcReduction="20000"/>
          </a:bodyPr>
          <a:lstStyle/>
          <a:p>
            <a:r>
              <a:rPr lang="en-GB" sz="4800" dirty="0" smtClean="0"/>
              <a:t>Check your answers using the sheet.</a:t>
            </a:r>
          </a:p>
          <a:p>
            <a:r>
              <a:rPr lang="en-GB" sz="4800" dirty="0" smtClean="0"/>
              <a:t>Make any amendments.</a:t>
            </a:r>
          </a:p>
          <a:p>
            <a:r>
              <a:rPr lang="en-GB" sz="4800" dirty="0" smtClean="0"/>
              <a:t>Take turns to explain what was happening:</a:t>
            </a:r>
          </a:p>
          <a:p>
            <a:r>
              <a:rPr lang="en-GB" sz="4800" dirty="0" smtClean="0"/>
              <a:t>A – at the beginning</a:t>
            </a:r>
          </a:p>
          <a:p>
            <a:r>
              <a:rPr lang="en-GB" sz="4800" dirty="0" smtClean="0"/>
              <a:t>B -at the end</a:t>
            </a:r>
          </a:p>
          <a:p>
            <a:endParaRPr lang="en-GB" sz="4800" dirty="0" smtClean="0"/>
          </a:p>
          <a:p>
            <a:endParaRPr lang="en-GB" sz="4400" dirty="0"/>
          </a:p>
          <a:p>
            <a:endParaRPr lang="en-GB" sz="4400" dirty="0"/>
          </a:p>
        </p:txBody>
      </p:sp>
      <p:sp>
        <p:nvSpPr>
          <p:cNvPr id="4" name="Date Placeholder 3"/>
          <p:cNvSpPr>
            <a:spLocks noGrp="1"/>
          </p:cNvSpPr>
          <p:nvPr>
            <p:ph type="dt" sz="half" idx="10"/>
          </p:nvPr>
        </p:nvSpPr>
        <p:spPr>
          <a:xfrm>
            <a:off x="8518358" y="238050"/>
            <a:ext cx="3288631" cy="660308"/>
          </a:xfrm>
        </p:spPr>
        <p:txBody>
          <a:bodyPr/>
          <a:lstStyle/>
          <a:p>
            <a:fld id="{83390B71-955C-4BF9-B8B8-A010143DCD0E}" type="datetime2">
              <a:rPr lang="en-GB" sz="2400" smtClean="0"/>
              <a:pPr/>
              <a:t>Monday, 06 July 2020</a:t>
            </a:fld>
            <a:endParaRPr lang="en-GB" sz="2400" dirty="0"/>
          </a:p>
        </p:txBody>
      </p:sp>
      <p:sp>
        <p:nvSpPr>
          <p:cNvPr id="7" name="TextBox 6">
            <a:extLst>
              <a:ext uri="{FF2B5EF4-FFF2-40B4-BE49-F238E27FC236}">
                <a16:creationId xmlns:a16="http://schemas.microsoft.com/office/drawing/2014/main" xmlns="" id="{B9B0DAF5-F32A-4F77-B278-583F28368D57}"/>
              </a:ext>
            </a:extLst>
          </p:cNvPr>
          <p:cNvSpPr txBox="1"/>
          <p:nvPr/>
        </p:nvSpPr>
        <p:spPr>
          <a:xfrm rot="16200000">
            <a:off x="-3075058" y="3140144"/>
            <a:ext cx="6858002" cy="707886"/>
          </a:xfrm>
          <a:prstGeom prst="rect">
            <a:avLst/>
          </a:prstGeom>
          <a:solidFill>
            <a:srgbClr val="F8F8F8">
              <a:lumMod val="9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Checking Understanding</a:t>
            </a:r>
          </a:p>
        </p:txBody>
      </p:sp>
    </p:spTree>
    <p:extLst>
      <p:ext uri="{BB962C8B-B14F-4D97-AF65-F5344CB8AC3E}">
        <p14:creationId xmlns:p14="http://schemas.microsoft.com/office/powerpoint/2010/main" xmlns="" val="4060828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02080" y="375603"/>
            <a:ext cx="9144000" cy="1002999"/>
          </a:xfrm>
        </p:spPr>
        <p:txBody>
          <a:bodyPr>
            <a:normAutofit/>
          </a:bodyPr>
          <a:lstStyle/>
          <a:p>
            <a:r>
              <a:rPr lang="en-GB" dirty="0" smtClean="0"/>
              <a:t>Review</a:t>
            </a:r>
            <a:endParaRPr lang="en-GB" dirty="0"/>
          </a:p>
        </p:txBody>
      </p:sp>
      <p:sp>
        <p:nvSpPr>
          <p:cNvPr id="6" name="Subtitle 5"/>
          <p:cNvSpPr>
            <a:spLocks noGrp="1"/>
          </p:cNvSpPr>
          <p:nvPr>
            <p:ph type="subTitle" idx="1"/>
          </p:nvPr>
        </p:nvSpPr>
        <p:spPr>
          <a:xfrm>
            <a:off x="1874520" y="1981200"/>
            <a:ext cx="8595360" cy="3703320"/>
          </a:xfrm>
        </p:spPr>
        <p:txBody>
          <a:bodyPr>
            <a:normAutofit/>
          </a:bodyPr>
          <a:lstStyle/>
          <a:p>
            <a:endParaRPr lang="en-GB" sz="4800" dirty="0" smtClean="0"/>
          </a:p>
          <a:p>
            <a:endParaRPr lang="en-GB" sz="4400" dirty="0"/>
          </a:p>
          <a:p>
            <a:endParaRPr lang="en-GB" sz="4400" dirty="0"/>
          </a:p>
        </p:txBody>
      </p:sp>
      <p:sp>
        <p:nvSpPr>
          <p:cNvPr id="4" name="Date Placeholder 3"/>
          <p:cNvSpPr>
            <a:spLocks noGrp="1"/>
          </p:cNvSpPr>
          <p:nvPr>
            <p:ph type="dt" sz="half" idx="10"/>
          </p:nvPr>
        </p:nvSpPr>
        <p:spPr>
          <a:xfrm>
            <a:off x="8518358" y="238050"/>
            <a:ext cx="3288631" cy="660308"/>
          </a:xfrm>
        </p:spPr>
        <p:txBody>
          <a:bodyPr/>
          <a:lstStyle/>
          <a:p>
            <a:fld id="{83390B71-955C-4BF9-B8B8-A010143DCD0E}" type="datetime2">
              <a:rPr lang="en-GB" sz="2400" smtClean="0"/>
              <a:pPr/>
              <a:t>Monday, 06 July 2020</a:t>
            </a:fld>
            <a:endParaRPr lang="en-GB" sz="2400" dirty="0"/>
          </a:p>
        </p:txBody>
      </p:sp>
      <p:pic>
        <p:nvPicPr>
          <p:cNvPr id="113666" name="Picture 2"/>
          <p:cNvPicPr>
            <a:picLocks noChangeAspect="1" noChangeArrowheads="1"/>
          </p:cNvPicPr>
          <p:nvPr/>
        </p:nvPicPr>
        <p:blipFill>
          <a:blip r:embed="rId3"/>
          <a:srcRect/>
          <a:stretch>
            <a:fillRect/>
          </a:stretch>
        </p:blipFill>
        <p:spPr bwMode="auto">
          <a:xfrm>
            <a:off x="0" y="0"/>
            <a:ext cx="13011150" cy="6934200"/>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xmlns="" id="{B9B0DAF5-F32A-4F77-B278-583F28368D57}"/>
              </a:ext>
            </a:extLst>
          </p:cNvPr>
          <p:cNvSpPr txBox="1"/>
          <p:nvPr/>
        </p:nvSpPr>
        <p:spPr>
          <a:xfrm rot="16200000">
            <a:off x="-3075058" y="3140144"/>
            <a:ext cx="6858002" cy="707886"/>
          </a:xfrm>
          <a:prstGeom prst="rect">
            <a:avLst/>
          </a:prstGeom>
          <a:solidFill>
            <a:srgbClr val="F8F8F8">
              <a:lumMod val="9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Checking Understanding</a:t>
            </a:r>
          </a:p>
        </p:txBody>
      </p:sp>
    </p:spTree>
    <p:extLst>
      <p:ext uri="{BB962C8B-B14F-4D97-AF65-F5344CB8AC3E}">
        <p14:creationId xmlns:p14="http://schemas.microsoft.com/office/powerpoint/2010/main" xmlns="" val="4060828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02080" y="375603"/>
            <a:ext cx="9144000" cy="1002999"/>
          </a:xfrm>
        </p:spPr>
        <p:txBody>
          <a:bodyPr>
            <a:normAutofit/>
          </a:bodyPr>
          <a:lstStyle/>
          <a:p>
            <a:r>
              <a:rPr lang="en-GB" dirty="0" smtClean="0"/>
              <a:t>Review</a:t>
            </a:r>
            <a:endParaRPr lang="en-GB" dirty="0"/>
          </a:p>
        </p:txBody>
      </p:sp>
      <p:sp>
        <p:nvSpPr>
          <p:cNvPr id="6" name="Subtitle 5"/>
          <p:cNvSpPr>
            <a:spLocks noGrp="1"/>
          </p:cNvSpPr>
          <p:nvPr>
            <p:ph type="subTitle" idx="1"/>
          </p:nvPr>
        </p:nvSpPr>
        <p:spPr>
          <a:xfrm>
            <a:off x="1874520" y="1981200"/>
            <a:ext cx="8595360" cy="3703320"/>
          </a:xfrm>
        </p:spPr>
        <p:txBody>
          <a:bodyPr>
            <a:normAutofit/>
          </a:bodyPr>
          <a:lstStyle/>
          <a:p>
            <a:endParaRPr lang="en-GB" sz="4800" dirty="0" smtClean="0"/>
          </a:p>
          <a:p>
            <a:endParaRPr lang="en-GB" sz="4400" dirty="0"/>
          </a:p>
          <a:p>
            <a:endParaRPr lang="en-GB" sz="4400" dirty="0"/>
          </a:p>
        </p:txBody>
      </p:sp>
      <p:sp>
        <p:nvSpPr>
          <p:cNvPr id="4" name="Date Placeholder 3"/>
          <p:cNvSpPr>
            <a:spLocks noGrp="1"/>
          </p:cNvSpPr>
          <p:nvPr>
            <p:ph type="dt" sz="half" idx="10"/>
          </p:nvPr>
        </p:nvSpPr>
        <p:spPr>
          <a:xfrm>
            <a:off x="8518358" y="238050"/>
            <a:ext cx="3288631" cy="660308"/>
          </a:xfrm>
        </p:spPr>
        <p:txBody>
          <a:bodyPr/>
          <a:lstStyle/>
          <a:p>
            <a:fld id="{83390B71-955C-4BF9-B8B8-A010143DCD0E}" type="datetime2">
              <a:rPr lang="en-GB" sz="2400" smtClean="0"/>
              <a:pPr/>
              <a:t>Monday, 06 July 2020</a:t>
            </a:fld>
            <a:endParaRPr lang="en-GB" sz="2400" dirty="0"/>
          </a:p>
        </p:txBody>
      </p:sp>
      <p:pic>
        <p:nvPicPr>
          <p:cNvPr id="114690" name="Picture 2"/>
          <p:cNvPicPr>
            <a:picLocks noChangeAspect="1" noChangeArrowheads="1"/>
          </p:cNvPicPr>
          <p:nvPr/>
        </p:nvPicPr>
        <p:blipFill>
          <a:blip r:embed="rId3"/>
          <a:srcRect/>
          <a:stretch>
            <a:fillRect/>
          </a:stretch>
        </p:blipFill>
        <p:spPr bwMode="auto">
          <a:xfrm>
            <a:off x="0" y="0"/>
            <a:ext cx="13011150" cy="6934200"/>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xmlns="" id="{B9B0DAF5-F32A-4F77-B278-583F28368D57}"/>
              </a:ext>
            </a:extLst>
          </p:cNvPr>
          <p:cNvSpPr txBox="1"/>
          <p:nvPr/>
        </p:nvSpPr>
        <p:spPr>
          <a:xfrm rot="16200000">
            <a:off x="-3075058" y="3140144"/>
            <a:ext cx="6858002" cy="707886"/>
          </a:xfrm>
          <a:prstGeom prst="rect">
            <a:avLst/>
          </a:prstGeom>
          <a:solidFill>
            <a:srgbClr val="F8F8F8">
              <a:lumMod val="9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Checking Understanding</a:t>
            </a:r>
          </a:p>
        </p:txBody>
      </p:sp>
    </p:spTree>
    <p:extLst>
      <p:ext uri="{BB962C8B-B14F-4D97-AF65-F5344CB8AC3E}">
        <p14:creationId xmlns:p14="http://schemas.microsoft.com/office/powerpoint/2010/main" xmlns="" val="4060828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89381" y="2132856"/>
            <a:ext cx="10081120" cy="3600400"/>
          </a:xfrm>
          <a:prstGeom prst="round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omic Sans MS" charset="0"/>
              </a:rPr>
              <a:t>Write a synopsis (Overview) of A Midsummer Night’s dream, focusing on the fact that it is a romantic comedy.</a:t>
            </a:r>
            <a:endParaRPr lang="en-GB" sz="2800" dirty="0">
              <a:solidFill>
                <a:schemeClr val="tx1"/>
              </a:solidFill>
              <a:latin typeface="Comic Sans MS" charset="0"/>
            </a:endParaRPr>
          </a:p>
        </p:txBody>
      </p:sp>
      <p:sp>
        <p:nvSpPr>
          <p:cNvPr id="3" name="Rounded Rectangle 2"/>
          <p:cNvSpPr/>
          <p:nvPr/>
        </p:nvSpPr>
        <p:spPr>
          <a:xfrm>
            <a:off x="1529408" y="538250"/>
            <a:ext cx="9601067" cy="9835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tx1"/>
                </a:solidFill>
              </a:rPr>
              <a:t>Challenge and extend</a:t>
            </a:r>
            <a:endParaRPr lang="en-GB" sz="4800" dirty="0">
              <a:solidFill>
                <a:schemeClr val="tx1"/>
              </a:solidFill>
            </a:endParaRPr>
          </a:p>
        </p:txBody>
      </p:sp>
      <p:sp>
        <p:nvSpPr>
          <p:cNvPr id="4" name="TextBox 3">
            <a:extLst>
              <a:ext uri="{FF2B5EF4-FFF2-40B4-BE49-F238E27FC236}">
                <a16:creationId xmlns:a16="http://schemas.microsoft.com/office/drawing/2014/main" xmlns="" id="{B9B0DAF5-F32A-4F77-B278-583F28368D57}"/>
              </a:ext>
            </a:extLst>
          </p:cNvPr>
          <p:cNvSpPr txBox="1"/>
          <p:nvPr/>
        </p:nvSpPr>
        <p:spPr>
          <a:xfrm rot="16200000">
            <a:off x="-3075058" y="3140144"/>
            <a:ext cx="6858002" cy="707886"/>
          </a:xfrm>
          <a:prstGeom prst="rect">
            <a:avLst/>
          </a:prstGeom>
          <a:solidFill>
            <a:srgbClr val="F8F8F8">
              <a:lumMod val="9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Checking Understanding</a:t>
            </a:r>
          </a:p>
        </p:txBody>
      </p:sp>
    </p:spTree>
    <p:extLst>
      <p:ext uri="{BB962C8B-B14F-4D97-AF65-F5344CB8AC3E}">
        <p14:creationId xmlns="" xmlns:p14="http://schemas.microsoft.com/office/powerpoint/2010/main" val="176827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9408" y="538250"/>
            <a:ext cx="9601067" cy="9835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tx1"/>
                </a:solidFill>
              </a:rPr>
              <a:t>Synopsis</a:t>
            </a:r>
            <a:endParaRPr lang="en-GB" sz="4800" dirty="0">
              <a:solidFill>
                <a:schemeClr val="tx1"/>
              </a:solidFill>
            </a:endParaRPr>
          </a:p>
        </p:txBody>
      </p:sp>
      <p:pic>
        <p:nvPicPr>
          <p:cNvPr id="1026" name="Picture 2" descr="http://ts3.mm.bing.net/images/thumbnail.aspx?q=5058462703550870&amp;id=e8348d9b799dd49c072561cc4f865f66&amp;url=http%3a%2f%2fwww.pastposters.com%2fcw3%2fassets%2fproduct_full%2f(R)__AMidsummerNightsDream(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72064" y="1463041"/>
            <a:ext cx="5512528" cy="51743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ounded Rectangle 3"/>
          <p:cNvSpPr/>
          <p:nvPr/>
        </p:nvSpPr>
        <p:spPr>
          <a:xfrm>
            <a:off x="1289381" y="1988840"/>
            <a:ext cx="5040560" cy="4648547"/>
          </a:xfrm>
          <a:prstGeom prst="round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latin typeface="Comic Sans MS" charset="0"/>
              </a:rPr>
              <a:t>In your overview talk about-</a:t>
            </a:r>
          </a:p>
          <a:p>
            <a:pPr marL="457200" indent="-457200">
              <a:buFont typeface="Arial" pitchFamily="34" charset="0"/>
              <a:buChar char="•"/>
            </a:pPr>
            <a:r>
              <a:rPr lang="en-GB" sz="2800" dirty="0" smtClean="0">
                <a:solidFill>
                  <a:schemeClr val="tx1"/>
                </a:solidFill>
                <a:latin typeface="Comic Sans MS" charset="0"/>
              </a:rPr>
              <a:t>What the play is about.</a:t>
            </a:r>
          </a:p>
          <a:p>
            <a:pPr marL="457200" indent="-457200">
              <a:buFont typeface="Arial" pitchFamily="34" charset="0"/>
              <a:buChar char="•"/>
            </a:pPr>
            <a:r>
              <a:rPr lang="en-GB" sz="2800" dirty="0" smtClean="0">
                <a:solidFill>
                  <a:schemeClr val="tx1"/>
                </a:solidFill>
                <a:latin typeface="Comic Sans MS" charset="0"/>
              </a:rPr>
              <a:t>What genre is the play?</a:t>
            </a:r>
          </a:p>
          <a:p>
            <a:pPr marL="457200" indent="-457200">
              <a:buFont typeface="Arial" pitchFamily="34" charset="0"/>
              <a:buChar char="•"/>
            </a:pPr>
            <a:r>
              <a:rPr lang="en-GB" sz="2800" dirty="0" smtClean="0">
                <a:solidFill>
                  <a:schemeClr val="tx1"/>
                </a:solidFill>
                <a:latin typeface="Comic Sans MS" charset="0"/>
              </a:rPr>
              <a:t>What happens to make the story a romantic  comedy?</a:t>
            </a:r>
            <a:endParaRPr lang="en-GB" sz="2800" dirty="0">
              <a:solidFill>
                <a:schemeClr val="tx1"/>
              </a:solidFill>
              <a:latin typeface="Comic Sans MS" charset="0"/>
            </a:endParaRPr>
          </a:p>
        </p:txBody>
      </p:sp>
      <p:sp>
        <p:nvSpPr>
          <p:cNvPr id="5" name="TextBox 4">
            <a:extLst>
              <a:ext uri="{FF2B5EF4-FFF2-40B4-BE49-F238E27FC236}">
                <a16:creationId xmlns:a16="http://schemas.microsoft.com/office/drawing/2014/main" xmlns="" id="{B9B0DAF5-F32A-4F77-B278-583F28368D57}"/>
              </a:ext>
            </a:extLst>
          </p:cNvPr>
          <p:cNvSpPr txBox="1"/>
          <p:nvPr/>
        </p:nvSpPr>
        <p:spPr>
          <a:xfrm rot="16200000">
            <a:off x="-3075058" y="3140144"/>
            <a:ext cx="6858002" cy="707886"/>
          </a:xfrm>
          <a:prstGeom prst="rect">
            <a:avLst/>
          </a:prstGeom>
          <a:solidFill>
            <a:srgbClr val="F8F8F8">
              <a:lumMod val="9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Checking Understanding</a:t>
            </a:r>
          </a:p>
        </p:txBody>
      </p:sp>
    </p:spTree>
    <p:extLst>
      <p:ext uri="{BB962C8B-B14F-4D97-AF65-F5344CB8AC3E}">
        <p14:creationId xmlns="" xmlns:p14="http://schemas.microsoft.com/office/powerpoint/2010/main" val="326517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918352"/>
            <a:ext cx="7833360" cy="78581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A Midsummer Night’s Dream is a fantastic experience …</a:t>
            </a:r>
            <a:endParaRPr lang="en-GB" sz="2800" dirty="0">
              <a:solidFill>
                <a:schemeClr val="tx1"/>
              </a:solidFill>
            </a:endParaRPr>
          </a:p>
        </p:txBody>
      </p:sp>
      <p:sp>
        <p:nvSpPr>
          <p:cNvPr id="3" name="Rounded Rectangle 2"/>
          <p:cNvSpPr/>
          <p:nvPr/>
        </p:nvSpPr>
        <p:spPr>
          <a:xfrm>
            <a:off x="1001989" y="2047860"/>
            <a:ext cx="3524275" cy="7858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You will …</a:t>
            </a:r>
            <a:endParaRPr lang="en-GB" sz="2800" dirty="0">
              <a:solidFill>
                <a:schemeClr val="tx1"/>
              </a:solidFill>
            </a:endParaRPr>
          </a:p>
        </p:txBody>
      </p:sp>
      <p:sp>
        <p:nvSpPr>
          <p:cNvPr id="4" name="Rounded Rectangle 3"/>
          <p:cNvSpPr/>
          <p:nvPr/>
        </p:nvSpPr>
        <p:spPr>
          <a:xfrm>
            <a:off x="4968227" y="2017380"/>
            <a:ext cx="3143272" cy="7858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The theme of ….</a:t>
            </a:r>
            <a:endParaRPr lang="en-GB" sz="2800" dirty="0">
              <a:solidFill>
                <a:schemeClr val="tx1"/>
              </a:solidFill>
            </a:endParaRPr>
          </a:p>
        </p:txBody>
      </p:sp>
      <p:sp>
        <p:nvSpPr>
          <p:cNvPr id="8" name="Rounded Rectangle 7"/>
          <p:cNvSpPr/>
          <p:nvPr/>
        </p:nvSpPr>
        <p:spPr>
          <a:xfrm>
            <a:off x="1112601" y="3023632"/>
            <a:ext cx="7604679" cy="57150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The story is based around ….</a:t>
            </a:r>
            <a:endParaRPr lang="en-GB" sz="2800" dirty="0">
              <a:solidFill>
                <a:schemeClr val="tx1"/>
              </a:solidFill>
            </a:endParaRPr>
          </a:p>
        </p:txBody>
      </p:sp>
      <p:sp>
        <p:nvSpPr>
          <p:cNvPr id="9" name="Rounded Rectangle 8"/>
          <p:cNvSpPr/>
          <p:nvPr/>
        </p:nvSpPr>
        <p:spPr>
          <a:xfrm>
            <a:off x="975321" y="4245290"/>
            <a:ext cx="7772439" cy="57150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The genre of a romantic comedy is …</a:t>
            </a:r>
            <a:endParaRPr lang="en-GB" sz="2800" dirty="0">
              <a:solidFill>
                <a:schemeClr val="tx1"/>
              </a:solidFill>
            </a:endParaRPr>
          </a:p>
        </p:txBody>
      </p:sp>
      <p:sp>
        <p:nvSpPr>
          <p:cNvPr id="10" name="Rounded Rectangle 9"/>
          <p:cNvSpPr/>
          <p:nvPr/>
        </p:nvSpPr>
        <p:spPr>
          <a:xfrm>
            <a:off x="883881" y="5371150"/>
            <a:ext cx="7711479" cy="78581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The story </a:t>
            </a:r>
            <a:r>
              <a:rPr lang="en-GB" sz="2800" smtClean="0">
                <a:solidFill>
                  <a:schemeClr val="tx1"/>
                </a:solidFill>
              </a:rPr>
              <a:t>is intricate and is about …</a:t>
            </a:r>
            <a:endParaRPr lang="en-GB" sz="2800" dirty="0">
              <a:solidFill>
                <a:schemeClr val="tx1"/>
              </a:solidFill>
            </a:endParaRPr>
          </a:p>
        </p:txBody>
      </p:sp>
      <p:sp>
        <p:nvSpPr>
          <p:cNvPr id="11" name="TextBox 10"/>
          <p:cNvSpPr txBox="1"/>
          <p:nvPr/>
        </p:nvSpPr>
        <p:spPr>
          <a:xfrm>
            <a:off x="2712720" y="213360"/>
            <a:ext cx="3429913" cy="646331"/>
          </a:xfrm>
          <a:prstGeom prst="rect">
            <a:avLst/>
          </a:prstGeom>
          <a:noFill/>
        </p:spPr>
        <p:txBody>
          <a:bodyPr wrap="none" rtlCol="0">
            <a:spAutoFit/>
          </a:bodyPr>
          <a:lstStyle/>
          <a:p>
            <a:r>
              <a:rPr lang="en-GB" sz="3600" dirty="0" smtClean="0"/>
              <a:t>Sentence starters</a:t>
            </a:r>
            <a:endParaRPr lang="en-GB" sz="3600" dirty="0"/>
          </a:p>
        </p:txBody>
      </p:sp>
      <p:pic>
        <p:nvPicPr>
          <p:cNvPr id="12" name="Picture 5" descr="C:\Users\lslowinski\AppData\Local\Microsoft\Windows\Temporary Internet Files\Content.IE5\5JSNMBDX\MC900436244[1].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175304" y="348248"/>
            <a:ext cx="2184127" cy="2031746"/>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5" descr="Screen_shot_2009-11-19_at_3"/>
          <p:cNvPicPr>
            <a:picLocks noChangeAspect="1" noChangeArrowheads="1"/>
          </p:cNvPicPr>
          <p:nvPr/>
        </p:nvPicPr>
        <p:blipFill>
          <a:blip r:embed="rId3"/>
          <a:srcRect/>
          <a:stretch>
            <a:fillRect/>
          </a:stretch>
        </p:blipFill>
        <p:spPr bwMode="auto">
          <a:xfrm>
            <a:off x="9189720" y="2190433"/>
            <a:ext cx="2392680" cy="2092007"/>
          </a:xfrm>
          <a:prstGeom prst="rect">
            <a:avLst/>
          </a:prstGeom>
          <a:noFill/>
          <a:ln w="25400">
            <a:solidFill>
              <a:schemeClr val="tx1"/>
            </a:solidFill>
            <a:miter lim="800000"/>
            <a:headEnd/>
            <a:tailEnd/>
          </a:ln>
        </p:spPr>
      </p:pic>
      <p:pic>
        <p:nvPicPr>
          <p:cNvPr id="14" name="Picture 11"/>
          <p:cNvPicPr>
            <a:picLocks noChangeAspect="1" noChangeArrowheads="1"/>
          </p:cNvPicPr>
          <p:nvPr/>
        </p:nvPicPr>
        <p:blipFill>
          <a:blip r:embed="rId4"/>
          <a:srcRect/>
          <a:stretch>
            <a:fillRect/>
          </a:stretch>
        </p:blipFill>
        <p:spPr bwMode="auto">
          <a:xfrm>
            <a:off x="9159241" y="4343400"/>
            <a:ext cx="2362200" cy="2255520"/>
          </a:xfrm>
          <a:prstGeom prst="rect">
            <a:avLst/>
          </a:prstGeom>
          <a:noFill/>
          <a:ln w="9525">
            <a:noFill/>
            <a:miter lim="800000"/>
            <a:headEnd/>
            <a:tailEnd/>
          </a:ln>
          <a:effectLst/>
        </p:spPr>
      </p:pic>
      <p:sp>
        <p:nvSpPr>
          <p:cNvPr id="15" name="TextBox 14">
            <a:extLst>
              <a:ext uri="{FF2B5EF4-FFF2-40B4-BE49-F238E27FC236}">
                <a16:creationId xmlns:a16="http://schemas.microsoft.com/office/drawing/2014/main" xmlns="" id="{196632B8-291D-459A-86B4-32856A195AA1}"/>
              </a:ext>
            </a:extLst>
          </p:cNvPr>
          <p:cNvSpPr txBox="1"/>
          <p:nvPr/>
        </p:nvSpPr>
        <p:spPr>
          <a:xfrm rot="16200000">
            <a:off x="-3075058" y="3075056"/>
            <a:ext cx="6858002" cy="707886"/>
          </a:xfrm>
          <a:prstGeom prst="rect">
            <a:avLst/>
          </a:prstGeom>
          <a:solidFill>
            <a:srgbClr val="F8F8F8">
              <a:lumMod val="9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smtClean="0">
                <a:ln>
                  <a:noFill/>
                </a:ln>
                <a:solidFill>
                  <a:prstClr val="black"/>
                </a:solidFill>
                <a:effectLst/>
                <a:uLnTx/>
                <a:uFillTx/>
                <a:latin typeface="Century Gothic" panose="020B0502020202020204" pitchFamily="34" charset="0"/>
              </a:rPr>
              <a:t>Model and Support</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 xmlns:p14="http://schemas.microsoft.com/office/powerpoint/2010/main" val="1701224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02080" y="375603"/>
            <a:ext cx="9144000" cy="1002999"/>
          </a:xfrm>
        </p:spPr>
        <p:txBody>
          <a:bodyPr>
            <a:normAutofit/>
          </a:bodyPr>
          <a:lstStyle/>
          <a:p>
            <a:r>
              <a:rPr lang="en-GB" dirty="0" smtClean="0"/>
              <a:t>Homework</a:t>
            </a:r>
            <a:endParaRPr lang="en-GB" dirty="0"/>
          </a:p>
        </p:txBody>
      </p:sp>
      <p:sp>
        <p:nvSpPr>
          <p:cNvPr id="6" name="Subtitle 5"/>
          <p:cNvSpPr>
            <a:spLocks noGrp="1"/>
          </p:cNvSpPr>
          <p:nvPr>
            <p:ph type="subTitle" idx="1"/>
          </p:nvPr>
        </p:nvSpPr>
        <p:spPr>
          <a:xfrm>
            <a:off x="1874520" y="1981200"/>
            <a:ext cx="8595360" cy="3703320"/>
          </a:xfrm>
        </p:spPr>
        <p:txBody>
          <a:bodyPr>
            <a:normAutofit/>
          </a:bodyPr>
          <a:lstStyle/>
          <a:p>
            <a:r>
              <a:rPr lang="en-GB" sz="4800" dirty="0" smtClean="0"/>
              <a:t>Select an appropriate Homework based on today’ lesson.</a:t>
            </a:r>
          </a:p>
          <a:p>
            <a:endParaRPr lang="en-GB" sz="4400" dirty="0"/>
          </a:p>
          <a:p>
            <a:endParaRPr lang="en-GB" sz="4400" dirty="0"/>
          </a:p>
        </p:txBody>
      </p:sp>
      <p:sp>
        <p:nvSpPr>
          <p:cNvPr id="4" name="Date Placeholder 3"/>
          <p:cNvSpPr>
            <a:spLocks noGrp="1"/>
          </p:cNvSpPr>
          <p:nvPr>
            <p:ph type="dt" sz="half" idx="10"/>
          </p:nvPr>
        </p:nvSpPr>
        <p:spPr>
          <a:xfrm>
            <a:off x="8518358" y="238050"/>
            <a:ext cx="3288631" cy="660308"/>
          </a:xfrm>
        </p:spPr>
        <p:txBody>
          <a:bodyPr/>
          <a:lstStyle/>
          <a:p>
            <a:fld id="{83390B71-955C-4BF9-B8B8-A010143DCD0E}" type="datetime2">
              <a:rPr lang="en-GB" sz="2400" smtClean="0"/>
              <a:pPr/>
              <a:t>Monday, 06 July 2020</a:t>
            </a:fld>
            <a:endParaRPr lang="en-GB" sz="2400" dirty="0"/>
          </a:p>
        </p:txBody>
      </p:sp>
    </p:spTree>
    <p:extLst>
      <p:ext uri="{BB962C8B-B14F-4D97-AF65-F5344CB8AC3E}">
        <p14:creationId xmlns:p14="http://schemas.microsoft.com/office/powerpoint/2010/main" xmlns="" val="4060828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9284" y="172621"/>
            <a:ext cx="9626600" cy="773864"/>
          </a:xfrm>
        </p:spPr>
        <p:txBody>
          <a:bodyPr/>
          <a:lstStyle/>
          <a:p>
            <a:r>
              <a:rPr lang="en-GB" dirty="0" smtClean="0"/>
              <a:t>Note to teacher</a:t>
            </a:r>
            <a:endParaRPr lang="en-GB" dirty="0"/>
          </a:p>
        </p:txBody>
      </p:sp>
      <p:sp>
        <p:nvSpPr>
          <p:cNvPr id="7" name="Content Placeholder 6"/>
          <p:cNvSpPr>
            <a:spLocks noGrp="1"/>
          </p:cNvSpPr>
          <p:nvPr>
            <p:ph idx="1"/>
          </p:nvPr>
        </p:nvSpPr>
        <p:spPr>
          <a:xfrm>
            <a:off x="838200" y="1371600"/>
            <a:ext cx="10515600" cy="4805363"/>
          </a:xfrm>
        </p:spPr>
        <p:txBody>
          <a:bodyPr>
            <a:normAutofit/>
          </a:bodyPr>
          <a:lstStyle/>
          <a:p>
            <a:r>
              <a:rPr lang="en-GB" dirty="0" smtClean="0"/>
              <a:t>For all abilities, teacher decide how/when/if to include animated tales, I found it particularly useful for M – LA to get overview:</a:t>
            </a:r>
          </a:p>
          <a:p>
            <a:r>
              <a:rPr lang="en-GB" b="1" dirty="0" smtClean="0"/>
              <a:t>L – Medium abilities:</a:t>
            </a:r>
          </a:p>
          <a:p>
            <a:r>
              <a:rPr lang="en-GB" dirty="0" smtClean="0"/>
              <a:t>Show the animated tales at the outset to gain an overview of the story.</a:t>
            </a:r>
          </a:p>
          <a:p>
            <a:r>
              <a:rPr lang="en-GB" dirty="0" smtClean="0"/>
              <a:t>Use the storyboard.</a:t>
            </a:r>
          </a:p>
          <a:p>
            <a:endParaRPr lang="en-GB" dirty="0" smtClean="0"/>
          </a:p>
          <a:p>
            <a:r>
              <a:rPr lang="en-GB" b="1" dirty="0" smtClean="0"/>
              <a:t>Medium to High ability:</a:t>
            </a:r>
          </a:p>
          <a:p>
            <a:r>
              <a:rPr lang="en-GB" dirty="0" smtClean="0"/>
              <a:t>Complete the task sheet as watching.</a:t>
            </a:r>
            <a:endParaRPr lang="en-GB" dirty="0"/>
          </a:p>
        </p:txBody>
      </p:sp>
      <p:sp>
        <p:nvSpPr>
          <p:cNvPr id="4" name="Date Placeholder 3"/>
          <p:cNvSpPr>
            <a:spLocks noGrp="1"/>
          </p:cNvSpPr>
          <p:nvPr>
            <p:ph type="dt" sz="half" idx="10"/>
          </p:nvPr>
        </p:nvSpPr>
        <p:spPr>
          <a:xfrm>
            <a:off x="8021053" y="224089"/>
            <a:ext cx="3834063" cy="417595"/>
          </a:xfrm>
        </p:spPr>
        <p:txBody>
          <a:bodyPr/>
          <a:lstStyle/>
          <a:p>
            <a:fld id="{8BE6CB35-9C4B-4365-9E1B-41648003AE94}" type="datetime2">
              <a:rPr lang="en-GB" sz="2400" smtClean="0"/>
              <a:pPr/>
              <a:t>Monday, 06 July 2020</a:t>
            </a:fld>
            <a:endParaRPr lang="en-US" sz="2400" dirty="0"/>
          </a:p>
        </p:txBody>
      </p:sp>
      <p:sp>
        <p:nvSpPr>
          <p:cNvPr id="5" name="TextBox 4">
            <a:extLst>
              <a:ext uri="{FF2B5EF4-FFF2-40B4-BE49-F238E27FC236}">
                <a16:creationId xmlns:a16="http://schemas.microsoft.com/office/drawing/2014/main" xmlns="" id="{B9B0DAF5-F32A-4F77-B278-583F28368D57}"/>
              </a:ext>
            </a:extLst>
          </p:cNvPr>
          <p:cNvSpPr txBox="1"/>
          <p:nvPr/>
        </p:nvSpPr>
        <p:spPr>
          <a:xfrm rot="16200000">
            <a:off x="-3042514" y="3107600"/>
            <a:ext cx="6792914" cy="707886"/>
          </a:xfrm>
          <a:prstGeom prst="rect">
            <a:avLst/>
          </a:prstGeom>
          <a:solidFill>
            <a:srgbClr val="F8F8F8">
              <a:lumMod val="9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smtClean="0">
                <a:ln>
                  <a:noFill/>
                </a:ln>
                <a:solidFill>
                  <a:prstClr val="black"/>
                </a:solidFill>
                <a:effectLst/>
                <a:uLnTx/>
                <a:uFillTx/>
                <a:latin typeface="Century Gothic" panose="020B0502020202020204" pitchFamily="34" charset="0"/>
              </a:rPr>
              <a:t>Preparation for teacher</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xmlns="" val="412148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E75B3-6441-491E-A181-CF9673D2AC42}" type="datetime2">
              <a:rPr lang="en-GB" smtClean="0"/>
              <a:pPr/>
              <a:t>Monday, 06 July 2020</a:t>
            </a:fld>
            <a:endParaRPr lang="en-GB"/>
          </a:p>
        </p:txBody>
      </p:sp>
      <p:pic>
        <p:nvPicPr>
          <p:cNvPr id="3" name="Picture 2" descr="prepare.gif">
            <a:hlinkClick r:id="rId5" action="ppaction://hlinksldjump"/>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337365" y="544277"/>
            <a:ext cx="2459788" cy="2474703"/>
          </a:xfrm>
          <a:prstGeom prst="rect">
            <a:avLst/>
          </a:prstGeom>
        </p:spPr>
      </p:pic>
      <p:pic>
        <p:nvPicPr>
          <p:cNvPr id="4" name="Picture 3" descr="agree.gif">
            <a:hlinkClick r:id="" action="ppaction://noaction"/>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3419893">
            <a:off x="4508628" y="1256099"/>
            <a:ext cx="2474703" cy="2459788"/>
          </a:xfrm>
          <a:prstGeom prst="rect">
            <a:avLst/>
          </a:prstGeom>
        </p:spPr>
      </p:pic>
      <p:pic>
        <p:nvPicPr>
          <p:cNvPr id="5" name="Picture 4" descr="apply.gif">
            <a:hlinkClick r:id="" action="ppaction://noaction"/>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14494841">
            <a:off x="1927008" y="2571814"/>
            <a:ext cx="2589027" cy="2492248"/>
          </a:xfrm>
          <a:prstGeom prst="rect">
            <a:avLst/>
          </a:prstGeom>
        </p:spPr>
      </p:pic>
      <p:pic>
        <p:nvPicPr>
          <p:cNvPr id="6" name="Picture 5" descr="construct.gif">
            <a:hlinkClick r:id="rId9" action="ppaction://hlinksldjump"/>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rot="10800000">
            <a:off x="3206377" y="3404416"/>
            <a:ext cx="2493210" cy="2508328"/>
          </a:xfrm>
          <a:prstGeom prst="rect">
            <a:avLst/>
          </a:prstGeom>
        </p:spPr>
      </p:pic>
      <p:pic>
        <p:nvPicPr>
          <p:cNvPr id="7" name="Picture 6" descr="review.gif">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xmlns="" val="0"/>
              </a:ext>
            </a:extLst>
          </a:blip>
          <a:srcRect l="8148" t="4078" r="9269" b="3717"/>
          <a:stretch/>
        </p:blipFill>
        <p:spPr>
          <a:xfrm rot="18191379">
            <a:off x="2299584" y="1280053"/>
            <a:ext cx="2033960" cy="2284781"/>
          </a:xfrm>
          <a:prstGeom prst="rect">
            <a:avLst/>
          </a:prstGeom>
          <a:noFill/>
          <a:ln>
            <a:noFill/>
          </a:ln>
        </p:spPr>
      </p:pic>
      <p:pic>
        <p:nvPicPr>
          <p:cNvPr id="8" name="Picture 7" descr="present.gif">
            <a:hlinkClick r:id="rId13" action="ppaction://hlinksldjump"/>
          </p:cNvPr>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rot="6775933">
            <a:off x="4567258" y="2552801"/>
            <a:ext cx="2459788" cy="2474703"/>
          </a:xfrm>
          <a:prstGeom prst="rect">
            <a:avLst/>
          </a:prstGeom>
        </p:spPr>
      </p:pic>
      <p:sp>
        <p:nvSpPr>
          <p:cNvPr id="9" name="TextBox 8"/>
          <p:cNvSpPr txBox="1"/>
          <p:nvPr/>
        </p:nvSpPr>
        <p:spPr>
          <a:xfrm>
            <a:off x="467327" y="5250998"/>
            <a:ext cx="2794000" cy="1200329"/>
          </a:xfrm>
          <a:prstGeom prst="rect">
            <a:avLst/>
          </a:prstGeom>
          <a:noFill/>
        </p:spPr>
        <p:txBody>
          <a:bodyPr wrap="square" rtlCol="0">
            <a:spAutoFit/>
          </a:bodyPr>
          <a:lstStyle/>
          <a:p>
            <a:r>
              <a:rPr lang="en-GB" dirty="0" smtClean="0"/>
              <a:t>Copies of the ‘cheeses’ if you want them additionally to what is in the slide masters. </a:t>
            </a:r>
            <a:endParaRPr lang="en-GB" dirty="0"/>
          </a:p>
        </p:txBody>
      </p:sp>
      <p:sp>
        <p:nvSpPr>
          <p:cNvPr id="10" name="TextBox 9"/>
          <p:cNvSpPr txBox="1"/>
          <p:nvPr/>
        </p:nvSpPr>
        <p:spPr>
          <a:xfrm>
            <a:off x="9184944" y="144012"/>
            <a:ext cx="2388358" cy="2031325"/>
          </a:xfrm>
          <a:prstGeom prst="rect">
            <a:avLst/>
          </a:prstGeom>
          <a:noFill/>
        </p:spPr>
        <p:txBody>
          <a:bodyPr wrap="square" rtlCol="0">
            <a:spAutoFit/>
          </a:bodyPr>
          <a:lstStyle/>
          <a:p>
            <a:r>
              <a:rPr lang="en-GB" dirty="0" smtClean="0"/>
              <a:t>There is also a slide in each of the sections with a set of yellow boxes should you want to display learning outcomes throughout the lesson.</a:t>
            </a:r>
            <a:endParaRPr lang="en-GB" dirty="0"/>
          </a:p>
        </p:txBody>
      </p:sp>
      <p:sp>
        <p:nvSpPr>
          <p:cNvPr id="11" name="TextBox 10"/>
          <p:cNvSpPr txBox="1"/>
          <p:nvPr/>
        </p:nvSpPr>
        <p:spPr>
          <a:xfrm>
            <a:off x="9184944" y="2363371"/>
            <a:ext cx="2388358" cy="2031325"/>
          </a:xfrm>
          <a:prstGeom prst="rect">
            <a:avLst/>
          </a:prstGeom>
          <a:noFill/>
        </p:spPr>
        <p:txBody>
          <a:bodyPr wrap="square" rtlCol="0">
            <a:spAutoFit/>
          </a:bodyPr>
          <a:lstStyle/>
          <a:p>
            <a:r>
              <a:rPr lang="en-GB" dirty="0" smtClean="0"/>
              <a:t>If you want to show on this slide only you can draw a text box and write in it. Alternatively creating a text box in the master view allows for easier duplication.</a:t>
            </a:r>
            <a:endParaRPr lang="en-GB" dirty="0"/>
          </a:p>
        </p:txBody>
      </p:sp>
      <p:sp>
        <p:nvSpPr>
          <p:cNvPr id="12" name="Rectangle 11"/>
          <p:cNvSpPr/>
          <p:nvPr/>
        </p:nvSpPr>
        <p:spPr>
          <a:xfrm>
            <a:off x="9039984" y="4489581"/>
            <a:ext cx="2736304" cy="208823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000376" y="5250998"/>
            <a:ext cx="2415491" cy="1200329"/>
          </a:xfrm>
          <a:prstGeom prst="rect">
            <a:avLst/>
          </a:prstGeom>
          <a:noFill/>
        </p:spPr>
        <p:txBody>
          <a:bodyPr wrap="square" rtlCol="0">
            <a:spAutoFit/>
          </a:bodyPr>
          <a:lstStyle/>
          <a:p>
            <a:r>
              <a:rPr lang="en-GB" dirty="0" smtClean="0"/>
              <a:t>This timer (it’ll show on slideshow mode) can be copied and pasted on to any slide.</a:t>
            </a:r>
            <a:endParaRPr lang="en-GB" dirty="0"/>
          </a:p>
        </p:txBody>
      </p:sp>
      <p:cxnSp>
        <p:nvCxnSpPr>
          <p:cNvPr id="17" name="Straight Arrow Connector 16"/>
          <p:cNvCxnSpPr/>
          <p:nvPr/>
        </p:nvCxnSpPr>
        <p:spPr>
          <a:xfrm flipV="1">
            <a:off x="8178800" y="5549504"/>
            <a:ext cx="626533" cy="173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ontrols>
      <p:control spid="1043" name="ShockwaveFlash2" r:id="rId2" imgW="2438095" imgH="1770024"/>
    </p:controls>
    <p:extLst>
      <p:ext uri="{BB962C8B-B14F-4D97-AF65-F5344CB8AC3E}">
        <p14:creationId xmlns:p14="http://schemas.microsoft.com/office/powerpoint/2010/main" xmlns="" val="4155553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10788" y="218975"/>
            <a:ext cx="9265920" cy="974408"/>
          </a:xfrm>
        </p:spPr>
        <p:txBody>
          <a:bodyPr>
            <a:normAutofit/>
          </a:bodyPr>
          <a:lstStyle/>
          <a:p>
            <a:r>
              <a:rPr lang="en-GB" smtClean="0">
                <a:solidFill>
                  <a:srgbClr val="A9DA74"/>
                </a:solidFill>
                <a:latin typeface="Elementary Heavy SF"/>
              </a:rPr>
              <a:t>Learning outcomes </a:t>
            </a:r>
            <a:endParaRPr lang="en-GB" dirty="0">
              <a:solidFill>
                <a:srgbClr val="A9DA74"/>
              </a:solidFill>
              <a:latin typeface="Elementary Heavy SF"/>
            </a:endParaRPr>
          </a:p>
        </p:txBody>
      </p:sp>
      <p:sp>
        <p:nvSpPr>
          <p:cNvPr id="4" name="Date Placeholder 3"/>
          <p:cNvSpPr>
            <a:spLocks noGrp="1"/>
          </p:cNvSpPr>
          <p:nvPr>
            <p:ph type="dt" sz="half" idx="10"/>
          </p:nvPr>
        </p:nvSpPr>
        <p:spPr>
          <a:xfrm>
            <a:off x="7892716" y="203918"/>
            <a:ext cx="3673642" cy="598187"/>
          </a:xfrm>
        </p:spPr>
        <p:txBody>
          <a:bodyPr/>
          <a:lstStyle/>
          <a:p>
            <a:fld id="{8852B5D5-38C1-42DE-87CB-E1FE3B58DFA7}" type="datetime2">
              <a:rPr lang="en-GB" sz="2400" smtClean="0"/>
              <a:pPr/>
              <a:t>Monday, 06 July 2020</a:t>
            </a:fld>
            <a:endParaRPr lang="en-GB" sz="2400" dirty="0"/>
          </a:p>
        </p:txBody>
      </p:sp>
      <p:sp>
        <p:nvSpPr>
          <p:cNvPr id="9" name="TextBox 8"/>
          <p:cNvSpPr txBox="1"/>
          <p:nvPr/>
        </p:nvSpPr>
        <p:spPr>
          <a:xfrm>
            <a:off x="9052559" y="3252651"/>
            <a:ext cx="2834640" cy="369332"/>
          </a:xfrm>
          <a:prstGeom prst="rect">
            <a:avLst/>
          </a:prstGeom>
          <a:noFill/>
        </p:spPr>
        <p:txBody>
          <a:bodyPr wrap="square" rtlCol="0">
            <a:spAutoFit/>
          </a:bodyPr>
          <a:lstStyle/>
          <a:p>
            <a:r>
              <a:rPr lang="en-GB" dirty="0" smtClean="0"/>
              <a:t>.</a:t>
            </a:r>
            <a:endParaRPr lang="en-GB" dirty="0"/>
          </a:p>
        </p:txBody>
      </p:sp>
      <p:sp>
        <p:nvSpPr>
          <p:cNvPr id="2" name="TextBox 1"/>
          <p:cNvSpPr txBox="1"/>
          <p:nvPr/>
        </p:nvSpPr>
        <p:spPr>
          <a:xfrm>
            <a:off x="1173479" y="2094917"/>
            <a:ext cx="5598695" cy="3046988"/>
          </a:xfrm>
          <a:prstGeom prst="rect">
            <a:avLst/>
          </a:prstGeom>
          <a:noFill/>
        </p:spPr>
        <p:txBody>
          <a:bodyPr wrap="square" rtlCol="0">
            <a:spAutoFit/>
          </a:bodyPr>
          <a:lstStyle/>
          <a:p>
            <a:r>
              <a:rPr lang="en-GB" sz="2400" b="1" u="sng" dirty="0" smtClean="0"/>
              <a:t>WHAT:</a:t>
            </a:r>
            <a:r>
              <a:rPr lang="en-GB" sz="2400" dirty="0" smtClean="0"/>
              <a:t> overview of William Shakespeare’s play ‘A Midsummer Night’s Dream?</a:t>
            </a:r>
          </a:p>
          <a:p>
            <a:endParaRPr lang="en-GB" sz="2400" dirty="0"/>
          </a:p>
          <a:p>
            <a:r>
              <a:rPr lang="en-GB" sz="2400" b="1" u="sng" dirty="0" smtClean="0"/>
              <a:t>WHY:</a:t>
            </a:r>
            <a:r>
              <a:rPr lang="en-GB" sz="2400" dirty="0" smtClean="0"/>
              <a:t> So as to have an understanding of the play before focussing on the language used by Shakespeare.</a:t>
            </a:r>
          </a:p>
          <a:p>
            <a:endParaRPr lang="en-GB" sz="2400" dirty="0"/>
          </a:p>
          <a:p>
            <a:endParaRPr lang="en-GB" sz="2400" dirty="0"/>
          </a:p>
        </p:txBody>
      </p:sp>
      <p:sp>
        <p:nvSpPr>
          <p:cNvPr id="3" name="TextBox 2"/>
          <p:cNvSpPr txBox="1"/>
          <p:nvPr/>
        </p:nvSpPr>
        <p:spPr>
          <a:xfrm>
            <a:off x="3015915" y="5871410"/>
            <a:ext cx="6561221" cy="523220"/>
          </a:xfrm>
          <a:prstGeom prst="rect">
            <a:avLst/>
          </a:prstGeom>
          <a:noFill/>
        </p:spPr>
        <p:txBody>
          <a:bodyPr wrap="square" rtlCol="0">
            <a:spAutoFit/>
          </a:bodyPr>
          <a:lstStyle/>
          <a:p>
            <a:r>
              <a:rPr lang="en-GB" sz="2800" dirty="0" smtClean="0">
                <a:solidFill>
                  <a:srgbClr val="FF0000"/>
                </a:solidFill>
              </a:rPr>
              <a:t>Love       Respect         Serve</a:t>
            </a:r>
            <a:endParaRPr lang="en-GB" sz="2800" dirty="0">
              <a:solidFill>
                <a:srgbClr val="FF0000"/>
              </a:solidFill>
            </a:endParaRPr>
          </a:p>
        </p:txBody>
      </p:sp>
      <p:sp>
        <p:nvSpPr>
          <p:cNvPr id="7" name="TextBox 6">
            <a:extLst>
              <a:ext uri="{FF2B5EF4-FFF2-40B4-BE49-F238E27FC236}">
                <a16:creationId xmlns:a16="http://schemas.microsoft.com/office/drawing/2014/main" xmlns="" id="{C733651E-6F29-4A5D-9C02-869B1E46CE5F}"/>
              </a:ext>
            </a:extLst>
          </p:cNvPr>
          <p:cNvSpPr txBox="1"/>
          <p:nvPr/>
        </p:nvSpPr>
        <p:spPr>
          <a:xfrm rot="16200000">
            <a:off x="-3075058" y="3075058"/>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smtClean="0">
                <a:solidFill>
                  <a:prstClr val="black"/>
                </a:solidFill>
                <a:latin typeface="Century Gothic" panose="020B0502020202020204" pitchFamily="34" charset="0"/>
              </a:rPr>
              <a:t>Learning </a:t>
            </a:r>
            <a:r>
              <a:rPr kumimoji="0" lang="en-GB" sz="4000" b="1" i="0" u="none" strike="noStrike" kern="0" cap="none" spc="0" normalizeH="0" baseline="0" noProof="0" dirty="0" smtClean="0">
                <a:ln>
                  <a:noFill/>
                </a:ln>
                <a:solidFill>
                  <a:prstClr val="black"/>
                </a:solidFill>
                <a:effectLst/>
                <a:uLnTx/>
                <a:uFillTx/>
                <a:latin typeface="Century Gothic" panose="020B0502020202020204" pitchFamily="34" charset="0"/>
              </a:rPr>
              <a:t>Content</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xmlns="" val="263377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43975" y="316857"/>
            <a:ext cx="5565071" cy="535577"/>
          </a:xfrm>
        </p:spPr>
        <p:txBody>
          <a:bodyPr>
            <a:noAutofit/>
          </a:bodyPr>
          <a:lstStyle/>
          <a:p>
            <a:r>
              <a:rPr lang="en-GB" sz="2800" dirty="0" smtClean="0">
                <a:solidFill>
                  <a:schemeClr val="accent6"/>
                </a:solidFill>
              </a:rPr>
              <a:t>Make notes as you watch</a:t>
            </a:r>
            <a:endParaRPr lang="en-GB" sz="2800" dirty="0">
              <a:solidFill>
                <a:schemeClr val="accent6"/>
              </a:solidFill>
            </a:endParaRPr>
          </a:p>
        </p:txBody>
      </p:sp>
      <p:sp>
        <p:nvSpPr>
          <p:cNvPr id="6" name="Content Placeholder 5"/>
          <p:cNvSpPr>
            <a:spLocks noGrp="1"/>
          </p:cNvSpPr>
          <p:nvPr>
            <p:ph idx="1"/>
          </p:nvPr>
        </p:nvSpPr>
        <p:spPr>
          <a:xfrm>
            <a:off x="1692876" y="1668162"/>
            <a:ext cx="9242854" cy="4510216"/>
          </a:xfrm>
        </p:spPr>
        <p:txBody>
          <a:bodyPr>
            <a:normAutofit/>
          </a:bodyPr>
          <a:lstStyle/>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a:p>
        </p:txBody>
      </p:sp>
      <p:sp>
        <p:nvSpPr>
          <p:cNvPr id="4" name="Date Placeholder 3"/>
          <p:cNvSpPr>
            <a:spLocks noGrp="1"/>
          </p:cNvSpPr>
          <p:nvPr>
            <p:ph type="dt" sz="half" idx="10"/>
          </p:nvPr>
        </p:nvSpPr>
        <p:spPr>
          <a:xfrm>
            <a:off x="8357937" y="203918"/>
            <a:ext cx="3481137" cy="672389"/>
          </a:xfrm>
        </p:spPr>
        <p:txBody>
          <a:bodyPr/>
          <a:lstStyle/>
          <a:p>
            <a:fld id="{2164DFF2-1ACF-4066-AFD3-C9069A5838D3}" type="datetime2">
              <a:rPr lang="en-GB" sz="2400" smtClean="0"/>
              <a:pPr/>
              <a:t>Monday, 06 July 2020</a:t>
            </a:fld>
            <a:endParaRPr lang="en-GB"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2695139">
            <a:off x="179339" y="112268"/>
            <a:ext cx="1788254" cy="1784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390042" y="2475934"/>
            <a:ext cx="9139490" cy="584775"/>
          </a:xfrm>
          <a:prstGeom prst="rect">
            <a:avLst/>
          </a:prstGeom>
        </p:spPr>
        <p:txBody>
          <a:bodyPr wrap="none">
            <a:spAutoFit/>
          </a:bodyPr>
          <a:lstStyle/>
          <a:p>
            <a:r>
              <a:rPr lang="en-GB" sz="3200" dirty="0">
                <a:hlinkClick r:id="rId4"/>
              </a:rPr>
              <a:t>https://www.youtube.com/watch?v=OdmQdAYM9ew</a:t>
            </a:r>
            <a:endParaRPr lang="en-GB" sz="3200" dirty="0"/>
          </a:p>
        </p:txBody>
      </p:sp>
      <p:sp>
        <p:nvSpPr>
          <p:cNvPr id="7" name="TextBox 6"/>
          <p:cNvSpPr txBox="1"/>
          <p:nvPr/>
        </p:nvSpPr>
        <p:spPr>
          <a:xfrm>
            <a:off x="2072640" y="3931920"/>
            <a:ext cx="6318974" cy="1384995"/>
          </a:xfrm>
          <a:prstGeom prst="rect">
            <a:avLst/>
          </a:prstGeom>
          <a:noFill/>
        </p:spPr>
        <p:txBody>
          <a:bodyPr wrap="none" rtlCol="0">
            <a:spAutoFit/>
          </a:bodyPr>
          <a:lstStyle/>
          <a:p>
            <a:r>
              <a:rPr lang="en-GB" sz="2800" dirty="0" smtClean="0"/>
              <a:t>Complete storyboard as you are watching.</a:t>
            </a:r>
          </a:p>
          <a:p>
            <a:endParaRPr lang="en-GB" sz="2800" dirty="0" smtClean="0"/>
          </a:p>
          <a:p>
            <a:r>
              <a:rPr lang="en-GB" sz="2800" dirty="0" smtClean="0"/>
              <a:t>Complete the tasks as you are watching.</a:t>
            </a:r>
            <a:endParaRPr lang="en-GB" sz="2800" dirty="0"/>
          </a:p>
        </p:txBody>
      </p:sp>
      <p:sp>
        <p:nvSpPr>
          <p:cNvPr id="8" name="TextBox 7">
            <a:extLst>
              <a:ext uri="{FF2B5EF4-FFF2-40B4-BE49-F238E27FC236}">
                <a16:creationId xmlns:a16="http://schemas.microsoft.com/office/drawing/2014/main" xmlns=""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solidFill>
                  <a:prstClr val="black"/>
                </a:solidFill>
                <a:latin typeface="Century Gothic"/>
                <a:cs typeface="Century Gothic"/>
              </a:rPr>
              <a:t>Hook</a:t>
            </a:r>
            <a:endParaRPr kumimoji="0" lang="en-US" sz="4000" b="1" i="0" u="none" strike="noStrike" kern="0" cap="none" spc="0" normalizeH="0" baseline="0" noProof="0" dirty="0">
              <a:ln>
                <a:noFill/>
              </a:ln>
              <a:solidFill>
                <a:prstClr val="black"/>
              </a:solidFill>
              <a:effectLst/>
              <a:uLnTx/>
              <a:uFillTx/>
              <a:latin typeface="Century Gothic"/>
              <a:cs typeface="Century Gothic"/>
            </a:endParaRPr>
          </a:p>
        </p:txBody>
      </p:sp>
    </p:spTree>
    <p:extLst>
      <p:ext uri="{BB962C8B-B14F-4D97-AF65-F5344CB8AC3E}">
        <p14:creationId xmlns:p14="http://schemas.microsoft.com/office/powerpoint/2010/main" xmlns="" val="1793623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43975" y="316857"/>
            <a:ext cx="5565071" cy="535577"/>
          </a:xfrm>
        </p:spPr>
        <p:txBody>
          <a:bodyPr>
            <a:noAutofit/>
          </a:bodyPr>
          <a:lstStyle/>
          <a:p>
            <a:r>
              <a:rPr lang="en-GB" sz="2800" dirty="0" smtClean="0">
                <a:solidFill>
                  <a:schemeClr val="accent6"/>
                </a:solidFill>
              </a:rPr>
              <a:t>Make notes as you watch</a:t>
            </a:r>
            <a:endParaRPr lang="en-GB" sz="2800" dirty="0">
              <a:solidFill>
                <a:schemeClr val="accent6"/>
              </a:solidFill>
            </a:endParaRPr>
          </a:p>
        </p:txBody>
      </p:sp>
      <p:sp>
        <p:nvSpPr>
          <p:cNvPr id="6" name="Content Placeholder 5"/>
          <p:cNvSpPr>
            <a:spLocks noGrp="1"/>
          </p:cNvSpPr>
          <p:nvPr>
            <p:ph idx="1"/>
          </p:nvPr>
        </p:nvSpPr>
        <p:spPr>
          <a:xfrm>
            <a:off x="1692876" y="1668162"/>
            <a:ext cx="9242854" cy="4510216"/>
          </a:xfrm>
        </p:spPr>
        <p:txBody>
          <a:bodyPr>
            <a:normAutofit/>
          </a:bodyPr>
          <a:lstStyle/>
          <a:p>
            <a:pPr marL="514350" indent="-514350">
              <a:buAutoNum type="arabicPeriod"/>
            </a:pPr>
            <a:endParaRPr lang="en-GB" dirty="0" smtClean="0"/>
          </a:p>
          <a:p>
            <a:pPr marL="514350" indent="-514350">
              <a:buAutoNum type="arabicPeriod"/>
            </a:pPr>
            <a:endParaRPr lang="en-GB" dirty="0" smtClean="0"/>
          </a:p>
          <a:p>
            <a:pPr marL="514350" indent="-514350">
              <a:buAutoNum type="arabicPeriod"/>
            </a:pPr>
            <a:r>
              <a:rPr lang="en-GB" dirty="0" smtClean="0">
                <a:hlinkClick r:id="rId3"/>
              </a:rPr>
              <a:t>https://www.youtube.com/watch?v=QYknOe7OluE</a:t>
            </a:r>
            <a:endParaRPr lang="en-GB" dirty="0" smtClean="0"/>
          </a:p>
          <a:p>
            <a:pPr marL="514350" indent="-514350">
              <a:buAutoNum type="arabicPeriod"/>
            </a:pPr>
            <a:endParaRPr lang="en-GB" dirty="0" smtClean="0"/>
          </a:p>
          <a:p>
            <a:pPr marL="514350" indent="-514350">
              <a:buAutoNum type="arabicPeriod"/>
            </a:pPr>
            <a:r>
              <a:rPr lang="en-GB" dirty="0" smtClean="0"/>
              <a:t>Trailer of 1999 film with Michelle P and Kevin K</a:t>
            </a:r>
          </a:p>
          <a:p>
            <a:pPr marL="514350" indent="-514350">
              <a:buAutoNum type="arabicPeriod"/>
            </a:pPr>
            <a:endParaRPr lang="en-GB" dirty="0" smtClean="0"/>
          </a:p>
          <a:p>
            <a:pPr marL="514350" indent="-514350">
              <a:buAutoNum type="arabicPeriod"/>
            </a:pPr>
            <a:r>
              <a:rPr lang="en-GB" dirty="0" smtClean="0"/>
              <a:t>(I have the DVD if full version required and unable to access)</a:t>
            </a:r>
            <a:endParaRPr lang="en-GB" dirty="0"/>
          </a:p>
        </p:txBody>
      </p:sp>
      <p:sp>
        <p:nvSpPr>
          <p:cNvPr id="4" name="Date Placeholder 3"/>
          <p:cNvSpPr>
            <a:spLocks noGrp="1"/>
          </p:cNvSpPr>
          <p:nvPr>
            <p:ph type="dt" sz="half" idx="10"/>
          </p:nvPr>
        </p:nvSpPr>
        <p:spPr>
          <a:xfrm>
            <a:off x="8357937" y="203918"/>
            <a:ext cx="3481137" cy="672389"/>
          </a:xfrm>
        </p:spPr>
        <p:txBody>
          <a:bodyPr/>
          <a:lstStyle/>
          <a:p>
            <a:fld id="{2164DFF2-1ACF-4066-AFD3-C9069A5838D3}" type="datetime2">
              <a:rPr lang="en-GB" sz="2400" smtClean="0"/>
              <a:pPr/>
              <a:t>Monday, 06 July 2020</a:t>
            </a:fld>
            <a:endParaRPr lang="en-GB" sz="24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2695139">
            <a:off x="179339" y="112268"/>
            <a:ext cx="1788254" cy="1784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xmlns=""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solidFill>
                  <a:prstClr val="black"/>
                </a:solidFill>
                <a:latin typeface="Century Gothic"/>
                <a:cs typeface="Century Gothic"/>
              </a:rPr>
              <a:t>Hook</a:t>
            </a:r>
            <a:endParaRPr kumimoji="0" lang="en-US" sz="4000" b="1" i="0" u="none" strike="noStrike" kern="0" cap="none" spc="0" normalizeH="0" baseline="0" noProof="0" dirty="0">
              <a:ln>
                <a:noFill/>
              </a:ln>
              <a:solidFill>
                <a:prstClr val="black"/>
              </a:solidFill>
              <a:effectLst/>
              <a:uLnTx/>
              <a:uFillTx/>
              <a:latin typeface="Century Gothic"/>
              <a:cs typeface="Century Gothic"/>
            </a:endParaRPr>
          </a:p>
        </p:txBody>
      </p:sp>
    </p:spTree>
    <p:extLst>
      <p:ext uri="{BB962C8B-B14F-4D97-AF65-F5344CB8AC3E}">
        <p14:creationId xmlns:p14="http://schemas.microsoft.com/office/powerpoint/2010/main" xmlns="" val="1793623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245642" y="317500"/>
            <a:ext cx="3362158" cy="559830"/>
          </a:xfrm>
        </p:spPr>
        <p:txBody>
          <a:bodyPr/>
          <a:lstStyle/>
          <a:p>
            <a:fld id="{536FD1BF-28EA-424C-9227-61F0E30B11CC}" type="datetime2">
              <a:rPr lang="en-GB" sz="2400" smtClean="0"/>
              <a:pPr/>
              <a:t>Monday, 06 July 2020</a:t>
            </a:fld>
            <a:endParaRPr lang="en-GB" sz="2400" dirty="0"/>
          </a:p>
        </p:txBody>
      </p:sp>
      <p:graphicFrame>
        <p:nvGraphicFramePr>
          <p:cNvPr id="7" name="Table 6"/>
          <p:cNvGraphicFramePr>
            <a:graphicFrameLocks noGrp="1"/>
          </p:cNvGraphicFramePr>
          <p:nvPr/>
        </p:nvGraphicFramePr>
        <p:xfrm>
          <a:off x="1249679" y="1310640"/>
          <a:ext cx="10210800" cy="5025235"/>
        </p:xfrm>
        <a:graphic>
          <a:graphicData uri="http://schemas.openxmlformats.org/drawingml/2006/table">
            <a:tbl>
              <a:tblPr firstRow="1" bandRow="1">
                <a:tableStyleId>{5C22544A-7EE6-4342-B048-85BDC9FD1C3A}</a:tableStyleId>
              </a:tblPr>
              <a:tblGrid>
                <a:gridCol w="3403600"/>
                <a:gridCol w="3403600"/>
                <a:gridCol w="3403600"/>
              </a:tblGrid>
              <a:tr h="2464915">
                <a:tc>
                  <a:txBody>
                    <a:bodyPr/>
                    <a:lstStyle/>
                    <a:p>
                      <a:r>
                        <a:rPr lang="en-GB" dirty="0" smtClean="0"/>
                        <a:t>Act</a:t>
                      </a:r>
                      <a:r>
                        <a:rPr lang="en-GB" baseline="0" dirty="0" smtClean="0"/>
                        <a:t> 1</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a:txBody>
                  <a:tcPr/>
                </a:tc>
                <a:tc>
                  <a:txBody>
                    <a:bodyPr/>
                    <a:lstStyle/>
                    <a:p>
                      <a:r>
                        <a:rPr lang="en-GB" dirty="0" smtClean="0"/>
                        <a:t>Act 2</a:t>
                      </a:r>
                      <a:endParaRPr lang="en-GB" dirty="0"/>
                    </a:p>
                  </a:txBody>
                  <a:tcPr/>
                </a:tc>
                <a:tc>
                  <a:txBody>
                    <a:bodyPr/>
                    <a:lstStyle/>
                    <a:p>
                      <a:r>
                        <a:rPr lang="en-GB" dirty="0" smtClean="0"/>
                        <a:t>Act 3</a:t>
                      </a:r>
                      <a:endParaRPr lang="en-GB" dirty="0"/>
                    </a:p>
                  </a:txBody>
                  <a:tcPr/>
                </a:tc>
              </a:tr>
              <a:tr h="454391">
                <a:tc>
                  <a:txBody>
                    <a:bodyPr/>
                    <a:lstStyle/>
                    <a:p>
                      <a:r>
                        <a:rPr lang="en-GB" dirty="0" smtClean="0"/>
                        <a:t>Act 4</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r>
                        <a:rPr lang="en-GB" dirty="0" smtClean="0"/>
                        <a:t>Act 5</a:t>
                      </a:r>
                      <a:endParaRPr lang="en-GB" dirty="0"/>
                    </a:p>
                  </a:txBody>
                  <a:tcPr/>
                </a:tc>
                <a:tc>
                  <a:txBody>
                    <a:bodyPr/>
                    <a:lstStyle/>
                    <a:p>
                      <a:r>
                        <a:rPr lang="en-GB" dirty="0" smtClean="0"/>
                        <a:t>Characters</a:t>
                      </a:r>
                      <a:endParaRPr lang="en-GB" dirty="0"/>
                    </a:p>
                  </a:txBody>
                  <a:tcPr/>
                </a:tc>
              </a:tr>
            </a:tbl>
          </a:graphicData>
        </a:graphic>
      </p:graphicFrame>
      <p:sp>
        <p:nvSpPr>
          <p:cNvPr id="8" name="TextBox 7"/>
          <p:cNvSpPr txBox="1"/>
          <p:nvPr/>
        </p:nvSpPr>
        <p:spPr>
          <a:xfrm>
            <a:off x="1661161" y="243840"/>
            <a:ext cx="6644640" cy="830997"/>
          </a:xfrm>
          <a:prstGeom prst="rect">
            <a:avLst/>
          </a:prstGeom>
          <a:noFill/>
        </p:spPr>
        <p:txBody>
          <a:bodyPr wrap="square" rtlCol="0">
            <a:spAutoFit/>
          </a:bodyPr>
          <a:lstStyle/>
          <a:p>
            <a:r>
              <a:rPr lang="en-GB" sz="2400" dirty="0" smtClean="0"/>
              <a:t>Note the important events and characters in each scene.</a:t>
            </a:r>
            <a:endParaRPr lang="en-GB" sz="2400" dirty="0"/>
          </a:p>
        </p:txBody>
      </p:sp>
      <p:sp>
        <p:nvSpPr>
          <p:cNvPr id="5" name="TextBox 4">
            <a:extLst>
              <a:ext uri="{FF2B5EF4-FFF2-40B4-BE49-F238E27FC236}">
                <a16:creationId xmlns:a16="http://schemas.microsoft.com/office/drawing/2014/main" xmlns=""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black"/>
                </a:solidFill>
                <a:effectLst/>
                <a:uLnTx/>
                <a:uFillTx/>
                <a:latin typeface="Century Gothic"/>
                <a:cs typeface="Century Gothic"/>
              </a:rPr>
              <a:t>Writing</a:t>
            </a:r>
            <a:r>
              <a:rPr kumimoji="0" lang="en-US" sz="4000" b="1" i="0" u="none" strike="noStrike" kern="0" cap="none" spc="0" normalizeH="0" noProof="0" dirty="0" smtClean="0">
                <a:ln>
                  <a:noFill/>
                </a:ln>
                <a:solidFill>
                  <a:prstClr val="black"/>
                </a:solidFill>
                <a:effectLst/>
                <a:uLnTx/>
                <a:uFillTx/>
                <a:latin typeface="Century Gothic"/>
                <a:cs typeface="Century Gothic"/>
              </a:rPr>
              <a:t> task</a:t>
            </a:r>
            <a:endParaRPr kumimoji="0" lang="en-US" sz="4000" b="1" i="0" u="none" strike="noStrike" kern="0" cap="none" spc="0" normalizeH="0" baseline="0" noProof="0" dirty="0">
              <a:ln>
                <a:noFill/>
              </a:ln>
              <a:solidFill>
                <a:prstClr val="black"/>
              </a:solidFill>
              <a:effectLst/>
              <a:uLnTx/>
              <a:uFillTx/>
              <a:latin typeface="Century Gothic"/>
              <a:cs typeface="Century Gothic"/>
            </a:endParaRPr>
          </a:p>
        </p:txBody>
      </p:sp>
    </p:spTree>
    <p:extLst>
      <p:ext uri="{BB962C8B-B14F-4D97-AF65-F5344CB8AC3E}">
        <p14:creationId xmlns:p14="http://schemas.microsoft.com/office/powerpoint/2010/main" xmlns="" val="237917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02080" y="375603"/>
            <a:ext cx="9144000" cy="1002999"/>
          </a:xfrm>
        </p:spPr>
        <p:txBody>
          <a:bodyPr>
            <a:normAutofit/>
          </a:bodyPr>
          <a:lstStyle/>
          <a:p>
            <a:r>
              <a:rPr lang="en-GB" dirty="0" smtClean="0"/>
              <a:t>Review</a:t>
            </a:r>
            <a:endParaRPr lang="en-GB" dirty="0"/>
          </a:p>
        </p:txBody>
      </p:sp>
      <p:sp>
        <p:nvSpPr>
          <p:cNvPr id="6" name="Subtitle 5"/>
          <p:cNvSpPr>
            <a:spLocks noGrp="1"/>
          </p:cNvSpPr>
          <p:nvPr>
            <p:ph type="subTitle" idx="1"/>
          </p:nvPr>
        </p:nvSpPr>
        <p:spPr>
          <a:xfrm>
            <a:off x="1874520" y="1981200"/>
            <a:ext cx="8595360" cy="3703320"/>
          </a:xfrm>
        </p:spPr>
        <p:txBody>
          <a:bodyPr>
            <a:normAutofit fontScale="85000" lnSpcReduction="10000"/>
          </a:bodyPr>
          <a:lstStyle/>
          <a:p>
            <a:r>
              <a:rPr lang="en-GB" sz="4800" dirty="0" smtClean="0"/>
              <a:t>Check your storyboard with a partner.</a:t>
            </a:r>
          </a:p>
          <a:p>
            <a:r>
              <a:rPr lang="en-GB" sz="4800" dirty="0" smtClean="0"/>
              <a:t>Fill any gaps.</a:t>
            </a:r>
          </a:p>
          <a:p>
            <a:r>
              <a:rPr lang="en-GB" sz="4800" dirty="0" smtClean="0"/>
              <a:t>Take turns to explain what was happening:</a:t>
            </a:r>
          </a:p>
          <a:p>
            <a:r>
              <a:rPr lang="en-GB" sz="4800" dirty="0" smtClean="0"/>
              <a:t>A – at the beginning</a:t>
            </a:r>
          </a:p>
          <a:p>
            <a:r>
              <a:rPr lang="en-GB" sz="4800" dirty="0" smtClean="0"/>
              <a:t>B -at the end</a:t>
            </a:r>
          </a:p>
          <a:p>
            <a:endParaRPr lang="en-GB" sz="4800" dirty="0" smtClean="0"/>
          </a:p>
          <a:p>
            <a:endParaRPr lang="en-GB" sz="4400" dirty="0"/>
          </a:p>
          <a:p>
            <a:endParaRPr lang="en-GB" sz="4400" dirty="0"/>
          </a:p>
        </p:txBody>
      </p:sp>
      <p:sp>
        <p:nvSpPr>
          <p:cNvPr id="4" name="Date Placeholder 3"/>
          <p:cNvSpPr>
            <a:spLocks noGrp="1"/>
          </p:cNvSpPr>
          <p:nvPr>
            <p:ph type="dt" sz="half" idx="10"/>
          </p:nvPr>
        </p:nvSpPr>
        <p:spPr>
          <a:xfrm>
            <a:off x="8518358" y="238050"/>
            <a:ext cx="3288631" cy="660308"/>
          </a:xfrm>
        </p:spPr>
        <p:txBody>
          <a:bodyPr/>
          <a:lstStyle/>
          <a:p>
            <a:fld id="{83390B71-955C-4BF9-B8B8-A010143DCD0E}" type="datetime2">
              <a:rPr lang="en-GB" sz="2400" smtClean="0"/>
              <a:pPr/>
              <a:t>Monday, 06 July 2020</a:t>
            </a:fld>
            <a:endParaRPr lang="en-GB" sz="2400" dirty="0"/>
          </a:p>
        </p:txBody>
      </p:sp>
      <p:sp>
        <p:nvSpPr>
          <p:cNvPr id="7" name="TextBox 6">
            <a:extLst>
              <a:ext uri="{FF2B5EF4-FFF2-40B4-BE49-F238E27FC236}">
                <a16:creationId xmlns:a16="http://schemas.microsoft.com/office/drawing/2014/main" xmlns="" id="{B9B0DAF5-F32A-4F77-B278-583F28368D57}"/>
              </a:ext>
            </a:extLst>
          </p:cNvPr>
          <p:cNvSpPr txBox="1"/>
          <p:nvPr/>
        </p:nvSpPr>
        <p:spPr>
          <a:xfrm rot="16200000">
            <a:off x="-3075058" y="3140144"/>
            <a:ext cx="6858002" cy="707886"/>
          </a:xfrm>
          <a:prstGeom prst="rect">
            <a:avLst/>
          </a:prstGeom>
          <a:solidFill>
            <a:srgbClr val="F8F8F8">
              <a:lumMod val="9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Checking Understanding</a:t>
            </a:r>
          </a:p>
        </p:txBody>
      </p:sp>
    </p:spTree>
    <p:extLst>
      <p:ext uri="{BB962C8B-B14F-4D97-AF65-F5344CB8AC3E}">
        <p14:creationId xmlns:p14="http://schemas.microsoft.com/office/powerpoint/2010/main" xmlns="" val="4060828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245642" y="317500"/>
            <a:ext cx="3362158" cy="559830"/>
          </a:xfrm>
        </p:spPr>
        <p:txBody>
          <a:bodyPr/>
          <a:lstStyle/>
          <a:p>
            <a:fld id="{536FD1BF-28EA-424C-9227-61F0E30B11CC}" type="datetime2">
              <a:rPr lang="en-GB" sz="2400" smtClean="0"/>
              <a:pPr/>
              <a:t>Monday, 06 July 2020</a:t>
            </a:fld>
            <a:endParaRPr lang="en-GB" sz="2400" dirty="0"/>
          </a:p>
        </p:txBody>
      </p:sp>
      <p:sp>
        <p:nvSpPr>
          <p:cNvPr id="3" name="TextBox 2"/>
          <p:cNvSpPr txBox="1"/>
          <p:nvPr/>
        </p:nvSpPr>
        <p:spPr>
          <a:xfrm>
            <a:off x="1432560" y="1905000"/>
            <a:ext cx="9451272" cy="2862322"/>
          </a:xfrm>
          <a:prstGeom prst="rect">
            <a:avLst/>
          </a:prstGeom>
          <a:noFill/>
        </p:spPr>
        <p:txBody>
          <a:bodyPr wrap="square" rtlCol="0">
            <a:spAutoFit/>
          </a:bodyPr>
          <a:lstStyle/>
          <a:p>
            <a:r>
              <a:rPr lang="en-GB" sz="3600" dirty="0" smtClean="0"/>
              <a:t>On the sheet you have been given: </a:t>
            </a:r>
          </a:p>
          <a:p>
            <a:endParaRPr lang="en-GB" sz="3600" dirty="0" smtClean="0"/>
          </a:p>
          <a:p>
            <a:r>
              <a:rPr lang="en-GB" sz="3600" dirty="0" smtClean="0"/>
              <a:t>Complete the tasks as we watch the film.</a:t>
            </a:r>
          </a:p>
          <a:p>
            <a:endParaRPr lang="en-GB" sz="3600" dirty="0" smtClean="0"/>
          </a:p>
          <a:p>
            <a:endParaRPr lang="en-GB" sz="3600" dirty="0"/>
          </a:p>
        </p:txBody>
      </p:sp>
      <p:sp>
        <p:nvSpPr>
          <p:cNvPr id="4" name="TextBox 3">
            <a:extLst>
              <a:ext uri="{FF2B5EF4-FFF2-40B4-BE49-F238E27FC236}">
                <a16:creationId xmlns:a16="http://schemas.microsoft.com/office/drawing/2014/main" xmlns=""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black"/>
                </a:solidFill>
                <a:effectLst/>
                <a:uLnTx/>
                <a:uFillTx/>
                <a:latin typeface="Century Gothic"/>
                <a:cs typeface="Century Gothic"/>
              </a:rPr>
              <a:t>Writing</a:t>
            </a:r>
            <a:r>
              <a:rPr kumimoji="0" lang="en-US" sz="4000" b="1" i="0" u="none" strike="noStrike" kern="0" cap="none" spc="0" normalizeH="0" noProof="0" dirty="0" smtClean="0">
                <a:ln>
                  <a:noFill/>
                </a:ln>
                <a:solidFill>
                  <a:prstClr val="black"/>
                </a:solidFill>
                <a:effectLst/>
                <a:uLnTx/>
                <a:uFillTx/>
                <a:latin typeface="Century Gothic"/>
                <a:cs typeface="Century Gothic"/>
              </a:rPr>
              <a:t> task</a:t>
            </a:r>
            <a:endParaRPr kumimoji="0" lang="en-US" sz="4000" b="1" i="0" u="none" strike="noStrike" kern="0" cap="none" spc="0" normalizeH="0" baseline="0" noProof="0" dirty="0">
              <a:ln>
                <a:noFill/>
              </a:ln>
              <a:solidFill>
                <a:prstClr val="black"/>
              </a:solidFill>
              <a:effectLst/>
              <a:uLnTx/>
              <a:uFillTx/>
              <a:latin typeface="Century Gothic"/>
              <a:cs typeface="Century Gothic"/>
            </a:endParaRPr>
          </a:p>
        </p:txBody>
      </p:sp>
    </p:spTree>
    <p:extLst>
      <p:ext uri="{BB962C8B-B14F-4D97-AF65-F5344CB8AC3E}">
        <p14:creationId xmlns:p14="http://schemas.microsoft.com/office/powerpoint/2010/main" xmlns="" val="2379174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991</Words>
  <Application>Microsoft Office PowerPoint</Application>
  <PresentationFormat>Custom</PresentationFormat>
  <Paragraphs>170</Paragraphs>
  <Slides>18</Slides>
  <Notes>12</Notes>
  <HiddenSlides>0</HiddenSlides>
  <MMClips>0</MMClips>
  <ScaleCrop>false</ScaleCrop>
  <HeadingPairs>
    <vt:vector size="4" baseType="variant">
      <vt:variant>
        <vt:lpstr>Theme</vt:lpstr>
      </vt:variant>
      <vt:variant>
        <vt:i4>8</vt:i4>
      </vt:variant>
      <vt:variant>
        <vt:lpstr>Slide Titles</vt:lpstr>
      </vt:variant>
      <vt:variant>
        <vt:i4>18</vt:i4>
      </vt:variant>
    </vt:vector>
  </HeadingPairs>
  <TitlesOfParts>
    <vt:vector size="26" baseType="lpstr">
      <vt:lpstr>Office Theme</vt:lpstr>
      <vt:lpstr>6_Custom Design</vt:lpstr>
      <vt:lpstr>5_Custom Design</vt:lpstr>
      <vt:lpstr>Custom Design</vt:lpstr>
      <vt:lpstr>1_Custom Design</vt:lpstr>
      <vt:lpstr>2_Custom Design</vt:lpstr>
      <vt:lpstr>3_Custom Design</vt:lpstr>
      <vt:lpstr>4_Custom Design</vt:lpstr>
      <vt:lpstr>Prediction</vt:lpstr>
      <vt:lpstr>Note to teacher</vt:lpstr>
      <vt:lpstr>Slide 3</vt:lpstr>
      <vt:lpstr>Learning outcomes </vt:lpstr>
      <vt:lpstr>Make notes as you watch</vt:lpstr>
      <vt:lpstr>Make notes as you watch</vt:lpstr>
      <vt:lpstr>Slide 7</vt:lpstr>
      <vt:lpstr>Review</vt:lpstr>
      <vt:lpstr>Slide 9</vt:lpstr>
      <vt:lpstr>Slide 10</vt:lpstr>
      <vt:lpstr>Slide 11</vt:lpstr>
      <vt:lpstr>Review</vt:lpstr>
      <vt:lpstr>Review</vt:lpstr>
      <vt:lpstr>Review</vt:lpstr>
      <vt:lpstr>Slide 15</vt:lpstr>
      <vt:lpstr>Slide 16</vt:lpstr>
      <vt:lpstr>Slide 17</vt:lpstr>
      <vt:lpstr>Homework</vt:lpstr>
    </vt:vector>
  </TitlesOfParts>
  <Company>Trinity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TY-Mansfield, A</dc:creator>
  <cp:lastModifiedBy>sharon</cp:lastModifiedBy>
  <cp:revision>107</cp:revision>
  <dcterms:created xsi:type="dcterms:W3CDTF">2015-01-26T11:01:15Z</dcterms:created>
  <dcterms:modified xsi:type="dcterms:W3CDTF">2020-07-06T14:46:40Z</dcterms:modified>
</cp:coreProperties>
</file>