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7"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FBCDB18-18C0-4D63-8051-34AC7E937894}" type="datetimeFigureOut">
              <a:rPr lang="en-GB" smtClean="0"/>
              <a:t>01/11/2020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8CB526-0120-4B8C-AE37-A8172840123B}" type="slidenum">
              <a:rPr lang="en-GB" smtClean="0"/>
              <a:t>‹#›</a:t>
            </a:fld>
            <a:endParaRPr lang="en-GB"/>
          </a:p>
        </p:txBody>
      </p:sp>
    </p:spTree>
    <p:extLst>
      <p:ext uri="{BB962C8B-B14F-4D97-AF65-F5344CB8AC3E}">
        <p14:creationId xmlns:p14="http://schemas.microsoft.com/office/powerpoint/2010/main" val="1780396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FBCDB18-18C0-4D63-8051-34AC7E937894}" type="datetimeFigureOut">
              <a:rPr lang="en-GB" smtClean="0"/>
              <a:t>01/11/2020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8CB526-0120-4B8C-AE37-A8172840123B}" type="slidenum">
              <a:rPr lang="en-GB" smtClean="0"/>
              <a:t>‹#›</a:t>
            </a:fld>
            <a:endParaRPr lang="en-GB"/>
          </a:p>
        </p:txBody>
      </p:sp>
    </p:spTree>
    <p:extLst>
      <p:ext uri="{BB962C8B-B14F-4D97-AF65-F5344CB8AC3E}">
        <p14:creationId xmlns:p14="http://schemas.microsoft.com/office/powerpoint/2010/main" val="365507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FBCDB18-18C0-4D63-8051-34AC7E937894}" type="datetimeFigureOut">
              <a:rPr lang="en-GB" smtClean="0"/>
              <a:t>01/11/2020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8CB526-0120-4B8C-AE37-A8172840123B}" type="slidenum">
              <a:rPr lang="en-GB" smtClean="0"/>
              <a:t>‹#›</a:t>
            </a:fld>
            <a:endParaRPr lang="en-GB"/>
          </a:p>
        </p:txBody>
      </p:sp>
    </p:spTree>
    <p:extLst>
      <p:ext uri="{BB962C8B-B14F-4D97-AF65-F5344CB8AC3E}">
        <p14:creationId xmlns:p14="http://schemas.microsoft.com/office/powerpoint/2010/main" val="1448683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FBCDB18-18C0-4D63-8051-34AC7E937894}" type="datetimeFigureOut">
              <a:rPr lang="en-GB" smtClean="0"/>
              <a:t>01/11/2020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8CB526-0120-4B8C-AE37-A8172840123B}" type="slidenum">
              <a:rPr lang="en-GB" smtClean="0"/>
              <a:t>‹#›</a:t>
            </a:fld>
            <a:endParaRPr lang="en-GB"/>
          </a:p>
        </p:txBody>
      </p:sp>
    </p:spTree>
    <p:extLst>
      <p:ext uri="{BB962C8B-B14F-4D97-AF65-F5344CB8AC3E}">
        <p14:creationId xmlns:p14="http://schemas.microsoft.com/office/powerpoint/2010/main" val="727072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BCDB18-18C0-4D63-8051-34AC7E937894}" type="datetimeFigureOut">
              <a:rPr lang="en-GB" smtClean="0"/>
              <a:t>01/11/2020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8CB526-0120-4B8C-AE37-A8172840123B}" type="slidenum">
              <a:rPr lang="en-GB" smtClean="0"/>
              <a:t>‹#›</a:t>
            </a:fld>
            <a:endParaRPr lang="en-GB"/>
          </a:p>
        </p:txBody>
      </p:sp>
    </p:spTree>
    <p:extLst>
      <p:ext uri="{BB962C8B-B14F-4D97-AF65-F5344CB8AC3E}">
        <p14:creationId xmlns:p14="http://schemas.microsoft.com/office/powerpoint/2010/main" val="993548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FBCDB18-18C0-4D63-8051-34AC7E937894}" type="datetimeFigureOut">
              <a:rPr lang="en-GB" smtClean="0"/>
              <a:t>01/11/2020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8CB526-0120-4B8C-AE37-A8172840123B}" type="slidenum">
              <a:rPr lang="en-GB" smtClean="0"/>
              <a:t>‹#›</a:t>
            </a:fld>
            <a:endParaRPr lang="en-GB"/>
          </a:p>
        </p:txBody>
      </p:sp>
    </p:spTree>
    <p:extLst>
      <p:ext uri="{BB962C8B-B14F-4D97-AF65-F5344CB8AC3E}">
        <p14:creationId xmlns:p14="http://schemas.microsoft.com/office/powerpoint/2010/main" val="367816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FBCDB18-18C0-4D63-8051-34AC7E937894}" type="datetimeFigureOut">
              <a:rPr lang="en-GB" smtClean="0"/>
              <a:t>01/11/2020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8CB526-0120-4B8C-AE37-A8172840123B}" type="slidenum">
              <a:rPr lang="en-GB" smtClean="0"/>
              <a:t>‹#›</a:t>
            </a:fld>
            <a:endParaRPr lang="en-GB"/>
          </a:p>
        </p:txBody>
      </p:sp>
    </p:spTree>
    <p:extLst>
      <p:ext uri="{BB962C8B-B14F-4D97-AF65-F5344CB8AC3E}">
        <p14:creationId xmlns:p14="http://schemas.microsoft.com/office/powerpoint/2010/main" val="55678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FBCDB18-18C0-4D63-8051-34AC7E937894}" type="datetimeFigureOut">
              <a:rPr lang="en-GB" smtClean="0"/>
              <a:t>01/11/2020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8CB526-0120-4B8C-AE37-A8172840123B}" type="slidenum">
              <a:rPr lang="en-GB" smtClean="0"/>
              <a:t>‹#›</a:t>
            </a:fld>
            <a:endParaRPr lang="en-GB"/>
          </a:p>
        </p:txBody>
      </p:sp>
    </p:spTree>
    <p:extLst>
      <p:ext uri="{BB962C8B-B14F-4D97-AF65-F5344CB8AC3E}">
        <p14:creationId xmlns:p14="http://schemas.microsoft.com/office/powerpoint/2010/main" val="166015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CDB18-18C0-4D63-8051-34AC7E937894}" type="datetimeFigureOut">
              <a:rPr lang="en-GB" smtClean="0"/>
              <a:t>01/11/2020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8CB526-0120-4B8C-AE37-A8172840123B}" type="slidenum">
              <a:rPr lang="en-GB" smtClean="0"/>
              <a:t>‹#›</a:t>
            </a:fld>
            <a:endParaRPr lang="en-GB"/>
          </a:p>
        </p:txBody>
      </p:sp>
    </p:spTree>
    <p:extLst>
      <p:ext uri="{BB962C8B-B14F-4D97-AF65-F5344CB8AC3E}">
        <p14:creationId xmlns:p14="http://schemas.microsoft.com/office/powerpoint/2010/main" val="2392527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BCDB18-18C0-4D63-8051-34AC7E937894}" type="datetimeFigureOut">
              <a:rPr lang="en-GB" smtClean="0"/>
              <a:t>01/11/2020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8CB526-0120-4B8C-AE37-A8172840123B}" type="slidenum">
              <a:rPr lang="en-GB" smtClean="0"/>
              <a:t>‹#›</a:t>
            </a:fld>
            <a:endParaRPr lang="en-GB"/>
          </a:p>
        </p:txBody>
      </p:sp>
    </p:spTree>
    <p:extLst>
      <p:ext uri="{BB962C8B-B14F-4D97-AF65-F5344CB8AC3E}">
        <p14:creationId xmlns:p14="http://schemas.microsoft.com/office/powerpoint/2010/main" val="2874412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BCDB18-18C0-4D63-8051-34AC7E937894}" type="datetimeFigureOut">
              <a:rPr lang="en-GB" smtClean="0"/>
              <a:t>01/11/2020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8CB526-0120-4B8C-AE37-A8172840123B}" type="slidenum">
              <a:rPr lang="en-GB" smtClean="0"/>
              <a:t>‹#›</a:t>
            </a:fld>
            <a:endParaRPr lang="en-GB"/>
          </a:p>
        </p:txBody>
      </p:sp>
    </p:spTree>
    <p:extLst>
      <p:ext uri="{BB962C8B-B14F-4D97-AF65-F5344CB8AC3E}">
        <p14:creationId xmlns:p14="http://schemas.microsoft.com/office/powerpoint/2010/main" val="317819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CDB18-18C0-4D63-8051-34AC7E937894}" type="datetimeFigureOut">
              <a:rPr lang="en-GB" smtClean="0"/>
              <a:t>01/11/2020</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CB526-0120-4B8C-AE37-A8172840123B}" type="slidenum">
              <a:rPr lang="en-GB" smtClean="0"/>
              <a:t>‹#›</a:t>
            </a:fld>
            <a:endParaRPr lang="en-GB"/>
          </a:p>
        </p:txBody>
      </p:sp>
    </p:spTree>
    <p:extLst>
      <p:ext uri="{BB962C8B-B14F-4D97-AF65-F5344CB8AC3E}">
        <p14:creationId xmlns:p14="http://schemas.microsoft.com/office/powerpoint/2010/main" val="1563483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88EB8-8342-47B4-AC48-B479D2A2EF7E}"/>
              </a:ext>
            </a:extLst>
          </p:cNvPr>
          <p:cNvSpPr>
            <a:spLocks noGrp="1"/>
          </p:cNvSpPr>
          <p:nvPr>
            <p:ph type="ctrTitle"/>
          </p:nvPr>
        </p:nvSpPr>
        <p:spPr/>
        <p:txBody>
          <a:bodyPr/>
          <a:lstStyle/>
          <a:p>
            <a:r>
              <a:rPr lang="en-GB" dirty="0"/>
              <a:t>Scrooge’s Character</a:t>
            </a:r>
          </a:p>
        </p:txBody>
      </p:sp>
      <p:sp>
        <p:nvSpPr>
          <p:cNvPr id="3" name="Subtitle 2">
            <a:extLst>
              <a:ext uri="{FF2B5EF4-FFF2-40B4-BE49-F238E27FC236}">
                <a16:creationId xmlns:a16="http://schemas.microsoft.com/office/drawing/2014/main" id="{49339043-4A4F-484E-BA28-7D5B8B04BC46}"/>
              </a:ext>
            </a:extLst>
          </p:cNvPr>
          <p:cNvSpPr>
            <a:spLocks noGrp="1"/>
          </p:cNvSpPr>
          <p:nvPr>
            <p:ph type="subTitle" idx="1"/>
          </p:nvPr>
        </p:nvSpPr>
        <p:spPr/>
        <p:txBody>
          <a:bodyPr>
            <a:normAutofit fontScale="92500" lnSpcReduction="20000"/>
          </a:bodyPr>
          <a:lstStyle/>
          <a:p>
            <a:r>
              <a:rPr lang="en-GB" dirty="0"/>
              <a:t>Read and annotate the extracts. </a:t>
            </a:r>
          </a:p>
          <a:p>
            <a:r>
              <a:rPr lang="en-GB" dirty="0"/>
              <a:t>What do they show about Scrooge’s character?</a:t>
            </a:r>
          </a:p>
          <a:p>
            <a:r>
              <a:rPr lang="en-GB" dirty="0"/>
              <a:t>Use quotations from the extracts to support your answer.</a:t>
            </a:r>
          </a:p>
        </p:txBody>
      </p:sp>
    </p:spTree>
    <p:extLst>
      <p:ext uri="{BB962C8B-B14F-4D97-AF65-F5344CB8AC3E}">
        <p14:creationId xmlns:p14="http://schemas.microsoft.com/office/powerpoint/2010/main" val="4291973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
            <a:ext cx="7197457" cy="1160913"/>
          </a:xfrm>
        </p:spPr>
        <p:txBody>
          <a:bodyPr>
            <a:normAutofit/>
          </a:bodyPr>
          <a:lstStyle/>
          <a:p>
            <a:r>
              <a:rPr lang="en-GB" dirty="0"/>
              <a:t>Analyse and link</a:t>
            </a:r>
          </a:p>
        </p:txBody>
      </p:sp>
      <p:pic>
        <p:nvPicPr>
          <p:cNvPr id="4" name="Picture 3" descr="http://i.cbc.ca/1.1674748.1379081034!/httpImage/image.jpg_gen/derivatives/16x9_620/li-620-scrooge-cp-760808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21458" y="0"/>
            <a:ext cx="1946543" cy="1160914"/>
          </a:xfrm>
          <a:prstGeom prst="rect">
            <a:avLst/>
          </a:prstGeom>
          <a:noFill/>
          <a:ln>
            <a:noFill/>
          </a:ln>
        </p:spPr>
      </p:pic>
      <p:sp>
        <p:nvSpPr>
          <p:cNvPr id="5" name="Rectangle 4"/>
          <p:cNvSpPr/>
          <p:nvPr/>
        </p:nvSpPr>
        <p:spPr>
          <a:xfrm>
            <a:off x="2135560" y="1556793"/>
            <a:ext cx="7487160" cy="4247317"/>
          </a:xfrm>
          <a:prstGeom prst="rect">
            <a:avLst/>
          </a:prstGeom>
        </p:spPr>
        <p:txBody>
          <a:bodyPr wrap="square">
            <a:spAutoFit/>
          </a:bodyPr>
          <a:lstStyle/>
          <a:p>
            <a:r>
              <a:rPr lang="en-GB" dirty="0">
                <a:solidFill>
                  <a:prstClr val="black"/>
                </a:solidFill>
                <a:latin typeface="Calibri"/>
              </a:rPr>
              <a:t>``Keep it!'' repeated Scrooge's nephew. ``But you don't keep it.''</a:t>
            </a:r>
          </a:p>
          <a:p>
            <a:r>
              <a:rPr lang="en-GB" dirty="0">
                <a:solidFill>
                  <a:prstClr val="black"/>
                </a:solidFill>
                <a:latin typeface="Calibri"/>
              </a:rPr>
              <a:t>``Let me leave it alone, then,'' said Scrooge. ``Much good may it do you! Much good it has ever done you!''</a:t>
            </a:r>
          </a:p>
          <a:p>
            <a:r>
              <a:rPr lang="en-GB" dirty="0">
                <a:solidFill>
                  <a:prstClr val="black"/>
                </a:solidFill>
                <a:latin typeface="Calibri"/>
              </a:rPr>
              <a:t>``There are many things from which I might have derived good, by which I have not profited, I dare say,'' returned the nephew: ``Christmas among the rest</a:t>
            </a:r>
            <a:r>
              <a:rPr lang="en-GB" dirty="0">
                <a:latin typeface="Calibri"/>
              </a:rPr>
              <a:t>. But I am sure I have always thought of Christmas time, when it has come round -- apart from the veneration due to its sacred name and origin, if anything belonging to it can be apart from that -- as a good time: a kind, forgiving, charitable, pleasant time: the only time I know of, in the long calendar of the year, when men and women seem by one consent to open their shut-up hearts freely, and to think of people below them as if they really were fellow-passengers to the grave, and not another </a:t>
            </a:r>
            <a:r>
              <a:rPr lang="en-GB" dirty="0">
                <a:solidFill>
                  <a:prstClr val="black"/>
                </a:solidFill>
                <a:latin typeface="Calibri"/>
              </a:rPr>
              <a:t>race of creatures bound on other journeys. And therefore, uncle, though it has never put a scrap of gold or silver in my pocket, I believe that it </a:t>
            </a:r>
            <a:r>
              <a:rPr lang="en-GB" b="1" dirty="0">
                <a:solidFill>
                  <a:prstClr val="black"/>
                </a:solidFill>
                <a:latin typeface="Calibri"/>
              </a:rPr>
              <a:t>has</a:t>
            </a:r>
            <a:r>
              <a:rPr lang="en-GB" dirty="0">
                <a:solidFill>
                  <a:prstClr val="black"/>
                </a:solidFill>
                <a:latin typeface="Calibri"/>
              </a:rPr>
              <a:t> done me good, and </a:t>
            </a:r>
            <a:r>
              <a:rPr lang="en-GB" b="1" dirty="0">
                <a:solidFill>
                  <a:prstClr val="black"/>
                </a:solidFill>
                <a:latin typeface="Calibri"/>
              </a:rPr>
              <a:t>will</a:t>
            </a:r>
            <a:r>
              <a:rPr lang="en-GB" dirty="0">
                <a:solidFill>
                  <a:prstClr val="black"/>
                </a:solidFill>
                <a:latin typeface="Calibri"/>
              </a:rPr>
              <a:t> do me good; and I say, God bless it!''</a:t>
            </a:r>
          </a:p>
        </p:txBody>
      </p:sp>
    </p:spTree>
    <p:extLst>
      <p:ext uri="{BB962C8B-B14F-4D97-AF65-F5344CB8AC3E}">
        <p14:creationId xmlns:p14="http://schemas.microsoft.com/office/powerpoint/2010/main" val="2549989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6698" y="-2945"/>
            <a:ext cx="7197457" cy="1160913"/>
          </a:xfrm>
        </p:spPr>
        <p:txBody>
          <a:bodyPr>
            <a:normAutofit/>
          </a:bodyPr>
          <a:lstStyle/>
          <a:p>
            <a:r>
              <a:rPr lang="en-GB" dirty="0"/>
              <a:t>Analyse and link: </a:t>
            </a:r>
          </a:p>
        </p:txBody>
      </p:sp>
      <p:pic>
        <p:nvPicPr>
          <p:cNvPr id="4" name="Picture 3" descr="http://i.cbc.ca/1.1674748.1379081034!/httpImage/image.jpg_gen/derivatives/16x9_620/li-620-scrooge-cp-760808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21458" y="0"/>
            <a:ext cx="1946543" cy="1160914"/>
          </a:xfrm>
          <a:prstGeom prst="rect">
            <a:avLst/>
          </a:prstGeom>
          <a:noFill/>
          <a:ln>
            <a:noFill/>
          </a:ln>
        </p:spPr>
      </p:pic>
      <p:sp>
        <p:nvSpPr>
          <p:cNvPr id="3" name="Rectangle 2"/>
          <p:cNvSpPr/>
          <p:nvPr/>
        </p:nvSpPr>
        <p:spPr>
          <a:xfrm>
            <a:off x="2063552" y="1160915"/>
            <a:ext cx="8064896" cy="5632311"/>
          </a:xfrm>
          <a:prstGeom prst="rect">
            <a:avLst/>
          </a:prstGeom>
        </p:spPr>
        <p:txBody>
          <a:bodyPr wrap="square">
            <a:spAutoFit/>
          </a:bodyPr>
          <a:lstStyle/>
          <a:p>
            <a:r>
              <a:rPr lang="en-GB" dirty="0">
                <a:solidFill>
                  <a:prstClr val="black"/>
                </a:solidFill>
                <a:latin typeface="Calibri"/>
              </a:rPr>
              <a:t>``At this festive season of the year, Mr Scrooge,'' said the gentleman, taking up a pen, ``it is more than usually desirable that we should make some slight provision for the Poor and destitute, who suffer greatly at the present time. Many thousands are in want of common necessaries; hundreds of thousands are in want of common comforts, sir.''</a:t>
            </a:r>
          </a:p>
          <a:p>
            <a:endParaRPr lang="en-GB" dirty="0">
              <a:solidFill>
                <a:prstClr val="black"/>
              </a:solidFill>
              <a:latin typeface="Calibri"/>
            </a:endParaRPr>
          </a:p>
          <a:p>
            <a:r>
              <a:rPr lang="en-GB" dirty="0">
                <a:solidFill>
                  <a:prstClr val="black"/>
                </a:solidFill>
                <a:latin typeface="Calibri"/>
              </a:rPr>
              <a:t>….   What shall I put you down for?''</a:t>
            </a:r>
          </a:p>
          <a:p>
            <a:r>
              <a:rPr lang="en-GB" dirty="0">
                <a:solidFill>
                  <a:prstClr val="black"/>
                </a:solidFill>
                <a:latin typeface="Calibri"/>
              </a:rPr>
              <a:t>``Nothing!'' Scrooge replied.</a:t>
            </a:r>
          </a:p>
          <a:p>
            <a:r>
              <a:rPr lang="en-GB" dirty="0">
                <a:latin typeface="Calibri"/>
              </a:rPr>
              <a:t>``You wish to be anonymous?''</a:t>
            </a:r>
          </a:p>
          <a:p>
            <a:r>
              <a:rPr lang="en-GB" dirty="0">
                <a:latin typeface="Calibri"/>
              </a:rPr>
              <a:t>``I wish to be left alone,'' said Scrooge. ``Since you ask me what I wish, gentlemen, that is my answer. I don't make merry myself at Christmas and I can't afford to make idle people merry. I help to support the establishments I have mentioned: they cost enough: and those who are badly off must go there.''</a:t>
            </a:r>
          </a:p>
          <a:p>
            <a:r>
              <a:rPr lang="en-GB" dirty="0">
                <a:latin typeface="Calibri"/>
              </a:rPr>
              <a:t>``Many can't go there; and many would rather die.''</a:t>
            </a:r>
          </a:p>
          <a:p>
            <a:r>
              <a:rPr lang="en-GB" dirty="0">
                <a:latin typeface="Calibri"/>
              </a:rPr>
              <a:t>``If they would rather die,'' said Scrooge, ``they had better do it, and decrease the surplus population. Besides -- excuse me -- I don't know that.''</a:t>
            </a:r>
          </a:p>
          <a:p>
            <a:r>
              <a:rPr lang="en-GB" dirty="0">
                <a:latin typeface="Calibri"/>
              </a:rPr>
              <a:t>``But you might know it,'' observed the gentleman.</a:t>
            </a:r>
          </a:p>
          <a:p>
            <a:r>
              <a:rPr lang="en-GB" dirty="0">
                <a:latin typeface="Calibri"/>
              </a:rPr>
              <a:t>``It's not my business,'' Scrooge returned. ``It's enough for a man to understand his own business, and not to interfere with other people's. Mine occupies me constantly. Good afternoon, gentlemen!''</a:t>
            </a:r>
          </a:p>
        </p:txBody>
      </p:sp>
    </p:spTree>
    <p:extLst>
      <p:ext uri="{BB962C8B-B14F-4D97-AF65-F5344CB8AC3E}">
        <p14:creationId xmlns:p14="http://schemas.microsoft.com/office/powerpoint/2010/main" val="87477506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522</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1_Office Theme</vt:lpstr>
      <vt:lpstr>Scrooge’s Character</vt:lpstr>
      <vt:lpstr>Analyse and link</vt:lpstr>
      <vt:lpstr>Analyse and link: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Analyse and link</dc:title>
  <dc:creator>B Graham</dc:creator>
  <cp:lastModifiedBy>Beverley Graham</cp:lastModifiedBy>
  <cp:revision>2</cp:revision>
  <dcterms:created xsi:type="dcterms:W3CDTF">2020-10-22T08:27:50Z</dcterms:created>
  <dcterms:modified xsi:type="dcterms:W3CDTF">2020-11-01T17:00:58Z</dcterms:modified>
</cp:coreProperties>
</file>