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64" r:id="rId5"/>
    <p:sldId id="258" r:id="rId6"/>
    <p:sldId id="269" r:id="rId7"/>
    <p:sldId id="260" r:id="rId8"/>
    <p:sldId id="265" r:id="rId9"/>
    <p:sldId id="261" r:id="rId10"/>
    <p:sldId id="270" r:id="rId11"/>
    <p:sldId id="26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22787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5123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2707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42287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66A27-5813-4D4F-A770-1A0F6B03F958}"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206014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C66A27-5813-4D4F-A770-1A0F6B03F958}"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245630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C66A27-5813-4D4F-A770-1A0F6B03F958}" type="datetimeFigureOut">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354176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C66A27-5813-4D4F-A770-1A0F6B03F958}" type="datetimeFigureOut">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42471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66A27-5813-4D4F-A770-1A0F6B03F958}" type="datetimeFigureOut">
              <a:rPr lang="en-GB" smtClean="0"/>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10350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66A27-5813-4D4F-A770-1A0F6B03F958}"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338698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66A27-5813-4D4F-A770-1A0F6B03F958}"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45903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66A27-5813-4D4F-A770-1A0F6B03F958}" type="datetimeFigureOut">
              <a:rPr lang="en-GB" smtClean="0"/>
              <a:t>02/12/2020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41C2F-3192-4969-A985-53DA92805B5E}" type="slidenum">
              <a:rPr lang="en-GB" smtClean="0"/>
              <a:t>‹#›</a:t>
            </a:fld>
            <a:endParaRPr lang="en-GB"/>
          </a:p>
        </p:txBody>
      </p:sp>
    </p:spTree>
    <p:extLst>
      <p:ext uri="{BB962C8B-B14F-4D97-AF65-F5344CB8AC3E}">
        <p14:creationId xmlns:p14="http://schemas.microsoft.com/office/powerpoint/2010/main" val="208869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00222"/>
          </a:xfrm>
        </p:spPr>
        <p:txBody>
          <a:bodyPr>
            <a:normAutofit fontScale="90000"/>
          </a:bodyPr>
          <a:lstStyle/>
          <a:p>
            <a:r>
              <a:rPr lang="en-GB" b="1" u="sng" dirty="0"/>
              <a:t>An Inspector Calls Revision</a:t>
            </a:r>
          </a:p>
        </p:txBody>
      </p:sp>
      <p:sp>
        <p:nvSpPr>
          <p:cNvPr id="3" name="Subtitle 2"/>
          <p:cNvSpPr>
            <a:spLocks noGrp="1"/>
          </p:cNvSpPr>
          <p:nvPr>
            <p:ph type="subTitle" idx="1"/>
          </p:nvPr>
        </p:nvSpPr>
        <p:spPr/>
        <p:txBody>
          <a:bodyPr>
            <a:normAutofit/>
          </a:bodyPr>
          <a:lstStyle/>
          <a:p>
            <a:r>
              <a:rPr lang="en-GB" b="1" u="sng" dirty="0" smtClean="0"/>
              <a:t>Y11</a:t>
            </a:r>
          </a:p>
          <a:p>
            <a:r>
              <a:rPr lang="en-GB" dirty="0" smtClean="0"/>
              <a:t> </a:t>
            </a:r>
            <a:endParaRPr lang="en-GB" dirty="0"/>
          </a:p>
        </p:txBody>
      </p:sp>
    </p:spTree>
    <p:extLst>
      <p:ext uri="{BB962C8B-B14F-4D97-AF65-F5344CB8AC3E}">
        <p14:creationId xmlns:p14="http://schemas.microsoft.com/office/powerpoint/2010/main" val="178698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smtClean="0"/>
              <a:t>Task: select 8 quotations from the quotation sheets and ‘what, how, why’ them, including context, effect on audience and Priestley’s message.</a:t>
            </a:r>
            <a:endParaRPr lang="en-GB" sz="2800" b="1" u="sng"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62012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9" y="0"/>
            <a:ext cx="10515600" cy="666506"/>
          </a:xfrm>
        </p:spPr>
        <p:txBody>
          <a:bodyPr>
            <a:normAutofit/>
          </a:bodyPr>
          <a:lstStyle/>
          <a:p>
            <a:r>
              <a:rPr lang="en-GB" sz="2800" b="1" u="sng" dirty="0" smtClean="0"/>
              <a:t>Answer the exam question using PETER paragraphs</a:t>
            </a:r>
            <a:endParaRPr lang="en-GB" sz="2800" b="1" u="sng" dirty="0"/>
          </a:p>
        </p:txBody>
      </p:sp>
      <p:sp>
        <p:nvSpPr>
          <p:cNvPr id="3" name="Content Placeholder 2"/>
          <p:cNvSpPr>
            <a:spLocks noGrp="1"/>
          </p:cNvSpPr>
          <p:nvPr>
            <p:ph idx="1"/>
          </p:nvPr>
        </p:nvSpPr>
        <p:spPr>
          <a:xfrm>
            <a:off x="8944708" y="836061"/>
            <a:ext cx="2866292" cy="5510457"/>
          </a:xfrm>
          <a:ln>
            <a:solidFill>
              <a:schemeClr val="accent1"/>
            </a:solidFill>
          </a:ln>
        </p:spPr>
        <p:txBody>
          <a:bodyPr>
            <a:normAutofit fontScale="92500" lnSpcReduction="20000"/>
          </a:bodyPr>
          <a:lstStyle/>
          <a:p>
            <a:r>
              <a:rPr lang="en-GB" b="1" u="sng" dirty="0" smtClean="0"/>
              <a:t>SUCCESS CRITERIA:</a:t>
            </a:r>
          </a:p>
          <a:p>
            <a:endParaRPr lang="en-GB" dirty="0"/>
          </a:p>
          <a:p>
            <a:r>
              <a:rPr lang="en-GB" sz="2000" dirty="0" smtClean="0"/>
              <a:t>Analyse top, middle, bottom</a:t>
            </a:r>
          </a:p>
          <a:p>
            <a:r>
              <a:rPr lang="en-GB" sz="2000" dirty="0" smtClean="0"/>
              <a:t>Use ‘what, how, why’ to analyse quotations</a:t>
            </a:r>
          </a:p>
          <a:p>
            <a:r>
              <a:rPr lang="en-GB" sz="2000" dirty="0" smtClean="0"/>
              <a:t>Comment on devices, techniques and word classes</a:t>
            </a:r>
          </a:p>
          <a:p>
            <a:r>
              <a:rPr lang="en-GB" sz="2000" dirty="0" smtClean="0"/>
              <a:t>Link to context</a:t>
            </a:r>
          </a:p>
          <a:p>
            <a:r>
              <a:rPr lang="en-GB" sz="2000" dirty="0" smtClean="0"/>
              <a:t>Explore audience reaction</a:t>
            </a:r>
          </a:p>
          <a:p>
            <a:r>
              <a:rPr lang="en-GB" sz="2000" dirty="0" smtClean="0"/>
              <a:t>Explore Priestley’s message using ‘maybe, perhaps, possibly, …’</a:t>
            </a:r>
          </a:p>
          <a:p>
            <a:r>
              <a:rPr lang="en-GB" sz="2000" dirty="0" smtClean="0"/>
              <a:t>Write in PETERs</a:t>
            </a:r>
          </a:p>
          <a:p>
            <a:r>
              <a:rPr lang="en-GB" sz="2000" dirty="0" smtClean="0"/>
              <a:t>Embed quotes</a:t>
            </a:r>
            <a:endParaRPr lang="en-GB" sz="2000" dirty="0"/>
          </a:p>
        </p:txBody>
      </p:sp>
      <p:pic>
        <p:nvPicPr>
          <p:cNvPr id="5" name="Picture 4"/>
          <p:cNvPicPr>
            <a:picLocks noChangeAspect="1"/>
          </p:cNvPicPr>
          <p:nvPr/>
        </p:nvPicPr>
        <p:blipFill rotWithShape="1">
          <a:blip r:embed="rId2"/>
          <a:srcRect l="37981" t="22380" r="37116" b="10921"/>
          <a:stretch/>
        </p:blipFill>
        <p:spPr>
          <a:xfrm>
            <a:off x="1588476" y="666506"/>
            <a:ext cx="5457094" cy="6222508"/>
          </a:xfrm>
          <a:prstGeom prst="rect">
            <a:avLst/>
          </a:prstGeom>
        </p:spPr>
      </p:pic>
    </p:spTree>
    <p:extLst>
      <p:ext uri="{BB962C8B-B14F-4D97-AF65-F5344CB8AC3E}">
        <p14:creationId xmlns:p14="http://schemas.microsoft.com/office/powerpoint/2010/main" val="215107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Sentence starters</a:t>
            </a:r>
            <a:endParaRPr lang="en-GB" b="1" u="sng"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 Clearly</a:t>
            </a:r>
            <a:r>
              <a:rPr lang="en-GB" dirty="0" smtClean="0"/>
              <a:t>, Inspector Goole  </a:t>
            </a:r>
            <a:r>
              <a:rPr lang="en-GB" dirty="0" smtClean="0"/>
              <a:t>is ……</a:t>
            </a:r>
          </a:p>
          <a:p>
            <a:pPr marL="0" indent="0">
              <a:buNone/>
            </a:pPr>
            <a:r>
              <a:rPr lang="en-GB" dirty="0" smtClean="0"/>
              <a:t>E) This can be seen /shown/revealed/displayed/portrayed in ‘ …………….’</a:t>
            </a:r>
          </a:p>
          <a:p>
            <a:pPr marL="0" indent="0">
              <a:buNone/>
            </a:pPr>
            <a:r>
              <a:rPr lang="en-GB" dirty="0" smtClean="0"/>
              <a:t>T) The word (insert name of word class/technique) ‘ ……….’ implies …..</a:t>
            </a:r>
          </a:p>
          <a:p>
            <a:pPr marL="0" indent="0">
              <a:buNone/>
            </a:pPr>
            <a:r>
              <a:rPr lang="en-GB" dirty="0" smtClean="0"/>
              <a:t>E) This suggests/conveys/displays/reveals………</a:t>
            </a:r>
          </a:p>
          <a:p>
            <a:pPr marL="0" indent="0">
              <a:buNone/>
            </a:pPr>
            <a:r>
              <a:rPr lang="en-GB" dirty="0" smtClean="0"/>
              <a:t>Also/moreover, ………………………………………………</a:t>
            </a:r>
          </a:p>
          <a:p>
            <a:pPr marL="0" indent="0">
              <a:buNone/>
            </a:pPr>
            <a:r>
              <a:rPr lang="en-GB" dirty="0" smtClean="0"/>
              <a:t>Alternatively, it could suggest ………………………..</a:t>
            </a:r>
          </a:p>
          <a:p>
            <a:pPr marL="0" indent="0">
              <a:buNone/>
            </a:pPr>
            <a:r>
              <a:rPr lang="en-GB" dirty="0" smtClean="0"/>
              <a:t>During this period, ………………………………………..</a:t>
            </a:r>
          </a:p>
          <a:p>
            <a:pPr marL="0" indent="0">
              <a:buNone/>
            </a:pPr>
            <a:r>
              <a:rPr lang="en-GB" dirty="0" smtClean="0"/>
              <a:t>The audience might have ………………………………</a:t>
            </a:r>
          </a:p>
          <a:p>
            <a:pPr marL="0" indent="0">
              <a:buNone/>
            </a:pPr>
            <a:r>
              <a:rPr lang="en-GB" dirty="0"/>
              <a:t>P</a:t>
            </a:r>
            <a:r>
              <a:rPr lang="en-GB" dirty="0" smtClean="0"/>
              <a:t>erhaps Priestley was conveying ………………………</a:t>
            </a:r>
            <a:endParaRPr lang="en-GB" dirty="0"/>
          </a:p>
        </p:txBody>
      </p:sp>
    </p:spTree>
    <p:extLst>
      <p:ext uri="{BB962C8B-B14F-4D97-AF65-F5344CB8AC3E}">
        <p14:creationId xmlns:p14="http://schemas.microsoft.com/office/powerpoint/2010/main" val="410316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631337"/>
          </a:xfrm>
        </p:spPr>
        <p:txBody>
          <a:bodyPr>
            <a:normAutofit fontScale="90000"/>
          </a:bodyPr>
          <a:lstStyle/>
          <a:p>
            <a:r>
              <a:rPr lang="en-GB" b="1" u="sng" dirty="0" smtClean="0"/>
              <a:t>Do Now: match the definition to the correct word</a:t>
            </a:r>
            <a:endParaRPr lang="en-GB" b="1" u="sng" dirty="0"/>
          </a:p>
        </p:txBody>
      </p:sp>
      <p:graphicFrame>
        <p:nvGraphicFramePr>
          <p:cNvPr id="4" name="Table 3"/>
          <p:cNvGraphicFramePr>
            <a:graphicFrameLocks noGrp="1"/>
          </p:cNvGraphicFramePr>
          <p:nvPr>
            <p:extLst>
              <p:ext uri="{D42A27DB-BD31-4B8C-83A1-F6EECF244321}">
                <p14:modId xmlns:p14="http://schemas.microsoft.com/office/powerpoint/2010/main" val="1813596260"/>
              </p:ext>
            </p:extLst>
          </p:nvPr>
        </p:nvGraphicFramePr>
        <p:xfrm>
          <a:off x="941752" y="1083080"/>
          <a:ext cx="9913816" cy="4554525"/>
        </p:xfrm>
        <a:graphic>
          <a:graphicData uri="http://schemas.openxmlformats.org/drawingml/2006/table">
            <a:tbl>
              <a:tblPr firstRow="1" bandRow="1">
                <a:tableStyleId>{5C22544A-7EE6-4342-B048-85BDC9FD1C3A}</a:tableStyleId>
              </a:tblPr>
              <a:tblGrid>
                <a:gridCol w="4956908"/>
                <a:gridCol w="4956908"/>
              </a:tblGrid>
              <a:tr h="728025">
                <a:tc>
                  <a:txBody>
                    <a:bodyPr/>
                    <a:lstStyle/>
                    <a:p>
                      <a:r>
                        <a:rPr lang="en-GB" dirty="0" smtClean="0"/>
                        <a:t>Word </a:t>
                      </a:r>
                      <a:endParaRPr lang="en-GB" dirty="0"/>
                    </a:p>
                  </a:txBody>
                  <a:tcPr/>
                </a:tc>
                <a:tc>
                  <a:txBody>
                    <a:bodyPr/>
                    <a:lstStyle/>
                    <a:p>
                      <a:r>
                        <a:rPr lang="en-GB" dirty="0" smtClean="0"/>
                        <a:t>Definition </a:t>
                      </a:r>
                      <a:endParaRPr lang="en-GB" dirty="0"/>
                    </a:p>
                  </a:txBody>
                  <a:tcPr/>
                </a:tc>
              </a:tr>
              <a:tr h="728025">
                <a:tc>
                  <a:txBody>
                    <a:bodyPr/>
                    <a:lstStyle/>
                    <a:p>
                      <a:r>
                        <a:rPr lang="en-GB" dirty="0" smtClean="0"/>
                        <a:t>Altruistic</a:t>
                      </a:r>
                      <a:r>
                        <a:rPr lang="en-GB" baseline="0" dirty="0" smtClean="0"/>
                        <a:t> </a:t>
                      </a:r>
                      <a:endParaRPr lang="en-GB" dirty="0"/>
                    </a:p>
                  </a:txBody>
                  <a:tcPr/>
                </a:tc>
                <a:tc>
                  <a:txBody>
                    <a:bodyPr/>
                    <a:lstStyle/>
                    <a:p>
                      <a:r>
                        <a:rPr lang="en-GB" dirty="0" smtClean="0"/>
                        <a:t>Impressive</a:t>
                      </a:r>
                      <a:r>
                        <a:rPr lang="en-GB" baseline="0" dirty="0" smtClean="0"/>
                        <a:t> and dominant because he controls the situation.</a:t>
                      </a:r>
                      <a:endParaRPr lang="en-GB" dirty="0"/>
                    </a:p>
                  </a:txBody>
                  <a:tcPr/>
                </a:tc>
              </a:tr>
              <a:tr h="728025">
                <a:tc>
                  <a:txBody>
                    <a:bodyPr/>
                    <a:lstStyle/>
                    <a:p>
                      <a:r>
                        <a:rPr lang="en-GB" dirty="0" smtClean="0"/>
                        <a:t>Empathetic</a:t>
                      </a:r>
                      <a:r>
                        <a:rPr lang="en-GB" baseline="0" dirty="0" smtClean="0"/>
                        <a:t> </a:t>
                      </a:r>
                      <a:endParaRPr lang="en-GB" dirty="0"/>
                    </a:p>
                  </a:txBody>
                  <a:tcPr/>
                </a:tc>
                <a:tc>
                  <a:txBody>
                    <a:bodyPr/>
                    <a:lstStyle/>
                    <a:p>
                      <a:r>
                        <a:rPr lang="en-GB" sz="1800" b="0" i="0" kern="1200" dirty="0" smtClean="0">
                          <a:solidFill>
                            <a:schemeClr val="dk1"/>
                          </a:solidFill>
                          <a:effectLst/>
                          <a:latin typeface="+mn-lt"/>
                          <a:ea typeface="+mn-ea"/>
                          <a:cs typeface="+mn-cs"/>
                        </a:rPr>
                        <a:t>deliberately enigmatic</a:t>
                      </a:r>
                      <a:endParaRPr lang="en-GB" dirty="0"/>
                    </a:p>
                  </a:txBody>
                  <a:tcPr/>
                </a:tc>
              </a:tr>
              <a:tr h="728025">
                <a:tc>
                  <a:txBody>
                    <a:bodyPr/>
                    <a:lstStyle/>
                    <a:p>
                      <a:r>
                        <a:rPr lang="en-GB" dirty="0" smtClean="0"/>
                        <a:t>Reproachfully </a:t>
                      </a:r>
                      <a:endParaRPr lang="en-GB" dirty="0"/>
                    </a:p>
                  </a:txBody>
                  <a:tcPr/>
                </a:tc>
                <a:tc>
                  <a:txBody>
                    <a:bodyPr/>
                    <a:lstStyle/>
                    <a:p>
                      <a:r>
                        <a:rPr lang="en-GB" sz="1800" b="0" i="0" kern="1200" dirty="0" smtClean="0">
                          <a:solidFill>
                            <a:schemeClr val="dk1"/>
                          </a:solidFill>
                          <a:effectLst/>
                          <a:latin typeface="+mn-lt"/>
                          <a:ea typeface="+mn-ea"/>
                          <a:cs typeface="+mn-cs"/>
                        </a:rPr>
                        <a:t>showing an ability to understand and share the feelings of another.</a:t>
                      </a:r>
                      <a:endParaRPr lang="en-GB" dirty="0"/>
                    </a:p>
                  </a:txBody>
                  <a:tcPr/>
                </a:tc>
              </a:tr>
              <a:tr h="728025">
                <a:tc>
                  <a:txBody>
                    <a:bodyPr/>
                    <a:lstStyle/>
                    <a:p>
                      <a:r>
                        <a:rPr lang="en-GB" dirty="0" smtClean="0"/>
                        <a:t>Mysterious </a:t>
                      </a:r>
                      <a:endParaRPr lang="en-GB" dirty="0"/>
                    </a:p>
                  </a:txBody>
                  <a:tcPr/>
                </a:tc>
                <a:tc>
                  <a:txBody>
                    <a:bodyPr/>
                    <a:lstStyle/>
                    <a:p>
                      <a:r>
                        <a:rPr lang="en-GB" sz="1800" b="0" i="0" kern="1200" dirty="0" smtClean="0">
                          <a:solidFill>
                            <a:schemeClr val="dk1"/>
                          </a:solidFill>
                          <a:effectLst/>
                          <a:latin typeface="+mn-lt"/>
                          <a:ea typeface="+mn-ea"/>
                          <a:cs typeface="+mn-cs"/>
                        </a:rPr>
                        <a:t>expressing disapproval or disappointment in the way someone speaks</a:t>
                      </a:r>
                      <a:endParaRPr lang="en-GB" dirty="0"/>
                    </a:p>
                  </a:txBody>
                  <a:tcPr/>
                </a:tc>
              </a:tr>
              <a:tr h="728025">
                <a:tc>
                  <a:txBody>
                    <a:bodyPr/>
                    <a:lstStyle/>
                    <a:p>
                      <a:r>
                        <a:rPr lang="en-GB" dirty="0" smtClean="0"/>
                        <a:t>Imposing </a:t>
                      </a:r>
                      <a:endParaRPr lang="en-GB" dirty="0"/>
                    </a:p>
                  </a:txBody>
                  <a:tcPr/>
                </a:tc>
                <a:tc>
                  <a:txBody>
                    <a:bodyPr/>
                    <a:lstStyle/>
                    <a:p>
                      <a:r>
                        <a:rPr lang="en-GB" dirty="0" smtClean="0"/>
                        <a:t>A selfless concern for the well-being of others; unselfish. Disinterested</a:t>
                      </a:r>
                      <a:r>
                        <a:rPr lang="en-GB" baseline="0" dirty="0" smtClean="0"/>
                        <a:t> in oneself and concerned about others.</a:t>
                      </a:r>
                      <a:endParaRPr lang="en-GB" dirty="0"/>
                    </a:p>
                  </a:txBody>
                  <a:tcPr/>
                </a:tc>
              </a:tr>
            </a:tbl>
          </a:graphicData>
        </a:graphic>
      </p:graphicFrame>
    </p:spTree>
    <p:extLst>
      <p:ext uri="{BB962C8B-B14F-4D97-AF65-F5344CB8AC3E}">
        <p14:creationId xmlns:p14="http://schemas.microsoft.com/office/powerpoint/2010/main" val="427267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631337"/>
          </a:xfrm>
        </p:spPr>
        <p:txBody>
          <a:bodyPr>
            <a:normAutofit fontScale="90000"/>
          </a:bodyPr>
          <a:lstStyle/>
          <a:p>
            <a:r>
              <a:rPr lang="en-GB" b="1" u="sng" dirty="0" smtClean="0"/>
              <a:t>Self assess: tick if correct or green pen and correct</a:t>
            </a:r>
            <a:endParaRPr lang="en-GB" b="1" u="sng" dirty="0"/>
          </a:p>
        </p:txBody>
      </p:sp>
      <p:graphicFrame>
        <p:nvGraphicFramePr>
          <p:cNvPr id="4" name="Table 3"/>
          <p:cNvGraphicFramePr>
            <a:graphicFrameLocks noGrp="1"/>
          </p:cNvGraphicFramePr>
          <p:nvPr>
            <p:extLst>
              <p:ext uri="{D42A27DB-BD31-4B8C-83A1-F6EECF244321}">
                <p14:modId xmlns:p14="http://schemas.microsoft.com/office/powerpoint/2010/main" val="34003471"/>
              </p:ext>
            </p:extLst>
          </p:nvPr>
        </p:nvGraphicFramePr>
        <p:xfrm>
          <a:off x="941752" y="1083080"/>
          <a:ext cx="9913816" cy="5387970"/>
        </p:xfrm>
        <a:graphic>
          <a:graphicData uri="http://schemas.openxmlformats.org/drawingml/2006/table">
            <a:tbl>
              <a:tblPr firstRow="1" bandRow="1">
                <a:tableStyleId>{5C22544A-7EE6-4342-B048-85BDC9FD1C3A}</a:tableStyleId>
              </a:tblPr>
              <a:tblGrid>
                <a:gridCol w="4956908"/>
                <a:gridCol w="4956908"/>
              </a:tblGrid>
              <a:tr h="728025">
                <a:tc>
                  <a:txBody>
                    <a:bodyPr/>
                    <a:lstStyle/>
                    <a:p>
                      <a:r>
                        <a:rPr lang="en-GB" dirty="0" smtClean="0"/>
                        <a:t>Word </a:t>
                      </a:r>
                      <a:endParaRPr lang="en-GB" dirty="0"/>
                    </a:p>
                  </a:txBody>
                  <a:tcPr/>
                </a:tc>
                <a:tc>
                  <a:txBody>
                    <a:bodyPr/>
                    <a:lstStyle/>
                    <a:p>
                      <a:r>
                        <a:rPr lang="en-GB" dirty="0" smtClean="0"/>
                        <a:t>Definition </a:t>
                      </a:r>
                      <a:endParaRPr lang="en-GB" dirty="0"/>
                    </a:p>
                  </a:txBody>
                  <a:tcPr/>
                </a:tc>
              </a:tr>
              <a:tr h="728025">
                <a:tc>
                  <a:txBody>
                    <a:bodyPr/>
                    <a:lstStyle/>
                    <a:p>
                      <a:r>
                        <a:rPr lang="en-GB" dirty="0" smtClean="0"/>
                        <a:t>Altruistic</a:t>
                      </a:r>
                      <a:r>
                        <a:rPr lang="en-GB" baseline="0" dirty="0" smtClean="0"/>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 selfless concern for the well-being of others; unselfish. Disinterested</a:t>
                      </a:r>
                      <a:r>
                        <a:rPr lang="en-GB" baseline="0" dirty="0" smtClean="0"/>
                        <a:t> in oneself and concerned about others.</a:t>
                      </a:r>
                    </a:p>
                    <a:p>
                      <a:endParaRPr lang="en-GB" dirty="0"/>
                    </a:p>
                  </a:txBody>
                  <a:tcPr/>
                </a:tc>
              </a:tr>
              <a:tr h="728025">
                <a:tc>
                  <a:txBody>
                    <a:bodyPr/>
                    <a:lstStyle/>
                    <a:p>
                      <a:r>
                        <a:rPr lang="en-GB" dirty="0" smtClean="0"/>
                        <a:t>Empathetic</a:t>
                      </a:r>
                      <a:r>
                        <a:rPr lang="en-GB" baseline="0" dirty="0" smtClean="0"/>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showing an ability to understand and share the feelings of another.</a:t>
                      </a:r>
                    </a:p>
                    <a:p>
                      <a:endParaRPr lang="en-GB" dirty="0"/>
                    </a:p>
                  </a:txBody>
                  <a:tcPr/>
                </a:tc>
              </a:tr>
              <a:tr h="728025">
                <a:tc>
                  <a:txBody>
                    <a:bodyPr/>
                    <a:lstStyle/>
                    <a:p>
                      <a:r>
                        <a:rPr lang="en-GB" dirty="0" smtClean="0"/>
                        <a:t>Reproachfully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expressing disapproval or disappointment in the way someone </a:t>
                      </a:r>
                      <a:r>
                        <a:rPr lang="en-GB" sz="1800" b="0" i="1" kern="1200" dirty="0" smtClean="0">
                          <a:solidFill>
                            <a:schemeClr val="dk1"/>
                          </a:solidFill>
                          <a:effectLst/>
                          <a:latin typeface="+mn-lt"/>
                          <a:ea typeface="+mn-ea"/>
                          <a:cs typeface="+mn-cs"/>
                        </a:rPr>
                        <a:t>speaks</a:t>
                      </a:r>
                    </a:p>
                    <a:p>
                      <a:endParaRPr lang="en-GB" dirty="0"/>
                    </a:p>
                  </a:txBody>
                  <a:tcPr/>
                </a:tc>
              </a:tr>
              <a:tr h="728025">
                <a:tc>
                  <a:txBody>
                    <a:bodyPr/>
                    <a:lstStyle/>
                    <a:p>
                      <a:r>
                        <a:rPr lang="en-GB" dirty="0" smtClean="0"/>
                        <a:t>Mysterious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deliberately enigmatic</a:t>
                      </a:r>
                      <a:endParaRPr lang="en-GB" dirty="0" smtClean="0"/>
                    </a:p>
                    <a:p>
                      <a:endParaRPr lang="en-GB" dirty="0"/>
                    </a:p>
                  </a:txBody>
                  <a:tcPr/>
                </a:tc>
              </a:tr>
              <a:tr h="728025">
                <a:tc>
                  <a:txBody>
                    <a:bodyPr/>
                    <a:lstStyle/>
                    <a:p>
                      <a:r>
                        <a:rPr lang="en-GB" dirty="0" smtClean="0"/>
                        <a:t>Imposing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Impressive</a:t>
                      </a:r>
                      <a:r>
                        <a:rPr lang="en-GB" baseline="0" dirty="0" smtClean="0"/>
                        <a:t> and dominant because he controls the situation.</a:t>
                      </a:r>
                      <a:endParaRPr lang="en-GB" dirty="0" smtClean="0"/>
                    </a:p>
                    <a:p>
                      <a:endParaRPr lang="en-GB" dirty="0"/>
                    </a:p>
                  </a:txBody>
                  <a:tcPr/>
                </a:tc>
              </a:tr>
            </a:tbl>
          </a:graphicData>
        </a:graphic>
      </p:graphicFrame>
    </p:spTree>
    <p:extLst>
      <p:ext uri="{BB962C8B-B14F-4D97-AF65-F5344CB8AC3E}">
        <p14:creationId xmlns:p14="http://schemas.microsoft.com/office/powerpoint/2010/main" val="52913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30"/>
            <a:ext cx="10515600" cy="1325563"/>
          </a:xfrm>
        </p:spPr>
        <p:txBody>
          <a:bodyPr/>
          <a:lstStyle/>
          <a:p>
            <a:r>
              <a:rPr lang="en-GB" b="1" u="sng" dirty="0" smtClean="0"/>
              <a:t>Memory and recall: quiz </a:t>
            </a:r>
            <a:endParaRPr lang="en-GB" b="1" u="sng"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21730" t="27853" r="28846" b="15880"/>
          <a:stretch/>
        </p:blipFill>
        <p:spPr>
          <a:xfrm>
            <a:off x="838200" y="1137138"/>
            <a:ext cx="10515600" cy="5521569"/>
          </a:xfrm>
          <a:prstGeom prst="rect">
            <a:avLst/>
          </a:prstGeom>
        </p:spPr>
      </p:pic>
    </p:spTree>
    <p:extLst>
      <p:ext uri="{BB962C8B-B14F-4D97-AF65-F5344CB8AC3E}">
        <p14:creationId xmlns:p14="http://schemas.microsoft.com/office/powerpoint/2010/main" val="16125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smtClean="0"/>
              <a:t>TASK: </a:t>
            </a:r>
            <a:br>
              <a:rPr lang="en-GB" sz="2800" b="1" u="sng" dirty="0" smtClean="0"/>
            </a:br>
            <a:r>
              <a:rPr lang="en-GB" sz="2800" b="1" u="sng" dirty="0" smtClean="0"/>
              <a:t>Self </a:t>
            </a:r>
            <a:r>
              <a:rPr lang="en-GB" sz="2800" b="1" u="sng" dirty="0" smtClean="0"/>
              <a:t>assess: tick and green pen with correct answers where incorrect</a:t>
            </a:r>
            <a:endParaRPr lang="en-GB" sz="2800" b="1" u="sng"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l="22212" t="27168" r="22404" b="26313"/>
          <a:stretch/>
        </p:blipFill>
        <p:spPr>
          <a:xfrm>
            <a:off x="838200" y="1441938"/>
            <a:ext cx="10515600" cy="5275385"/>
          </a:xfrm>
          <a:prstGeom prst="rect">
            <a:avLst/>
          </a:prstGeom>
        </p:spPr>
      </p:pic>
    </p:spTree>
    <p:extLst>
      <p:ext uri="{BB962C8B-B14F-4D97-AF65-F5344CB8AC3E}">
        <p14:creationId xmlns:p14="http://schemas.microsoft.com/office/powerpoint/2010/main" val="170142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TASK: list everything you know about Inspector Goole in 8 minutes</a:t>
            </a:r>
            <a:endParaRPr lang="en-GB" b="1" u="sng"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18892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259"/>
            <a:ext cx="10515600" cy="1325563"/>
          </a:xfrm>
        </p:spPr>
        <p:txBody>
          <a:bodyPr/>
          <a:lstStyle/>
          <a:p>
            <a:r>
              <a:rPr lang="en-GB" b="1" u="sng" dirty="0" smtClean="0"/>
              <a:t>Recap: </a:t>
            </a:r>
            <a:r>
              <a:rPr lang="en-GB" b="1" u="sng" dirty="0" smtClean="0"/>
              <a:t>Inspector Goole. Make notes.</a:t>
            </a:r>
            <a:endParaRPr lang="en-GB" b="1" u="sng" dirty="0"/>
          </a:p>
        </p:txBody>
      </p:sp>
      <p:sp>
        <p:nvSpPr>
          <p:cNvPr id="3" name="Content Placeholder 2"/>
          <p:cNvSpPr>
            <a:spLocks noGrp="1"/>
          </p:cNvSpPr>
          <p:nvPr>
            <p:ph idx="1"/>
          </p:nvPr>
        </p:nvSpPr>
        <p:spPr>
          <a:xfrm>
            <a:off x="492369" y="1216025"/>
            <a:ext cx="10873154" cy="5407513"/>
          </a:xfrm>
        </p:spPr>
        <p:txBody>
          <a:bodyPr>
            <a:normAutofit fontScale="70000" lnSpcReduction="20000"/>
          </a:bodyPr>
          <a:lstStyle/>
          <a:p>
            <a:pPr marL="0" indent="0">
              <a:buNone/>
            </a:pPr>
            <a:r>
              <a:rPr lang="en-GB" b="1" u="sng" dirty="0"/>
              <a:t>Inspector Goole </a:t>
            </a:r>
            <a:endParaRPr lang="en-GB" b="1" u="sng" dirty="0" smtClean="0"/>
          </a:p>
          <a:p>
            <a:pPr marL="0" indent="0">
              <a:buNone/>
            </a:pPr>
            <a:r>
              <a:rPr lang="en-GB" dirty="0" smtClean="0"/>
              <a:t>• </a:t>
            </a:r>
            <a:r>
              <a:rPr lang="en-GB" dirty="0"/>
              <a:t>He is described on his entrance as creating "an impression of massiveness, solidity and purposefulness. He is a man in his fifties, dressed in a plain darkish suit. He speaks carefully, weightily, and has a disconcerting habit of looking hard at the person he addresses before actually speaking." </a:t>
            </a:r>
            <a:endParaRPr lang="en-GB" dirty="0" smtClean="0"/>
          </a:p>
          <a:p>
            <a:pPr marL="0" indent="0">
              <a:buNone/>
            </a:pPr>
            <a:r>
              <a:rPr lang="en-GB" dirty="0" smtClean="0"/>
              <a:t>• </a:t>
            </a:r>
            <a:r>
              <a:rPr lang="en-GB" dirty="0"/>
              <a:t>He works very systematically; he likes to deal with "one person and one line of enquiry at a time." His method is to confront a suspect with a piece of information and then make them talk - or, as Sheila puts it, "he's giving us the rope - so that we'll hang ourselves." </a:t>
            </a:r>
            <a:endParaRPr lang="en-GB" dirty="0" smtClean="0"/>
          </a:p>
          <a:p>
            <a:pPr marL="0" indent="0">
              <a:buNone/>
            </a:pPr>
            <a:r>
              <a:rPr lang="en-GB" dirty="0" smtClean="0"/>
              <a:t>• </a:t>
            </a:r>
            <a:r>
              <a:rPr lang="en-GB" dirty="0"/>
              <a:t>He is a figure of authority. He deals with each member of the family very firmly and several times we see him "massively taking charge as disputes erupt between them." He is not impressed when he hears about Mr Birling's influential friends and he cuts through Mrs Birling's obstructiveness. </a:t>
            </a:r>
            <a:endParaRPr lang="en-GB" dirty="0" smtClean="0"/>
          </a:p>
          <a:p>
            <a:pPr marL="0" indent="0">
              <a:buNone/>
            </a:pPr>
            <a:r>
              <a:rPr lang="en-GB" dirty="0" smtClean="0"/>
              <a:t>• </a:t>
            </a:r>
            <a:r>
              <a:rPr lang="en-GB" dirty="0"/>
              <a:t>He seems to know and understand an extraordinary amount: - He knows the history of Eva Smith and the </a:t>
            </a:r>
            <a:r>
              <a:rPr lang="en-GB" dirty="0" err="1"/>
              <a:t>Birlings</a:t>
            </a:r>
            <a:r>
              <a:rPr lang="en-GB" dirty="0"/>
              <a:t>' involvement in it, even though she died only hours ago. Sheila tells Gerald, "Of course he knows." - He knows things are going to happen - He says "I'm waiting...To do my duty" just before Eric's return, as if he expected Eric to reappear at exactly that moment - He is obviously in a great hurry towards the end of the play: he stresses "I haven't much time." Does he know that the real inspector is shortly going to arrive? </a:t>
            </a:r>
            <a:endParaRPr lang="en-GB" dirty="0" smtClean="0"/>
          </a:p>
          <a:p>
            <a:pPr marL="0" indent="0">
              <a:buNone/>
            </a:pPr>
            <a:r>
              <a:rPr lang="en-GB" dirty="0" smtClean="0"/>
              <a:t>• </a:t>
            </a:r>
            <a:r>
              <a:rPr lang="en-GB" dirty="0"/>
              <a:t>His final speech is like a sermon or a politician's. He leaves the family with the message "We are responsible for each other" and warns them of the "fire and blood and anguish" that will result if they do not pay attention to what he has taught them. </a:t>
            </a:r>
            <a:endParaRPr lang="en-GB" dirty="0"/>
          </a:p>
        </p:txBody>
      </p:sp>
    </p:spTree>
    <p:extLst>
      <p:ext uri="{BB962C8B-B14F-4D97-AF65-F5344CB8AC3E}">
        <p14:creationId xmlns:p14="http://schemas.microsoft.com/office/powerpoint/2010/main" val="404774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1" y="0"/>
            <a:ext cx="10515600" cy="1325563"/>
          </a:xfrm>
        </p:spPr>
        <p:txBody>
          <a:bodyPr>
            <a:normAutofit/>
          </a:bodyPr>
          <a:lstStyle/>
          <a:p>
            <a:r>
              <a:rPr lang="en-GB" sz="2000" b="1" u="sng" dirty="0" smtClean="0"/>
              <a:t>Task: read and highlight key </a:t>
            </a:r>
            <a:r>
              <a:rPr lang="en-GB" sz="2000" b="1" u="sng" dirty="0"/>
              <a:t>information</a:t>
            </a:r>
            <a:r>
              <a:rPr lang="en-GB" sz="2000" b="1" u="sng"/>
              <a:t/>
            </a:r>
            <a:br>
              <a:rPr lang="en-GB" sz="2000" b="1" u="sng"/>
            </a:br>
            <a:r>
              <a:rPr lang="en-GB" sz="2000" b="1" u="sng" dirty="0" smtClean="0"/>
              <a:t/>
            </a:r>
            <a:br>
              <a:rPr lang="en-GB" sz="2000" b="1" u="sng" dirty="0" smtClean="0"/>
            </a:br>
            <a:r>
              <a:rPr lang="en-GB" sz="2000" b="1" u="sng" dirty="0" smtClean="0"/>
              <a:t> </a:t>
            </a:r>
            <a:endParaRPr lang="en-GB" sz="2000" b="1" u="sng"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22019" t="21183" r="21154" b="11090"/>
          <a:stretch/>
        </p:blipFill>
        <p:spPr>
          <a:xfrm>
            <a:off x="316522" y="562708"/>
            <a:ext cx="11699632" cy="6187741"/>
          </a:xfrm>
          <a:prstGeom prst="rect">
            <a:avLst/>
          </a:prstGeom>
        </p:spPr>
      </p:pic>
    </p:spTree>
    <p:extLst>
      <p:ext uri="{BB962C8B-B14F-4D97-AF65-F5344CB8AC3E}">
        <p14:creationId xmlns:p14="http://schemas.microsoft.com/office/powerpoint/2010/main" val="82411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08" y="130664"/>
            <a:ext cx="10515600" cy="478937"/>
          </a:xfrm>
        </p:spPr>
        <p:txBody>
          <a:bodyPr>
            <a:normAutofit/>
          </a:bodyPr>
          <a:lstStyle/>
          <a:p>
            <a:r>
              <a:rPr lang="en-GB" sz="1800" b="1" u="sng" dirty="0" smtClean="0"/>
              <a:t>Task: </a:t>
            </a:r>
            <a:r>
              <a:rPr lang="en-GB" sz="1800" b="1" u="sng" dirty="0" smtClean="0"/>
              <a:t>‘</a:t>
            </a:r>
            <a:r>
              <a:rPr lang="en-GB" sz="1800" b="1" u="sng" dirty="0" smtClean="0"/>
              <a:t>what, how, why’ </a:t>
            </a:r>
            <a:r>
              <a:rPr lang="en-GB" sz="1800" b="1" u="sng" dirty="0" smtClean="0"/>
              <a:t>each quotation.</a:t>
            </a:r>
            <a:endParaRPr lang="en-GB" sz="1800" b="1" u="sng"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53750" t="23748" r="15961" b="10750"/>
          <a:stretch/>
        </p:blipFill>
        <p:spPr>
          <a:xfrm>
            <a:off x="2485292" y="844062"/>
            <a:ext cx="6060831" cy="6142891"/>
          </a:xfrm>
          <a:prstGeom prst="rect">
            <a:avLst/>
          </a:prstGeom>
        </p:spPr>
      </p:pic>
    </p:spTree>
    <p:extLst>
      <p:ext uri="{BB962C8B-B14F-4D97-AF65-F5344CB8AC3E}">
        <p14:creationId xmlns:p14="http://schemas.microsoft.com/office/powerpoint/2010/main" val="2017427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687</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An Inspector Calls Revision</vt:lpstr>
      <vt:lpstr>Do Now: match the definition to the correct word</vt:lpstr>
      <vt:lpstr>Self assess: tick if correct or green pen and correct</vt:lpstr>
      <vt:lpstr>Memory and recall: quiz </vt:lpstr>
      <vt:lpstr>TASK:  Self assess: tick and green pen with correct answers where incorrect</vt:lpstr>
      <vt:lpstr>TASK: list everything you know about Inspector Goole in 8 minutes</vt:lpstr>
      <vt:lpstr>Recap: Inspector Goole. Make notes.</vt:lpstr>
      <vt:lpstr>Task: read and highlight key information   </vt:lpstr>
      <vt:lpstr>Task: ‘what, how, why’ each quotation.</vt:lpstr>
      <vt:lpstr>Task: select 8 quotations from the quotation sheets and ‘what, how, why’ them, including context, effect on audience and Priestley’s message.</vt:lpstr>
      <vt:lpstr>Answer the exam question using PETER paragraphs</vt:lpstr>
      <vt:lpstr>Sentence starters</vt:lpstr>
    </vt:vector>
  </TitlesOfParts>
  <Company>Wolfreton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Inspector Calls Revision</dc:title>
  <dc:creator>gav</dc:creator>
  <cp:lastModifiedBy>gav</cp:lastModifiedBy>
  <cp:revision>15</cp:revision>
  <dcterms:created xsi:type="dcterms:W3CDTF">2020-12-01T18:40:51Z</dcterms:created>
  <dcterms:modified xsi:type="dcterms:W3CDTF">2020-12-02T19:16:08Z</dcterms:modified>
</cp:coreProperties>
</file>