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4" r:id="rId4"/>
    <p:sldId id="258" r:id="rId5"/>
    <p:sldId id="260" r:id="rId6"/>
    <p:sldId id="265" r:id="rId7"/>
    <p:sldId id="261" r:id="rId8"/>
    <p:sldId id="262" r:id="rId9"/>
    <p:sldId id="263"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C66A27-5813-4D4F-A770-1A0F6B03F958}" type="datetimeFigureOut">
              <a:rPr lang="en-GB" smtClean="0"/>
              <a:t>01/12/2020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122787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C66A27-5813-4D4F-A770-1A0F6B03F958}" type="datetimeFigureOut">
              <a:rPr lang="en-GB" smtClean="0"/>
              <a:t>01/12/2020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151233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C66A27-5813-4D4F-A770-1A0F6B03F958}" type="datetimeFigureOut">
              <a:rPr lang="en-GB" smtClean="0"/>
              <a:t>01/12/2020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27078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C66A27-5813-4D4F-A770-1A0F6B03F958}" type="datetimeFigureOut">
              <a:rPr lang="en-GB" smtClean="0"/>
              <a:t>01/12/2020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422874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66A27-5813-4D4F-A770-1A0F6B03F958}" type="datetimeFigureOut">
              <a:rPr lang="en-GB" smtClean="0"/>
              <a:t>01/12/2020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206014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C66A27-5813-4D4F-A770-1A0F6B03F958}" type="datetimeFigureOut">
              <a:rPr lang="en-GB" smtClean="0"/>
              <a:t>01/12/2020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245630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C66A27-5813-4D4F-A770-1A0F6B03F958}" type="datetimeFigureOut">
              <a:rPr lang="en-GB" smtClean="0"/>
              <a:t>01/12/2020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354176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C66A27-5813-4D4F-A770-1A0F6B03F958}" type="datetimeFigureOut">
              <a:rPr lang="en-GB" smtClean="0"/>
              <a:t>01/12/2020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142471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66A27-5813-4D4F-A770-1A0F6B03F958}" type="datetimeFigureOut">
              <a:rPr lang="en-GB" smtClean="0"/>
              <a:t>01/12/2020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110350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66A27-5813-4D4F-A770-1A0F6B03F958}" type="datetimeFigureOut">
              <a:rPr lang="en-GB" smtClean="0"/>
              <a:t>01/12/2020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338698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66A27-5813-4D4F-A770-1A0F6B03F958}" type="datetimeFigureOut">
              <a:rPr lang="en-GB" smtClean="0"/>
              <a:t>01/12/2020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41C2F-3192-4969-A985-53DA92805B5E}" type="slidenum">
              <a:rPr lang="en-GB" smtClean="0"/>
              <a:t>‹#›</a:t>
            </a:fld>
            <a:endParaRPr lang="en-GB"/>
          </a:p>
        </p:txBody>
      </p:sp>
    </p:spTree>
    <p:extLst>
      <p:ext uri="{BB962C8B-B14F-4D97-AF65-F5344CB8AC3E}">
        <p14:creationId xmlns:p14="http://schemas.microsoft.com/office/powerpoint/2010/main" val="145903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66A27-5813-4D4F-A770-1A0F6B03F958}" type="datetimeFigureOut">
              <a:rPr lang="en-GB" smtClean="0"/>
              <a:t>01/12/2020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41C2F-3192-4969-A985-53DA92805B5E}" type="slidenum">
              <a:rPr lang="en-GB" smtClean="0"/>
              <a:t>‹#›</a:t>
            </a:fld>
            <a:endParaRPr lang="en-GB"/>
          </a:p>
        </p:txBody>
      </p:sp>
    </p:spTree>
    <p:extLst>
      <p:ext uri="{BB962C8B-B14F-4D97-AF65-F5344CB8AC3E}">
        <p14:creationId xmlns:p14="http://schemas.microsoft.com/office/powerpoint/2010/main" val="208869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353800" cy="1325563"/>
          </a:xfrm>
        </p:spPr>
        <p:txBody>
          <a:bodyPr>
            <a:normAutofit fontScale="90000"/>
          </a:bodyPr>
          <a:lstStyle/>
          <a:p>
            <a:r>
              <a:rPr lang="en-GB" b="1" u="sng" dirty="0" smtClean="0"/>
              <a:t>Reflection task</a:t>
            </a:r>
            <a:br>
              <a:rPr lang="en-GB" b="1" u="sng" dirty="0" smtClean="0"/>
            </a:br>
            <a:r>
              <a:rPr lang="en-GB" sz="2200" b="1" u="sng" dirty="0" smtClean="0"/>
              <a:t>Either read the plot summary sheet and highlight information you cannot remember </a:t>
            </a:r>
            <a:br>
              <a:rPr lang="en-GB" sz="2200" b="1" u="sng" dirty="0" smtClean="0"/>
            </a:br>
            <a:r>
              <a:rPr lang="en-GB" sz="2200" b="1" u="sng" dirty="0" smtClean="0"/>
              <a:t>OR </a:t>
            </a:r>
            <a:br>
              <a:rPr lang="en-GB" sz="2200" b="1" u="sng" dirty="0" smtClean="0"/>
            </a:br>
            <a:r>
              <a:rPr lang="en-GB" sz="2200" b="1" u="sng" dirty="0" smtClean="0"/>
              <a:t>Read the social and historical context below and make notes. </a:t>
            </a:r>
            <a:endParaRPr lang="en-GB" sz="2200" b="1"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2789" t="43074" r="23750" b="10065"/>
          <a:stretch/>
        </p:blipFill>
        <p:spPr>
          <a:xfrm>
            <a:off x="838199" y="1825625"/>
            <a:ext cx="10298723" cy="4351338"/>
          </a:xfrm>
          <a:prstGeom prst="rect">
            <a:avLst/>
          </a:prstGeom>
        </p:spPr>
      </p:pic>
    </p:spTree>
    <p:extLst>
      <p:ext uri="{BB962C8B-B14F-4D97-AF65-F5344CB8AC3E}">
        <p14:creationId xmlns:p14="http://schemas.microsoft.com/office/powerpoint/2010/main" val="157513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Sentence starters</a:t>
            </a:r>
            <a:endParaRPr lang="en-GB" b="1" u="sng" dirty="0"/>
          </a:p>
        </p:txBody>
      </p:sp>
      <p:sp>
        <p:nvSpPr>
          <p:cNvPr id="3" name="Content Placeholder 2"/>
          <p:cNvSpPr>
            <a:spLocks noGrp="1"/>
          </p:cNvSpPr>
          <p:nvPr>
            <p:ph idx="1"/>
          </p:nvPr>
        </p:nvSpPr>
        <p:spPr/>
        <p:txBody>
          <a:bodyPr>
            <a:normAutofit lnSpcReduction="10000"/>
          </a:bodyPr>
          <a:lstStyle/>
          <a:p>
            <a:pPr marL="0" indent="0">
              <a:buNone/>
            </a:pPr>
            <a:r>
              <a:rPr lang="en-GB" dirty="0" smtClean="0"/>
              <a:t>P) Clearly, Mrs Birling is ……</a:t>
            </a:r>
          </a:p>
          <a:p>
            <a:pPr marL="0" indent="0">
              <a:buNone/>
            </a:pPr>
            <a:r>
              <a:rPr lang="en-GB" dirty="0" smtClean="0"/>
              <a:t>E) This can be seen /shown/revealed/displayed/portrayed in ‘ …………….’</a:t>
            </a:r>
          </a:p>
          <a:p>
            <a:pPr marL="0" indent="0">
              <a:buNone/>
            </a:pPr>
            <a:r>
              <a:rPr lang="en-GB" dirty="0" smtClean="0"/>
              <a:t>T) The word (insert name of word class/technique) ‘ ……….’ implies …..</a:t>
            </a:r>
          </a:p>
          <a:p>
            <a:pPr marL="0" indent="0">
              <a:buNone/>
            </a:pPr>
            <a:r>
              <a:rPr lang="en-GB" dirty="0" smtClean="0"/>
              <a:t>E) This suggests/conveys/displays/reveals………</a:t>
            </a:r>
          </a:p>
          <a:p>
            <a:pPr marL="0" indent="0">
              <a:buNone/>
            </a:pPr>
            <a:r>
              <a:rPr lang="en-GB" dirty="0" smtClean="0"/>
              <a:t>Also/moreover, ………………………………………………</a:t>
            </a:r>
          </a:p>
          <a:p>
            <a:pPr marL="0" indent="0">
              <a:buNone/>
            </a:pPr>
            <a:r>
              <a:rPr lang="en-GB" dirty="0" smtClean="0"/>
              <a:t>Alternatively, it could suggest ………………………..</a:t>
            </a:r>
          </a:p>
          <a:p>
            <a:pPr marL="0" indent="0">
              <a:buNone/>
            </a:pPr>
            <a:r>
              <a:rPr lang="en-GB" dirty="0" smtClean="0"/>
              <a:t>During this period, ………………………………………..</a:t>
            </a:r>
          </a:p>
          <a:p>
            <a:pPr marL="0" indent="0">
              <a:buNone/>
            </a:pPr>
            <a:r>
              <a:rPr lang="en-GB" dirty="0" smtClean="0"/>
              <a:t>The audience might have ………………………………</a:t>
            </a:r>
          </a:p>
          <a:p>
            <a:pPr marL="0" indent="0">
              <a:buNone/>
            </a:pPr>
            <a:r>
              <a:rPr lang="en-GB" dirty="0"/>
              <a:t>P</a:t>
            </a:r>
            <a:r>
              <a:rPr lang="en-GB" dirty="0" smtClean="0"/>
              <a:t>erhaps Priestley was conveying ………………………</a:t>
            </a:r>
            <a:endParaRPr lang="en-GB" dirty="0"/>
          </a:p>
        </p:txBody>
      </p:sp>
    </p:spTree>
    <p:extLst>
      <p:ext uri="{BB962C8B-B14F-4D97-AF65-F5344CB8AC3E}">
        <p14:creationId xmlns:p14="http://schemas.microsoft.com/office/powerpoint/2010/main" val="410316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00222"/>
          </a:xfrm>
        </p:spPr>
        <p:txBody>
          <a:bodyPr>
            <a:normAutofit fontScale="90000"/>
          </a:bodyPr>
          <a:lstStyle/>
          <a:p>
            <a:r>
              <a:rPr lang="en-GB" b="1" u="sng" dirty="0"/>
              <a:t>An Inspector Calls Revision</a:t>
            </a:r>
          </a:p>
        </p:txBody>
      </p:sp>
      <p:sp>
        <p:nvSpPr>
          <p:cNvPr id="3" name="Subtitle 2"/>
          <p:cNvSpPr>
            <a:spLocks noGrp="1"/>
          </p:cNvSpPr>
          <p:nvPr>
            <p:ph type="subTitle" idx="1"/>
          </p:nvPr>
        </p:nvSpPr>
        <p:spPr/>
        <p:txBody>
          <a:bodyPr/>
          <a:lstStyle/>
          <a:p>
            <a:r>
              <a:rPr lang="en-GB" b="1" u="sng" dirty="0"/>
              <a:t>Y11</a:t>
            </a:r>
            <a:r>
              <a:rPr lang="en-GB" dirty="0"/>
              <a:t> </a:t>
            </a:r>
          </a:p>
        </p:txBody>
      </p:sp>
    </p:spTree>
    <p:extLst>
      <p:ext uri="{BB962C8B-B14F-4D97-AF65-F5344CB8AC3E}">
        <p14:creationId xmlns:p14="http://schemas.microsoft.com/office/powerpoint/2010/main" val="178698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30"/>
            <a:ext cx="10515600" cy="1325563"/>
          </a:xfrm>
        </p:spPr>
        <p:txBody>
          <a:bodyPr/>
          <a:lstStyle/>
          <a:p>
            <a:r>
              <a:rPr lang="en-GB" b="1" u="sng" dirty="0" smtClean="0"/>
              <a:t>Memory and recall: quiz </a:t>
            </a:r>
            <a:endParaRPr lang="en-GB" b="1"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1346" t="33668" r="22981" b="8527"/>
          <a:stretch/>
        </p:blipFill>
        <p:spPr>
          <a:xfrm>
            <a:off x="117230" y="750276"/>
            <a:ext cx="11980985" cy="6107723"/>
          </a:xfrm>
          <a:prstGeom prst="rect">
            <a:avLst/>
          </a:prstGeom>
        </p:spPr>
      </p:pic>
    </p:spTree>
    <p:extLst>
      <p:ext uri="{BB962C8B-B14F-4D97-AF65-F5344CB8AC3E}">
        <p14:creationId xmlns:p14="http://schemas.microsoft.com/office/powerpoint/2010/main" val="16125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u="sng" dirty="0" smtClean="0"/>
              <a:t>Self assess: tick and green pen with correct answers where incorrect</a:t>
            </a:r>
            <a:endParaRPr lang="en-GB" sz="2800" b="1"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0577" t="42561" r="21731" b="17078"/>
          <a:stretch/>
        </p:blipFill>
        <p:spPr>
          <a:xfrm>
            <a:off x="738554" y="1825624"/>
            <a:ext cx="10527323" cy="4446221"/>
          </a:xfrm>
          <a:prstGeom prst="rect">
            <a:avLst/>
          </a:prstGeom>
        </p:spPr>
      </p:pic>
    </p:spTree>
    <p:extLst>
      <p:ext uri="{BB962C8B-B14F-4D97-AF65-F5344CB8AC3E}">
        <p14:creationId xmlns:p14="http://schemas.microsoft.com/office/powerpoint/2010/main" val="170142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259"/>
            <a:ext cx="10515600" cy="1325563"/>
          </a:xfrm>
        </p:spPr>
        <p:txBody>
          <a:bodyPr/>
          <a:lstStyle/>
          <a:p>
            <a:r>
              <a:rPr lang="en-GB" b="1" u="sng" dirty="0" smtClean="0"/>
              <a:t>Recap: Mrs Birling</a:t>
            </a:r>
            <a:endParaRPr lang="en-GB" b="1" u="sng" dirty="0"/>
          </a:p>
        </p:txBody>
      </p:sp>
      <p:sp>
        <p:nvSpPr>
          <p:cNvPr id="3" name="Content Placeholder 2"/>
          <p:cNvSpPr>
            <a:spLocks noGrp="1"/>
          </p:cNvSpPr>
          <p:nvPr>
            <p:ph idx="1"/>
          </p:nvPr>
        </p:nvSpPr>
        <p:spPr>
          <a:xfrm>
            <a:off x="492369" y="1216025"/>
            <a:ext cx="10873154" cy="5407513"/>
          </a:xfrm>
        </p:spPr>
        <p:txBody>
          <a:bodyPr>
            <a:normAutofit fontScale="70000" lnSpcReduction="20000"/>
          </a:bodyPr>
          <a:lstStyle/>
          <a:p>
            <a:pPr marL="0" indent="0">
              <a:buNone/>
            </a:pPr>
            <a:r>
              <a:rPr lang="en-GB" b="1" u="sng" dirty="0" smtClean="0"/>
              <a:t>Mrs Birling </a:t>
            </a:r>
          </a:p>
          <a:p>
            <a:r>
              <a:rPr lang="en-GB" dirty="0" smtClean="0"/>
              <a:t>• She is described at the start as "about fifty, a rather cold woman and her husband's social superior." </a:t>
            </a:r>
          </a:p>
          <a:p>
            <a:r>
              <a:rPr lang="en-GB" dirty="0" smtClean="0"/>
              <a:t>• She is a snob, very aware of the differences between social classes. She is irritated when Mr Birling makes the social gaffe of praising the cook in front of Gerald and later is very dismissive of Eva, saying "Girls of that class." </a:t>
            </a:r>
          </a:p>
          <a:p>
            <a:r>
              <a:rPr lang="en-GB" dirty="0" smtClean="0"/>
              <a:t>• She has the least respect for the Inspector of all the characters. She tries - unsuccessfully - to intimidate him and force him to leave, then lies to him when she claims that she does not recognise the photograph that he shows her. </a:t>
            </a:r>
          </a:p>
          <a:p>
            <a:r>
              <a:rPr lang="en-GB" dirty="0" smtClean="0"/>
              <a:t>• She sees Sheila and Eric still as "children" and speaks patronisingly to them.</a:t>
            </a:r>
          </a:p>
          <a:p>
            <a:r>
              <a:rPr lang="en-GB" dirty="0" smtClean="0"/>
              <a:t> • She tries to deny things that she doesn't want to believe: Eric's drinking, Gerald's affair with Eva, and the fact that a working class girl would refuse money even if it was stolen, claiming "She was giving herself ridiculous airs." </a:t>
            </a:r>
          </a:p>
          <a:p>
            <a:r>
              <a:rPr lang="en-GB" dirty="0" smtClean="0"/>
              <a:t>• She admits she was "prejudiced" against the girl who applied to her committee for help and saw it as her "duty" to refuse to help her. Her narrow sense of morality dictates that the father of a child should be responsible for its welfare, regardless of circumstances.</a:t>
            </a:r>
          </a:p>
          <a:p>
            <a:r>
              <a:rPr lang="en-GB" dirty="0" smtClean="0"/>
              <a:t> • At the end of the play, she has had to come to terms that her son is a heavy drinker who got a girl pregnant and stole money to support her, her daughter will not marry a good social 'catch' and that her own reputation within the town will be sullied. Yet, like her husband, she refuses to believe that she did anything wrong and doesn't accept responsibility for her part in Eva's death. </a:t>
            </a:r>
            <a:endParaRPr lang="en-GB" dirty="0"/>
          </a:p>
        </p:txBody>
      </p:sp>
    </p:spTree>
    <p:extLst>
      <p:ext uri="{BB962C8B-B14F-4D97-AF65-F5344CB8AC3E}">
        <p14:creationId xmlns:p14="http://schemas.microsoft.com/office/powerpoint/2010/main" val="404774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5" y="-336978"/>
            <a:ext cx="10515600" cy="1325563"/>
          </a:xfrm>
        </p:spPr>
        <p:txBody>
          <a:bodyPr/>
          <a:lstStyle/>
          <a:p>
            <a:r>
              <a:rPr lang="en-GB" b="1" u="sng" dirty="0" smtClean="0"/>
              <a:t>Task: read and highlight key information </a:t>
            </a:r>
            <a:endParaRPr lang="en-GB" b="1"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1731" t="23919" r="20962" b="9553"/>
          <a:stretch/>
        </p:blipFill>
        <p:spPr>
          <a:xfrm>
            <a:off x="838200" y="1477108"/>
            <a:ext cx="10626969" cy="5380891"/>
          </a:xfrm>
          <a:prstGeom prst="rect">
            <a:avLst/>
          </a:prstGeom>
        </p:spPr>
      </p:pic>
    </p:spTree>
    <p:extLst>
      <p:ext uri="{BB962C8B-B14F-4D97-AF65-F5344CB8AC3E}">
        <p14:creationId xmlns:p14="http://schemas.microsoft.com/office/powerpoint/2010/main" val="82411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508" y="130664"/>
            <a:ext cx="10515600" cy="478937"/>
          </a:xfrm>
        </p:spPr>
        <p:txBody>
          <a:bodyPr>
            <a:normAutofit/>
          </a:bodyPr>
          <a:lstStyle/>
          <a:p>
            <a:r>
              <a:rPr lang="en-GB" sz="1800" b="1" u="sng" dirty="0" smtClean="0"/>
              <a:t>Task: read the extract and answer the questions to analyse the extract using ‘what, how, why’ to help you.</a:t>
            </a:r>
            <a:endParaRPr lang="en-GB" sz="1800" b="1"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7596" t="21695" r="16731" b="8356"/>
          <a:stretch/>
        </p:blipFill>
        <p:spPr>
          <a:xfrm>
            <a:off x="152399" y="785447"/>
            <a:ext cx="11934093" cy="5931878"/>
          </a:xfrm>
          <a:prstGeom prst="rect">
            <a:avLst/>
          </a:prstGeom>
        </p:spPr>
      </p:pic>
    </p:spTree>
    <p:extLst>
      <p:ext uri="{BB962C8B-B14F-4D97-AF65-F5344CB8AC3E}">
        <p14:creationId xmlns:p14="http://schemas.microsoft.com/office/powerpoint/2010/main" val="201742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Title 1"/>
          <p:cNvSpPr txBox="1">
            <a:spLocks/>
          </p:cNvSpPr>
          <p:nvPr/>
        </p:nvSpPr>
        <p:spPr>
          <a:xfrm>
            <a:off x="1248508" y="130664"/>
            <a:ext cx="10515600" cy="478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smtClean="0"/>
              <a:t>Task: read the extract and answer the questions to analyse the extract using ‘what, how, why’ to help you.</a:t>
            </a:r>
            <a:endParaRPr lang="en-GB" sz="1800" b="1" u="sng" dirty="0"/>
          </a:p>
        </p:txBody>
      </p:sp>
      <p:pic>
        <p:nvPicPr>
          <p:cNvPr id="5" name="Picture 4"/>
          <p:cNvPicPr>
            <a:picLocks noChangeAspect="1"/>
          </p:cNvPicPr>
          <p:nvPr/>
        </p:nvPicPr>
        <p:blipFill rotWithShape="1">
          <a:blip r:embed="rId2"/>
          <a:srcRect l="14451" t="21809" r="28376" b="9617"/>
          <a:stretch/>
        </p:blipFill>
        <p:spPr>
          <a:xfrm>
            <a:off x="93785" y="609601"/>
            <a:ext cx="12016153" cy="6154613"/>
          </a:xfrm>
          <a:prstGeom prst="rect">
            <a:avLst/>
          </a:prstGeom>
        </p:spPr>
      </p:pic>
    </p:spTree>
    <p:extLst>
      <p:ext uri="{BB962C8B-B14F-4D97-AF65-F5344CB8AC3E}">
        <p14:creationId xmlns:p14="http://schemas.microsoft.com/office/powerpoint/2010/main" val="148707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9" y="0"/>
            <a:ext cx="10515600" cy="666506"/>
          </a:xfrm>
        </p:spPr>
        <p:txBody>
          <a:bodyPr>
            <a:normAutofit/>
          </a:bodyPr>
          <a:lstStyle/>
          <a:p>
            <a:r>
              <a:rPr lang="en-GB" sz="2800" b="1" u="sng" dirty="0" smtClean="0"/>
              <a:t>Answer the exam question using PETER paragraphs</a:t>
            </a:r>
            <a:endParaRPr lang="en-GB" sz="2800" b="1" u="sng" dirty="0"/>
          </a:p>
        </p:txBody>
      </p:sp>
      <p:sp>
        <p:nvSpPr>
          <p:cNvPr id="3" name="Content Placeholder 2"/>
          <p:cNvSpPr>
            <a:spLocks noGrp="1"/>
          </p:cNvSpPr>
          <p:nvPr>
            <p:ph idx="1"/>
          </p:nvPr>
        </p:nvSpPr>
        <p:spPr>
          <a:xfrm>
            <a:off x="8944708" y="836061"/>
            <a:ext cx="2866292" cy="5510457"/>
          </a:xfrm>
          <a:ln>
            <a:solidFill>
              <a:schemeClr val="accent1"/>
            </a:solidFill>
          </a:ln>
        </p:spPr>
        <p:txBody>
          <a:bodyPr>
            <a:normAutofit fontScale="92500" lnSpcReduction="20000"/>
          </a:bodyPr>
          <a:lstStyle/>
          <a:p>
            <a:r>
              <a:rPr lang="en-GB" b="1" u="sng" dirty="0" smtClean="0"/>
              <a:t>SUCCESS CRITERIA:</a:t>
            </a:r>
          </a:p>
          <a:p>
            <a:endParaRPr lang="en-GB" dirty="0"/>
          </a:p>
          <a:p>
            <a:r>
              <a:rPr lang="en-GB" sz="2000" dirty="0" smtClean="0"/>
              <a:t>Analyse top, middle, bottom</a:t>
            </a:r>
          </a:p>
          <a:p>
            <a:r>
              <a:rPr lang="en-GB" sz="2000" dirty="0" smtClean="0"/>
              <a:t>Use ‘what, how, why’ to analyse quotations</a:t>
            </a:r>
          </a:p>
          <a:p>
            <a:r>
              <a:rPr lang="en-GB" sz="2000" dirty="0" smtClean="0"/>
              <a:t>Comment on devices, techniques and word classes</a:t>
            </a:r>
          </a:p>
          <a:p>
            <a:r>
              <a:rPr lang="en-GB" sz="2000" dirty="0" smtClean="0"/>
              <a:t>Link to context</a:t>
            </a:r>
          </a:p>
          <a:p>
            <a:r>
              <a:rPr lang="en-GB" sz="2000" dirty="0" smtClean="0"/>
              <a:t>Explore audience reaction</a:t>
            </a:r>
          </a:p>
          <a:p>
            <a:r>
              <a:rPr lang="en-GB" sz="2000" dirty="0" smtClean="0"/>
              <a:t>Explore Priestley’s message using ‘maybe, perhaps, possibly, …’</a:t>
            </a:r>
          </a:p>
          <a:p>
            <a:r>
              <a:rPr lang="en-GB" sz="2000" dirty="0" smtClean="0"/>
              <a:t>Write in PETERs</a:t>
            </a:r>
          </a:p>
          <a:p>
            <a:r>
              <a:rPr lang="en-GB" sz="2000" dirty="0" smtClean="0"/>
              <a:t>Embed quotes</a:t>
            </a:r>
            <a:endParaRPr lang="en-GB" sz="2000" dirty="0"/>
          </a:p>
        </p:txBody>
      </p:sp>
      <p:pic>
        <p:nvPicPr>
          <p:cNvPr id="4" name="Picture 3"/>
          <p:cNvPicPr>
            <a:picLocks noChangeAspect="1"/>
          </p:cNvPicPr>
          <p:nvPr/>
        </p:nvPicPr>
        <p:blipFill rotWithShape="1">
          <a:blip r:embed="rId2"/>
          <a:srcRect l="36057" t="21524" r="33558" b="9040"/>
          <a:stretch/>
        </p:blipFill>
        <p:spPr>
          <a:xfrm>
            <a:off x="111368" y="523874"/>
            <a:ext cx="4999893" cy="6134833"/>
          </a:xfrm>
          <a:prstGeom prst="rect">
            <a:avLst/>
          </a:prstGeom>
        </p:spPr>
      </p:pic>
    </p:spTree>
    <p:extLst>
      <p:ext uri="{BB962C8B-B14F-4D97-AF65-F5344CB8AC3E}">
        <p14:creationId xmlns:p14="http://schemas.microsoft.com/office/powerpoint/2010/main" val="2151074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530</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Reflection task Either read the plot summary sheet and highlight information you cannot remember  OR  Read the social and historical context below and make notes. </vt:lpstr>
      <vt:lpstr>An Inspector Calls Revision</vt:lpstr>
      <vt:lpstr>Memory and recall: quiz </vt:lpstr>
      <vt:lpstr>Self assess: tick and green pen with correct answers where incorrect</vt:lpstr>
      <vt:lpstr>Recap: Mrs Birling</vt:lpstr>
      <vt:lpstr>Task: read and highlight key information </vt:lpstr>
      <vt:lpstr>Task: read the extract and answer the questions to analyse the extract using ‘what, how, why’ to help you.</vt:lpstr>
      <vt:lpstr>PowerPoint Presentation</vt:lpstr>
      <vt:lpstr>Answer the exam question using PETER paragraphs</vt:lpstr>
      <vt:lpstr>Sentence starters</vt:lpstr>
    </vt:vector>
  </TitlesOfParts>
  <Company>Wolfreton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Inspector Calls Revision</dc:title>
  <dc:creator>gav</dc:creator>
  <cp:lastModifiedBy>gav</cp:lastModifiedBy>
  <cp:revision>8</cp:revision>
  <dcterms:created xsi:type="dcterms:W3CDTF">2020-12-01T18:40:51Z</dcterms:created>
  <dcterms:modified xsi:type="dcterms:W3CDTF">2020-12-01T19:15:13Z</dcterms:modified>
</cp:coreProperties>
</file>