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7" r:id="rId3"/>
    <p:sldId id="258" r:id="rId4"/>
    <p:sldId id="260" r:id="rId5"/>
    <p:sldId id="261" r:id="rId6"/>
    <p:sldId id="259"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82" d="100"/>
          <a:sy n="82" d="100"/>
        </p:scale>
        <p:origin x="180"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F25416-C565-48BA-A9F5-ABEEA6F66CA7}" type="datetimeFigureOut">
              <a:rPr lang="en-GB" smtClean="0"/>
              <a:t>30/11/2020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36FC28-BCC8-4C2B-8A59-56784C46DCC0}" type="slidenum">
              <a:rPr lang="en-GB" smtClean="0"/>
              <a:t>‹#›</a:t>
            </a:fld>
            <a:endParaRPr lang="en-GB"/>
          </a:p>
        </p:txBody>
      </p:sp>
    </p:spTree>
    <p:extLst>
      <p:ext uri="{BB962C8B-B14F-4D97-AF65-F5344CB8AC3E}">
        <p14:creationId xmlns:p14="http://schemas.microsoft.com/office/powerpoint/2010/main" val="2234152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Characters, plot, context,</a:t>
            </a:r>
            <a:r>
              <a:rPr lang="en-US" b="1" baseline="0" dirty="0" smtClean="0"/>
              <a:t> stagecraft, quotes</a:t>
            </a:r>
            <a:endParaRPr lang="en-US" b="0" dirty="0"/>
          </a:p>
        </p:txBody>
      </p:sp>
      <p:sp>
        <p:nvSpPr>
          <p:cNvPr id="4" name="Slide Number Placeholder 3"/>
          <p:cNvSpPr>
            <a:spLocks noGrp="1"/>
          </p:cNvSpPr>
          <p:nvPr>
            <p:ph type="sldNum" sz="quarter" idx="10"/>
          </p:nvPr>
        </p:nvSpPr>
        <p:spPr/>
        <p:txBody>
          <a:bodyPr/>
          <a:lstStyle/>
          <a:p>
            <a:fld id="{AA6145C8-F71B-B243-AF2B-D7D562452D7D}" type="slidenum">
              <a:rPr lang="en-US" smtClean="0"/>
              <a:t>4</a:t>
            </a:fld>
            <a:endParaRPr lang="en-US"/>
          </a:p>
        </p:txBody>
      </p:sp>
    </p:spTree>
    <p:extLst>
      <p:ext uri="{BB962C8B-B14F-4D97-AF65-F5344CB8AC3E}">
        <p14:creationId xmlns:p14="http://schemas.microsoft.com/office/powerpoint/2010/main" val="3985411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FCD9672-538D-4419-AE22-4D279DEE860D}" type="datetimeFigureOut">
              <a:rPr lang="en-GB" smtClean="0"/>
              <a:t>30/11/2020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F9563A-DCA2-425F-BB7F-59C3021A44AC}" type="slidenum">
              <a:rPr lang="en-GB" smtClean="0"/>
              <a:t>‹#›</a:t>
            </a:fld>
            <a:endParaRPr lang="en-GB"/>
          </a:p>
        </p:txBody>
      </p:sp>
    </p:spTree>
    <p:extLst>
      <p:ext uri="{BB962C8B-B14F-4D97-AF65-F5344CB8AC3E}">
        <p14:creationId xmlns:p14="http://schemas.microsoft.com/office/powerpoint/2010/main" val="189821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FCD9672-538D-4419-AE22-4D279DEE860D}" type="datetimeFigureOut">
              <a:rPr lang="en-GB" smtClean="0"/>
              <a:t>30/11/2020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F9563A-DCA2-425F-BB7F-59C3021A44AC}" type="slidenum">
              <a:rPr lang="en-GB" smtClean="0"/>
              <a:t>‹#›</a:t>
            </a:fld>
            <a:endParaRPr lang="en-GB"/>
          </a:p>
        </p:txBody>
      </p:sp>
    </p:spTree>
    <p:extLst>
      <p:ext uri="{BB962C8B-B14F-4D97-AF65-F5344CB8AC3E}">
        <p14:creationId xmlns:p14="http://schemas.microsoft.com/office/powerpoint/2010/main" val="4044793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FCD9672-538D-4419-AE22-4D279DEE860D}" type="datetimeFigureOut">
              <a:rPr lang="en-GB" smtClean="0"/>
              <a:t>30/11/2020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F9563A-DCA2-425F-BB7F-59C3021A44AC}" type="slidenum">
              <a:rPr lang="en-GB" smtClean="0"/>
              <a:t>‹#›</a:t>
            </a:fld>
            <a:endParaRPr lang="en-GB"/>
          </a:p>
        </p:txBody>
      </p:sp>
    </p:spTree>
    <p:extLst>
      <p:ext uri="{BB962C8B-B14F-4D97-AF65-F5344CB8AC3E}">
        <p14:creationId xmlns:p14="http://schemas.microsoft.com/office/powerpoint/2010/main" val="2185384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FCD9672-538D-4419-AE22-4D279DEE860D}" type="datetimeFigureOut">
              <a:rPr lang="en-GB" smtClean="0"/>
              <a:t>30/11/2020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F9563A-DCA2-425F-BB7F-59C3021A44AC}" type="slidenum">
              <a:rPr lang="en-GB" smtClean="0"/>
              <a:t>‹#›</a:t>
            </a:fld>
            <a:endParaRPr lang="en-GB"/>
          </a:p>
        </p:txBody>
      </p:sp>
    </p:spTree>
    <p:extLst>
      <p:ext uri="{BB962C8B-B14F-4D97-AF65-F5344CB8AC3E}">
        <p14:creationId xmlns:p14="http://schemas.microsoft.com/office/powerpoint/2010/main" val="1107169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CD9672-538D-4419-AE22-4D279DEE860D}" type="datetimeFigureOut">
              <a:rPr lang="en-GB" smtClean="0"/>
              <a:t>30/11/2020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F9563A-DCA2-425F-BB7F-59C3021A44AC}" type="slidenum">
              <a:rPr lang="en-GB" smtClean="0"/>
              <a:t>‹#›</a:t>
            </a:fld>
            <a:endParaRPr lang="en-GB"/>
          </a:p>
        </p:txBody>
      </p:sp>
    </p:spTree>
    <p:extLst>
      <p:ext uri="{BB962C8B-B14F-4D97-AF65-F5344CB8AC3E}">
        <p14:creationId xmlns:p14="http://schemas.microsoft.com/office/powerpoint/2010/main" val="3387635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FCD9672-538D-4419-AE22-4D279DEE860D}" type="datetimeFigureOut">
              <a:rPr lang="en-GB" smtClean="0"/>
              <a:t>30/11/2020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F9563A-DCA2-425F-BB7F-59C3021A44AC}" type="slidenum">
              <a:rPr lang="en-GB" smtClean="0"/>
              <a:t>‹#›</a:t>
            </a:fld>
            <a:endParaRPr lang="en-GB"/>
          </a:p>
        </p:txBody>
      </p:sp>
    </p:spTree>
    <p:extLst>
      <p:ext uri="{BB962C8B-B14F-4D97-AF65-F5344CB8AC3E}">
        <p14:creationId xmlns:p14="http://schemas.microsoft.com/office/powerpoint/2010/main" val="130708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FCD9672-538D-4419-AE22-4D279DEE860D}" type="datetimeFigureOut">
              <a:rPr lang="en-GB" smtClean="0"/>
              <a:t>30/11/2020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EF9563A-DCA2-425F-BB7F-59C3021A44AC}" type="slidenum">
              <a:rPr lang="en-GB" smtClean="0"/>
              <a:t>‹#›</a:t>
            </a:fld>
            <a:endParaRPr lang="en-GB"/>
          </a:p>
        </p:txBody>
      </p:sp>
    </p:spTree>
    <p:extLst>
      <p:ext uri="{BB962C8B-B14F-4D97-AF65-F5344CB8AC3E}">
        <p14:creationId xmlns:p14="http://schemas.microsoft.com/office/powerpoint/2010/main" val="1904570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FCD9672-538D-4419-AE22-4D279DEE860D}" type="datetimeFigureOut">
              <a:rPr lang="en-GB" smtClean="0"/>
              <a:t>30/11/2020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EF9563A-DCA2-425F-BB7F-59C3021A44AC}" type="slidenum">
              <a:rPr lang="en-GB" smtClean="0"/>
              <a:t>‹#›</a:t>
            </a:fld>
            <a:endParaRPr lang="en-GB"/>
          </a:p>
        </p:txBody>
      </p:sp>
    </p:spTree>
    <p:extLst>
      <p:ext uri="{BB962C8B-B14F-4D97-AF65-F5344CB8AC3E}">
        <p14:creationId xmlns:p14="http://schemas.microsoft.com/office/powerpoint/2010/main" val="1910336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CD9672-538D-4419-AE22-4D279DEE860D}" type="datetimeFigureOut">
              <a:rPr lang="en-GB" smtClean="0"/>
              <a:t>30/11/2020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EF9563A-DCA2-425F-BB7F-59C3021A44AC}" type="slidenum">
              <a:rPr lang="en-GB" smtClean="0"/>
              <a:t>‹#›</a:t>
            </a:fld>
            <a:endParaRPr lang="en-GB"/>
          </a:p>
        </p:txBody>
      </p:sp>
    </p:spTree>
    <p:extLst>
      <p:ext uri="{BB962C8B-B14F-4D97-AF65-F5344CB8AC3E}">
        <p14:creationId xmlns:p14="http://schemas.microsoft.com/office/powerpoint/2010/main" val="2487039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CD9672-538D-4419-AE22-4D279DEE860D}" type="datetimeFigureOut">
              <a:rPr lang="en-GB" smtClean="0"/>
              <a:t>30/11/2020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F9563A-DCA2-425F-BB7F-59C3021A44AC}" type="slidenum">
              <a:rPr lang="en-GB" smtClean="0"/>
              <a:t>‹#›</a:t>
            </a:fld>
            <a:endParaRPr lang="en-GB"/>
          </a:p>
        </p:txBody>
      </p:sp>
    </p:spTree>
    <p:extLst>
      <p:ext uri="{BB962C8B-B14F-4D97-AF65-F5344CB8AC3E}">
        <p14:creationId xmlns:p14="http://schemas.microsoft.com/office/powerpoint/2010/main" val="2627058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CD9672-538D-4419-AE22-4D279DEE860D}" type="datetimeFigureOut">
              <a:rPr lang="en-GB" smtClean="0"/>
              <a:t>30/11/2020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F9563A-DCA2-425F-BB7F-59C3021A44AC}" type="slidenum">
              <a:rPr lang="en-GB" smtClean="0"/>
              <a:t>‹#›</a:t>
            </a:fld>
            <a:endParaRPr lang="en-GB"/>
          </a:p>
        </p:txBody>
      </p:sp>
    </p:spTree>
    <p:extLst>
      <p:ext uri="{BB962C8B-B14F-4D97-AF65-F5344CB8AC3E}">
        <p14:creationId xmlns:p14="http://schemas.microsoft.com/office/powerpoint/2010/main" val="1607932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CD9672-538D-4419-AE22-4D279DEE860D}" type="datetimeFigureOut">
              <a:rPr lang="en-GB" smtClean="0"/>
              <a:t>30/11/2020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9563A-DCA2-425F-BB7F-59C3021A44AC}" type="slidenum">
              <a:rPr lang="en-GB" smtClean="0"/>
              <a:t>‹#›</a:t>
            </a:fld>
            <a:endParaRPr lang="en-GB"/>
          </a:p>
        </p:txBody>
      </p:sp>
    </p:spTree>
    <p:extLst>
      <p:ext uri="{BB962C8B-B14F-4D97-AF65-F5344CB8AC3E}">
        <p14:creationId xmlns:p14="http://schemas.microsoft.com/office/powerpoint/2010/main" val="3184810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6.m4a"/><Relationship Id="rId7"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audio" Target="../media/media7.m4a"/><Relationship Id="rId5" Type="http://schemas.microsoft.com/office/2007/relationships/media" Target="../media/media7.m4a"/><Relationship Id="rId4" Type="http://schemas.openxmlformats.org/officeDocument/2006/relationships/audio" Target="../media/media6.m4a"/><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800222"/>
          </a:xfrm>
        </p:spPr>
        <p:txBody>
          <a:bodyPr>
            <a:normAutofit fontScale="90000"/>
          </a:bodyPr>
          <a:lstStyle/>
          <a:p>
            <a:r>
              <a:rPr lang="en-GB" b="1" u="sng" dirty="0" smtClean="0"/>
              <a:t>An Inspector Calls Revision</a:t>
            </a:r>
            <a:endParaRPr lang="en-GB" b="1" u="sng" dirty="0"/>
          </a:p>
        </p:txBody>
      </p:sp>
      <p:sp>
        <p:nvSpPr>
          <p:cNvPr id="3" name="Subtitle 2"/>
          <p:cNvSpPr>
            <a:spLocks noGrp="1"/>
          </p:cNvSpPr>
          <p:nvPr>
            <p:ph type="subTitle" idx="1"/>
          </p:nvPr>
        </p:nvSpPr>
        <p:spPr/>
        <p:txBody>
          <a:bodyPr/>
          <a:lstStyle/>
          <a:p>
            <a:r>
              <a:rPr lang="en-GB" b="1" u="sng" dirty="0" smtClean="0"/>
              <a:t>Y11</a:t>
            </a:r>
            <a:r>
              <a:rPr lang="en-GB" dirty="0" smtClean="0"/>
              <a:t> </a:t>
            </a:r>
            <a:endParaRPr lang="en-GB" dirty="0"/>
          </a:p>
        </p:txBody>
      </p:sp>
    </p:spTree>
    <p:extLst>
      <p:ext uri="{BB962C8B-B14F-4D97-AF65-F5344CB8AC3E}">
        <p14:creationId xmlns:p14="http://schemas.microsoft.com/office/powerpoint/2010/main" val="3785095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985" y="154110"/>
            <a:ext cx="11811000" cy="361705"/>
          </a:xfrm>
        </p:spPr>
        <p:txBody>
          <a:bodyPr>
            <a:normAutofit fontScale="90000"/>
          </a:bodyPr>
          <a:lstStyle/>
          <a:p>
            <a:r>
              <a:rPr lang="en-GB" sz="2400" b="1" u="sng" dirty="0" smtClean="0"/>
              <a:t>Memory and recall: define the key vocabulary using your knowledge of Y10 and AIC</a:t>
            </a:r>
            <a:endParaRPr lang="en-GB" sz="2400" b="1" u="sng"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27471308"/>
              </p:ext>
            </p:extLst>
          </p:nvPr>
        </p:nvGraphicFramePr>
        <p:xfrm>
          <a:off x="278502" y="597866"/>
          <a:ext cx="11339066" cy="6084287"/>
        </p:xfrm>
        <a:graphic>
          <a:graphicData uri="http://schemas.openxmlformats.org/drawingml/2006/table">
            <a:tbl>
              <a:tblPr firstRow="1" firstCol="1" bandRow="1">
                <a:tableStyleId>{5C22544A-7EE6-4342-B048-85BDC9FD1C3A}</a:tableStyleId>
              </a:tblPr>
              <a:tblGrid>
                <a:gridCol w="4246606"/>
                <a:gridCol w="7092460"/>
              </a:tblGrid>
              <a:tr h="209803">
                <a:tc>
                  <a:txBody>
                    <a:bodyPr/>
                    <a:lstStyle/>
                    <a:p>
                      <a:pPr algn="ctr">
                        <a:lnSpc>
                          <a:spcPct val="107000"/>
                        </a:lnSpc>
                        <a:spcAft>
                          <a:spcPts val="0"/>
                        </a:spcAft>
                      </a:pPr>
                      <a:r>
                        <a:rPr lang="en-GB" sz="900" u="sng" dirty="0">
                          <a:effectLst/>
                        </a:rPr>
                        <a:t>Word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gn="ctr">
                        <a:lnSpc>
                          <a:spcPct val="107000"/>
                        </a:lnSpc>
                        <a:spcAft>
                          <a:spcPts val="0"/>
                        </a:spcAft>
                      </a:pPr>
                      <a:r>
                        <a:rPr lang="en-GB" sz="900" u="sng">
                          <a:effectLst/>
                        </a:rPr>
                        <a:t>Definition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r>
              <a:tr h="209803">
                <a:tc>
                  <a:txBody>
                    <a:bodyPr/>
                    <a:lstStyle/>
                    <a:p>
                      <a:pPr>
                        <a:lnSpc>
                          <a:spcPct val="107000"/>
                        </a:lnSpc>
                        <a:spcAft>
                          <a:spcPts val="0"/>
                        </a:spcAft>
                      </a:pPr>
                      <a:r>
                        <a:rPr lang="en-GB" sz="900">
                          <a:effectLst/>
                        </a:rPr>
                        <a:t>Portentous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gn="ctr">
                        <a:lnSpc>
                          <a:spcPct val="107000"/>
                        </a:lnSpc>
                        <a:spcAft>
                          <a:spcPts val="0"/>
                        </a:spcAft>
                      </a:pPr>
                      <a:r>
                        <a:rPr lang="en-GB" sz="900" u="none" strike="noStrike">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r>
              <a:tr h="209803">
                <a:tc>
                  <a:txBody>
                    <a:bodyPr/>
                    <a:lstStyle/>
                    <a:p>
                      <a:pPr>
                        <a:lnSpc>
                          <a:spcPct val="107000"/>
                        </a:lnSpc>
                        <a:spcAft>
                          <a:spcPts val="0"/>
                        </a:spcAft>
                      </a:pPr>
                      <a:r>
                        <a:rPr lang="en-GB" sz="900">
                          <a:effectLst/>
                        </a:rPr>
                        <a:t>Socialist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gn="ctr">
                        <a:lnSpc>
                          <a:spcPct val="107000"/>
                        </a:lnSpc>
                        <a:spcAft>
                          <a:spcPts val="0"/>
                        </a:spcAft>
                      </a:pPr>
                      <a:r>
                        <a:rPr lang="en-GB" sz="900" u="none" strike="noStrike">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r>
              <a:tr h="209803">
                <a:tc>
                  <a:txBody>
                    <a:bodyPr/>
                    <a:lstStyle/>
                    <a:p>
                      <a:pPr>
                        <a:lnSpc>
                          <a:spcPct val="107000"/>
                        </a:lnSpc>
                        <a:spcAft>
                          <a:spcPts val="0"/>
                        </a:spcAft>
                      </a:pPr>
                      <a:r>
                        <a:rPr lang="en-GB" sz="900">
                          <a:effectLst/>
                        </a:rPr>
                        <a:t>Capitalist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gn="ctr">
                        <a:lnSpc>
                          <a:spcPct val="107000"/>
                        </a:lnSpc>
                        <a:spcAft>
                          <a:spcPts val="0"/>
                        </a:spcAft>
                      </a:pPr>
                      <a:r>
                        <a:rPr lang="en-GB" sz="900" u="none" strike="noStrike">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r>
              <a:tr h="209803">
                <a:tc>
                  <a:txBody>
                    <a:bodyPr/>
                    <a:lstStyle/>
                    <a:p>
                      <a:pPr>
                        <a:lnSpc>
                          <a:spcPct val="107000"/>
                        </a:lnSpc>
                        <a:spcAft>
                          <a:spcPts val="0"/>
                        </a:spcAft>
                      </a:pPr>
                      <a:r>
                        <a:rPr lang="en-GB" sz="900">
                          <a:effectLst/>
                        </a:rPr>
                        <a:t>Influential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gn="ctr">
                        <a:lnSpc>
                          <a:spcPct val="107000"/>
                        </a:lnSpc>
                        <a:spcAft>
                          <a:spcPts val="0"/>
                        </a:spcAft>
                      </a:pPr>
                      <a:r>
                        <a:rPr lang="en-GB" sz="900" u="none" strike="noStrike">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r>
              <a:tr h="209803">
                <a:tc>
                  <a:txBody>
                    <a:bodyPr/>
                    <a:lstStyle/>
                    <a:p>
                      <a:pPr>
                        <a:lnSpc>
                          <a:spcPct val="107000"/>
                        </a:lnSpc>
                        <a:spcAft>
                          <a:spcPts val="0"/>
                        </a:spcAft>
                      </a:pPr>
                      <a:r>
                        <a:rPr lang="en-GB" sz="900">
                          <a:effectLst/>
                        </a:rPr>
                        <a:t>Provincial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gn="ctr">
                        <a:lnSpc>
                          <a:spcPct val="107000"/>
                        </a:lnSpc>
                        <a:spcAft>
                          <a:spcPts val="0"/>
                        </a:spcAft>
                      </a:pPr>
                      <a:r>
                        <a:rPr lang="en-GB" sz="900" u="none" strike="noStrike">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r>
              <a:tr h="209803">
                <a:tc>
                  <a:txBody>
                    <a:bodyPr/>
                    <a:lstStyle/>
                    <a:p>
                      <a:pPr>
                        <a:lnSpc>
                          <a:spcPct val="107000"/>
                        </a:lnSpc>
                        <a:spcAft>
                          <a:spcPts val="0"/>
                        </a:spcAft>
                      </a:pPr>
                      <a:r>
                        <a:rPr lang="en-GB" sz="900">
                          <a:effectLst/>
                        </a:rPr>
                        <a:t>Sermon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gn="ctr">
                        <a:lnSpc>
                          <a:spcPct val="107000"/>
                        </a:lnSpc>
                        <a:spcAft>
                          <a:spcPts val="0"/>
                        </a:spcAft>
                      </a:pPr>
                      <a:r>
                        <a:rPr lang="en-GB" sz="900" u="none" strike="noStrike">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r>
              <a:tr h="209803">
                <a:tc>
                  <a:txBody>
                    <a:bodyPr/>
                    <a:lstStyle/>
                    <a:p>
                      <a:pPr>
                        <a:lnSpc>
                          <a:spcPct val="107000"/>
                        </a:lnSpc>
                        <a:spcAft>
                          <a:spcPts val="0"/>
                        </a:spcAft>
                      </a:pPr>
                      <a:r>
                        <a:rPr lang="en-GB" sz="900">
                          <a:effectLst/>
                        </a:rPr>
                        <a:t>Optimistic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gn="ctr">
                        <a:lnSpc>
                          <a:spcPct val="107000"/>
                        </a:lnSpc>
                        <a:spcAft>
                          <a:spcPts val="0"/>
                        </a:spcAft>
                      </a:pPr>
                      <a:r>
                        <a:rPr lang="en-GB" sz="900" u="none" strike="noStrike">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r>
              <a:tr h="209803">
                <a:tc>
                  <a:txBody>
                    <a:bodyPr/>
                    <a:lstStyle/>
                    <a:p>
                      <a:pPr>
                        <a:lnSpc>
                          <a:spcPct val="107000"/>
                        </a:lnSpc>
                        <a:spcAft>
                          <a:spcPts val="0"/>
                        </a:spcAft>
                      </a:pPr>
                      <a:r>
                        <a:rPr lang="en-GB" sz="900">
                          <a:effectLst/>
                        </a:rPr>
                        <a:t>Welfare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gn="ctr">
                        <a:lnSpc>
                          <a:spcPct val="107000"/>
                        </a:lnSpc>
                        <a:spcAft>
                          <a:spcPts val="0"/>
                        </a:spcAft>
                      </a:pPr>
                      <a:r>
                        <a:rPr lang="en-GB" sz="900" u="none" strike="noStrike">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r>
              <a:tr h="209803">
                <a:tc>
                  <a:txBody>
                    <a:bodyPr/>
                    <a:lstStyle/>
                    <a:p>
                      <a:pPr>
                        <a:lnSpc>
                          <a:spcPct val="107000"/>
                        </a:lnSpc>
                        <a:spcAft>
                          <a:spcPts val="0"/>
                        </a:spcAft>
                      </a:pPr>
                      <a:r>
                        <a:rPr lang="en-GB" sz="900">
                          <a:effectLst/>
                        </a:rPr>
                        <a:t>Disloyal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gn="ctr">
                        <a:lnSpc>
                          <a:spcPct val="107000"/>
                        </a:lnSpc>
                        <a:spcAft>
                          <a:spcPts val="0"/>
                        </a:spcAft>
                      </a:pPr>
                      <a:r>
                        <a:rPr lang="en-GB" sz="900" u="none" strike="noStrike">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r>
              <a:tr h="209803">
                <a:tc>
                  <a:txBody>
                    <a:bodyPr/>
                    <a:lstStyle/>
                    <a:p>
                      <a:pPr>
                        <a:lnSpc>
                          <a:spcPct val="107000"/>
                        </a:lnSpc>
                        <a:spcAft>
                          <a:spcPts val="0"/>
                        </a:spcAft>
                      </a:pPr>
                      <a:r>
                        <a:rPr lang="en-GB" sz="900">
                          <a:effectLst/>
                        </a:rPr>
                        <a:t>Patronising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gn="ctr">
                        <a:lnSpc>
                          <a:spcPct val="107000"/>
                        </a:lnSpc>
                        <a:spcAft>
                          <a:spcPts val="0"/>
                        </a:spcAft>
                      </a:pPr>
                      <a:r>
                        <a:rPr lang="en-GB" sz="900" u="none" strike="noStrike">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r>
              <a:tr h="209803">
                <a:tc>
                  <a:txBody>
                    <a:bodyPr/>
                    <a:lstStyle/>
                    <a:p>
                      <a:pPr>
                        <a:lnSpc>
                          <a:spcPct val="107000"/>
                        </a:lnSpc>
                        <a:spcAft>
                          <a:spcPts val="0"/>
                        </a:spcAft>
                      </a:pPr>
                      <a:r>
                        <a:rPr lang="en-GB" sz="900">
                          <a:effectLst/>
                        </a:rPr>
                        <a:t>Gaffe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gn="ctr">
                        <a:lnSpc>
                          <a:spcPct val="107000"/>
                        </a:lnSpc>
                        <a:spcAft>
                          <a:spcPts val="0"/>
                        </a:spcAft>
                      </a:pPr>
                      <a:r>
                        <a:rPr lang="en-GB" sz="900" u="none" strike="noStrike">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r>
              <a:tr h="209803">
                <a:tc>
                  <a:txBody>
                    <a:bodyPr/>
                    <a:lstStyle/>
                    <a:p>
                      <a:pPr>
                        <a:lnSpc>
                          <a:spcPct val="107000"/>
                        </a:lnSpc>
                        <a:spcAft>
                          <a:spcPts val="0"/>
                        </a:spcAft>
                      </a:pPr>
                      <a:r>
                        <a:rPr lang="en-GB" sz="900">
                          <a:effectLst/>
                        </a:rPr>
                        <a:t>Prejudice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gn="ctr">
                        <a:lnSpc>
                          <a:spcPct val="107000"/>
                        </a:lnSpc>
                        <a:spcAft>
                          <a:spcPts val="0"/>
                        </a:spcAft>
                      </a:pPr>
                      <a:r>
                        <a:rPr lang="en-GB" sz="900" u="none" strike="noStrike">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r>
              <a:tr h="209803">
                <a:tc>
                  <a:txBody>
                    <a:bodyPr/>
                    <a:lstStyle/>
                    <a:p>
                      <a:pPr>
                        <a:lnSpc>
                          <a:spcPct val="107000"/>
                        </a:lnSpc>
                        <a:spcAft>
                          <a:spcPts val="0"/>
                        </a:spcAft>
                      </a:pPr>
                      <a:r>
                        <a:rPr lang="en-GB" sz="900">
                          <a:effectLst/>
                        </a:rPr>
                        <a:t>Dismissive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gn="ctr">
                        <a:lnSpc>
                          <a:spcPct val="107000"/>
                        </a:lnSpc>
                        <a:spcAft>
                          <a:spcPts val="0"/>
                        </a:spcAft>
                      </a:pPr>
                      <a:r>
                        <a:rPr lang="en-GB" sz="900" u="none" strike="noStrike">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r>
              <a:tr h="209803">
                <a:tc>
                  <a:txBody>
                    <a:bodyPr/>
                    <a:lstStyle/>
                    <a:p>
                      <a:pPr>
                        <a:lnSpc>
                          <a:spcPct val="107000"/>
                        </a:lnSpc>
                        <a:spcAft>
                          <a:spcPts val="0"/>
                        </a:spcAft>
                      </a:pPr>
                      <a:r>
                        <a:rPr lang="en-GB" sz="900">
                          <a:effectLst/>
                        </a:rPr>
                        <a:t>Intimate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gn="ctr">
                        <a:lnSpc>
                          <a:spcPct val="107000"/>
                        </a:lnSpc>
                        <a:spcAft>
                          <a:spcPts val="0"/>
                        </a:spcAft>
                      </a:pPr>
                      <a:r>
                        <a:rPr lang="en-GB" sz="900" u="none" strike="noStrike">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r>
              <a:tr h="209803">
                <a:tc>
                  <a:txBody>
                    <a:bodyPr/>
                    <a:lstStyle/>
                    <a:p>
                      <a:pPr>
                        <a:lnSpc>
                          <a:spcPct val="107000"/>
                        </a:lnSpc>
                        <a:spcAft>
                          <a:spcPts val="0"/>
                        </a:spcAft>
                      </a:pPr>
                      <a:r>
                        <a:rPr lang="en-GB" sz="900">
                          <a:effectLst/>
                        </a:rPr>
                        <a:t>Hypocrite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gn="ctr">
                        <a:lnSpc>
                          <a:spcPct val="107000"/>
                        </a:lnSpc>
                        <a:spcAft>
                          <a:spcPts val="0"/>
                        </a:spcAft>
                      </a:pPr>
                      <a:r>
                        <a:rPr lang="en-GB" sz="900" u="none" strike="noStrike">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r>
              <a:tr h="209803">
                <a:tc>
                  <a:txBody>
                    <a:bodyPr/>
                    <a:lstStyle/>
                    <a:p>
                      <a:pPr>
                        <a:lnSpc>
                          <a:spcPct val="107000"/>
                        </a:lnSpc>
                        <a:spcAft>
                          <a:spcPts val="0"/>
                        </a:spcAft>
                      </a:pPr>
                      <a:r>
                        <a:rPr lang="en-GB" sz="900">
                          <a:effectLst/>
                        </a:rPr>
                        <a:t>Consciences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gn="ctr">
                        <a:lnSpc>
                          <a:spcPct val="107000"/>
                        </a:lnSpc>
                        <a:spcAft>
                          <a:spcPts val="0"/>
                        </a:spcAft>
                      </a:pPr>
                      <a:r>
                        <a:rPr lang="en-GB" sz="900" u="none" strike="noStrike">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r>
              <a:tr h="209803">
                <a:tc>
                  <a:txBody>
                    <a:bodyPr/>
                    <a:lstStyle/>
                    <a:p>
                      <a:pPr>
                        <a:lnSpc>
                          <a:spcPct val="107000"/>
                        </a:lnSpc>
                        <a:spcAft>
                          <a:spcPts val="0"/>
                        </a:spcAft>
                      </a:pPr>
                      <a:r>
                        <a:rPr lang="en-GB" sz="900">
                          <a:effectLst/>
                        </a:rPr>
                        <a:t>Responsibility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gn="ctr">
                        <a:lnSpc>
                          <a:spcPct val="107000"/>
                        </a:lnSpc>
                        <a:spcAft>
                          <a:spcPts val="0"/>
                        </a:spcAft>
                      </a:pPr>
                      <a:r>
                        <a:rPr lang="en-GB" sz="900" u="none" strike="noStrike">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r>
              <a:tr h="209803">
                <a:tc>
                  <a:txBody>
                    <a:bodyPr/>
                    <a:lstStyle/>
                    <a:p>
                      <a:pPr>
                        <a:lnSpc>
                          <a:spcPct val="107000"/>
                        </a:lnSpc>
                        <a:spcAft>
                          <a:spcPts val="0"/>
                        </a:spcAft>
                      </a:pPr>
                      <a:r>
                        <a:rPr lang="en-GB" sz="900">
                          <a:effectLst/>
                        </a:rPr>
                        <a:t>Industrialist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gn="ctr">
                        <a:lnSpc>
                          <a:spcPct val="107000"/>
                        </a:lnSpc>
                        <a:spcAft>
                          <a:spcPts val="0"/>
                        </a:spcAft>
                      </a:pPr>
                      <a:r>
                        <a:rPr lang="en-GB" sz="900" u="none" strike="noStrike">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r>
              <a:tr h="209803">
                <a:tc>
                  <a:txBody>
                    <a:bodyPr/>
                    <a:lstStyle/>
                    <a:p>
                      <a:pPr>
                        <a:lnSpc>
                          <a:spcPct val="107000"/>
                        </a:lnSpc>
                        <a:spcAft>
                          <a:spcPts val="0"/>
                        </a:spcAft>
                      </a:pPr>
                      <a:r>
                        <a:rPr lang="en-GB" sz="900">
                          <a:effectLst/>
                        </a:rPr>
                        <a:t>Hypocrite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gn="ctr">
                        <a:lnSpc>
                          <a:spcPct val="107000"/>
                        </a:lnSpc>
                        <a:spcAft>
                          <a:spcPts val="0"/>
                        </a:spcAft>
                      </a:pPr>
                      <a:r>
                        <a:rPr lang="en-GB" sz="900" u="none" strike="noStrike">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r>
              <a:tr h="209803">
                <a:tc>
                  <a:txBody>
                    <a:bodyPr/>
                    <a:lstStyle/>
                    <a:p>
                      <a:pPr>
                        <a:lnSpc>
                          <a:spcPct val="107000"/>
                        </a:lnSpc>
                        <a:spcAft>
                          <a:spcPts val="0"/>
                        </a:spcAft>
                      </a:pPr>
                      <a:r>
                        <a:rPr lang="en-GB" sz="900">
                          <a:effectLst/>
                        </a:rPr>
                        <a:t>Grandiose</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gn="ctr">
                        <a:lnSpc>
                          <a:spcPct val="107000"/>
                        </a:lnSpc>
                        <a:spcAft>
                          <a:spcPts val="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r>
              <a:tr h="209803">
                <a:tc>
                  <a:txBody>
                    <a:bodyPr/>
                    <a:lstStyle/>
                    <a:p>
                      <a:pPr>
                        <a:lnSpc>
                          <a:spcPct val="107000"/>
                        </a:lnSpc>
                        <a:spcAft>
                          <a:spcPts val="0"/>
                        </a:spcAft>
                      </a:pPr>
                      <a:r>
                        <a:rPr lang="en-GB" sz="900">
                          <a:effectLst/>
                        </a:rPr>
                        <a:t>Orthodox</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gn="ctr">
                        <a:lnSpc>
                          <a:spcPct val="107000"/>
                        </a:lnSpc>
                        <a:spcAft>
                          <a:spcPts val="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r>
              <a:tr h="209803">
                <a:tc>
                  <a:txBody>
                    <a:bodyPr/>
                    <a:lstStyle/>
                    <a:p>
                      <a:pPr>
                        <a:lnSpc>
                          <a:spcPct val="107000"/>
                        </a:lnSpc>
                        <a:spcAft>
                          <a:spcPts val="0"/>
                        </a:spcAft>
                      </a:pPr>
                      <a:r>
                        <a:rPr lang="en-GB" sz="900">
                          <a:effectLst/>
                        </a:rPr>
                        <a:t>Conceited</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gn="ctr">
                        <a:lnSpc>
                          <a:spcPct val="107000"/>
                        </a:lnSpc>
                        <a:spcAft>
                          <a:spcPts val="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r>
              <a:tr h="209803">
                <a:tc>
                  <a:txBody>
                    <a:bodyPr/>
                    <a:lstStyle/>
                    <a:p>
                      <a:pPr>
                        <a:lnSpc>
                          <a:spcPct val="107000"/>
                        </a:lnSpc>
                        <a:spcAft>
                          <a:spcPts val="0"/>
                        </a:spcAft>
                      </a:pPr>
                      <a:r>
                        <a:rPr lang="en-GB" sz="900">
                          <a:effectLst/>
                        </a:rPr>
                        <a:t>Narcissistic</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gn="ctr">
                        <a:lnSpc>
                          <a:spcPct val="107000"/>
                        </a:lnSpc>
                        <a:spcAft>
                          <a:spcPts val="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r>
              <a:tr h="209803">
                <a:tc>
                  <a:txBody>
                    <a:bodyPr/>
                    <a:lstStyle/>
                    <a:p>
                      <a:pPr>
                        <a:lnSpc>
                          <a:spcPct val="107000"/>
                        </a:lnSpc>
                        <a:spcAft>
                          <a:spcPts val="0"/>
                        </a:spcAft>
                      </a:pPr>
                      <a:r>
                        <a:rPr lang="en-GB" sz="900">
                          <a:effectLst/>
                        </a:rPr>
                        <a:t>Rapacious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gn="ctr">
                        <a:lnSpc>
                          <a:spcPct val="107000"/>
                        </a:lnSpc>
                        <a:spcAft>
                          <a:spcPts val="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r>
              <a:tr h="209803">
                <a:tc>
                  <a:txBody>
                    <a:bodyPr/>
                    <a:lstStyle/>
                    <a:p>
                      <a:pPr>
                        <a:lnSpc>
                          <a:spcPct val="107000"/>
                        </a:lnSpc>
                        <a:spcAft>
                          <a:spcPts val="0"/>
                        </a:spcAft>
                      </a:pPr>
                      <a:r>
                        <a:rPr lang="en-GB" sz="900">
                          <a:effectLst/>
                        </a:rPr>
                        <a:t>Bourgeois​ie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gn="ctr">
                        <a:lnSpc>
                          <a:spcPct val="107000"/>
                        </a:lnSpc>
                        <a:spcAft>
                          <a:spcPts val="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r>
              <a:tr h="209803">
                <a:tc>
                  <a:txBody>
                    <a:bodyPr/>
                    <a:lstStyle/>
                    <a:p>
                      <a:pPr>
                        <a:lnSpc>
                          <a:spcPct val="107000"/>
                        </a:lnSpc>
                        <a:spcAft>
                          <a:spcPts val="0"/>
                        </a:spcAft>
                      </a:pPr>
                      <a:r>
                        <a:rPr lang="en-GB" sz="900">
                          <a:effectLst/>
                        </a:rPr>
                        <a:t>Omniscient</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gn="ctr">
                        <a:lnSpc>
                          <a:spcPct val="107000"/>
                        </a:lnSpc>
                        <a:spcAft>
                          <a:spcPts val="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r>
              <a:tr h="209803">
                <a:tc>
                  <a:txBody>
                    <a:bodyPr/>
                    <a:lstStyle/>
                    <a:p>
                      <a:pPr>
                        <a:lnSpc>
                          <a:spcPct val="107000"/>
                        </a:lnSpc>
                        <a:spcAft>
                          <a:spcPts val="0"/>
                        </a:spcAft>
                      </a:pPr>
                      <a:r>
                        <a:rPr lang="en-GB" sz="900">
                          <a:effectLst/>
                        </a:rPr>
                        <a:t>Authoritative</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gn="ctr">
                        <a:lnSpc>
                          <a:spcPct val="107000"/>
                        </a:lnSpc>
                        <a:spcAft>
                          <a:spcPts val="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r>
              <a:tr h="209803">
                <a:tc>
                  <a:txBody>
                    <a:bodyPr/>
                    <a:lstStyle/>
                    <a:p>
                      <a:pPr>
                        <a:lnSpc>
                          <a:spcPct val="107000"/>
                        </a:lnSpc>
                        <a:spcAft>
                          <a:spcPts val="0"/>
                        </a:spcAft>
                      </a:pPr>
                      <a:r>
                        <a:rPr lang="en-GB" sz="900">
                          <a:effectLst/>
                        </a:rPr>
                        <a:t>Antithesis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algn="ctr">
                        <a:lnSpc>
                          <a:spcPct val="107000"/>
                        </a:lnSpc>
                        <a:spcAft>
                          <a:spcPts val="0"/>
                        </a:spcAft>
                      </a:pPr>
                      <a:r>
                        <a:rPr lang="en-GB" sz="900" dirty="0">
                          <a:effectLst/>
                        </a:rPr>
                        <a:t>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r>
            </a:tbl>
          </a:graphicData>
        </a:graphic>
      </p:graphicFrame>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906879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0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433"/>
            <a:ext cx="11811000" cy="396875"/>
          </a:xfrm>
        </p:spPr>
        <p:txBody>
          <a:bodyPr>
            <a:normAutofit/>
          </a:bodyPr>
          <a:lstStyle/>
          <a:p>
            <a:r>
              <a:rPr lang="en-GB" sz="2000" b="1" u="sng" dirty="0" smtClean="0"/>
              <a:t>Self Assess: tick in green pen if correct. If incorrect, then write the correct definition.</a:t>
            </a:r>
            <a:endParaRPr lang="en-GB" sz="2000" b="1" u="sng"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568732622"/>
              </p:ext>
            </p:extLst>
          </p:nvPr>
        </p:nvGraphicFramePr>
        <p:xfrm>
          <a:off x="0" y="279644"/>
          <a:ext cx="12192000" cy="6254090"/>
        </p:xfrm>
        <a:graphic>
          <a:graphicData uri="http://schemas.openxmlformats.org/drawingml/2006/table">
            <a:tbl>
              <a:tblPr firstRow="1" firstCol="1" bandRow="1">
                <a:tableStyleId>{5C22544A-7EE6-4342-B048-85BDC9FD1C3A}</a:tableStyleId>
              </a:tblPr>
              <a:tblGrid>
                <a:gridCol w="1219200"/>
                <a:gridCol w="10972800"/>
              </a:tblGrid>
              <a:tr h="143949">
                <a:tc>
                  <a:txBody>
                    <a:bodyPr/>
                    <a:lstStyle/>
                    <a:p>
                      <a:pPr algn="ctr">
                        <a:lnSpc>
                          <a:spcPct val="107000"/>
                        </a:lnSpc>
                        <a:spcAft>
                          <a:spcPts val="0"/>
                        </a:spcAft>
                      </a:pPr>
                      <a:r>
                        <a:rPr lang="en-GB" sz="600" u="sng" dirty="0">
                          <a:effectLst/>
                        </a:rPr>
                        <a:t>Word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c>
                  <a:txBody>
                    <a:bodyPr/>
                    <a:lstStyle/>
                    <a:p>
                      <a:pPr algn="ctr">
                        <a:lnSpc>
                          <a:spcPct val="107000"/>
                        </a:lnSpc>
                        <a:spcAft>
                          <a:spcPts val="0"/>
                        </a:spcAft>
                      </a:pPr>
                      <a:r>
                        <a:rPr lang="en-GB" sz="600" u="sng">
                          <a:effectLst/>
                        </a:rPr>
                        <a:t>Definition </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r>
              <a:tr h="143949">
                <a:tc>
                  <a:txBody>
                    <a:bodyPr/>
                    <a:lstStyle/>
                    <a:p>
                      <a:pPr algn="ctr">
                        <a:lnSpc>
                          <a:spcPct val="107000"/>
                        </a:lnSpc>
                        <a:spcAft>
                          <a:spcPts val="0"/>
                        </a:spcAft>
                      </a:pPr>
                      <a:r>
                        <a:rPr lang="en-GB" sz="1100" dirty="0">
                          <a:effectLst/>
                        </a:rPr>
                        <a:t>Portentous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c>
                  <a:txBody>
                    <a:bodyPr/>
                    <a:lstStyle/>
                    <a:p>
                      <a:pPr algn="ctr">
                        <a:lnSpc>
                          <a:spcPct val="107000"/>
                        </a:lnSpc>
                        <a:spcAft>
                          <a:spcPts val="0"/>
                        </a:spcAft>
                      </a:pPr>
                      <a:r>
                        <a:rPr lang="en-GB" sz="1100">
                          <a:effectLst/>
                        </a:rPr>
                        <a:t>pompous, self-important - describes Mr Birling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r>
              <a:tr h="287897">
                <a:tc>
                  <a:txBody>
                    <a:bodyPr/>
                    <a:lstStyle/>
                    <a:p>
                      <a:pPr algn="ctr">
                        <a:lnSpc>
                          <a:spcPct val="107000"/>
                        </a:lnSpc>
                        <a:spcAft>
                          <a:spcPts val="0"/>
                        </a:spcAft>
                      </a:pPr>
                      <a:r>
                        <a:rPr lang="en-GB" sz="1100" dirty="0">
                          <a:effectLst/>
                        </a:rPr>
                        <a:t>Socialist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c>
                  <a:txBody>
                    <a:bodyPr/>
                    <a:lstStyle/>
                    <a:p>
                      <a:pPr algn="l">
                        <a:lnSpc>
                          <a:spcPct val="107000"/>
                        </a:lnSpc>
                        <a:spcAft>
                          <a:spcPts val="0"/>
                        </a:spcAft>
                      </a:pPr>
                      <a:r>
                        <a:rPr lang="en-GB" sz="1100" dirty="0">
                          <a:effectLst/>
                        </a:rPr>
                        <a:t>A person who believes a society should be one social group and look after each other, pay for one another and have equal influence.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r>
              <a:tr h="287897">
                <a:tc>
                  <a:txBody>
                    <a:bodyPr/>
                    <a:lstStyle/>
                    <a:p>
                      <a:pPr algn="ctr">
                        <a:lnSpc>
                          <a:spcPct val="107000"/>
                        </a:lnSpc>
                        <a:spcAft>
                          <a:spcPts val="0"/>
                        </a:spcAft>
                      </a:pPr>
                      <a:r>
                        <a:rPr lang="en-GB" sz="1100" dirty="0">
                          <a:effectLst/>
                        </a:rPr>
                        <a:t>Capitalist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c>
                  <a:txBody>
                    <a:bodyPr/>
                    <a:lstStyle/>
                    <a:p>
                      <a:pPr algn="l">
                        <a:lnSpc>
                          <a:spcPct val="107000"/>
                        </a:lnSpc>
                        <a:spcAft>
                          <a:spcPts val="0"/>
                        </a:spcAft>
                      </a:pPr>
                      <a:r>
                        <a:rPr lang="en-GB" sz="1100" dirty="0">
                          <a:effectLst/>
                        </a:rPr>
                        <a:t>A person who believes that you gain power and influence through your own work and ownership of property and wealth.</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r>
              <a:tr h="143949">
                <a:tc>
                  <a:txBody>
                    <a:bodyPr/>
                    <a:lstStyle/>
                    <a:p>
                      <a:pPr algn="ctr">
                        <a:lnSpc>
                          <a:spcPct val="107000"/>
                        </a:lnSpc>
                        <a:spcAft>
                          <a:spcPts val="0"/>
                        </a:spcAft>
                      </a:pPr>
                      <a:r>
                        <a:rPr lang="en-GB" sz="1100" dirty="0">
                          <a:effectLst/>
                        </a:rPr>
                        <a:t>Influential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c>
                  <a:txBody>
                    <a:bodyPr/>
                    <a:lstStyle/>
                    <a:p>
                      <a:pPr algn="l">
                        <a:lnSpc>
                          <a:spcPct val="107000"/>
                        </a:lnSpc>
                        <a:spcAft>
                          <a:spcPts val="0"/>
                        </a:spcAft>
                      </a:pPr>
                      <a:r>
                        <a:rPr lang="en-GB" sz="1100" dirty="0">
                          <a:effectLst/>
                        </a:rPr>
                        <a:t>Someone who has power over others and can influence their decisions.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r>
              <a:tr h="287897">
                <a:tc>
                  <a:txBody>
                    <a:bodyPr/>
                    <a:lstStyle/>
                    <a:p>
                      <a:pPr algn="ctr">
                        <a:lnSpc>
                          <a:spcPct val="107000"/>
                        </a:lnSpc>
                        <a:spcAft>
                          <a:spcPts val="0"/>
                        </a:spcAft>
                      </a:pPr>
                      <a:r>
                        <a:rPr lang="en-GB" sz="1100" dirty="0">
                          <a:effectLst/>
                        </a:rPr>
                        <a:t>Provincial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c>
                  <a:txBody>
                    <a:bodyPr/>
                    <a:lstStyle/>
                    <a:p>
                      <a:pPr algn="l">
                        <a:lnSpc>
                          <a:spcPct val="107000"/>
                        </a:lnSpc>
                        <a:spcAft>
                          <a:spcPts val="0"/>
                        </a:spcAft>
                      </a:pPr>
                      <a:r>
                        <a:rPr lang="en-GB" sz="1100">
                          <a:effectLst/>
                        </a:rPr>
                        <a:t>Used to describe the inhabitants of a town or a region, NOT a city (often associated with being narrow minded, not sophisticated)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r>
              <a:tr h="143949">
                <a:tc>
                  <a:txBody>
                    <a:bodyPr/>
                    <a:lstStyle/>
                    <a:p>
                      <a:pPr algn="ctr">
                        <a:lnSpc>
                          <a:spcPct val="107000"/>
                        </a:lnSpc>
                        <a:spcAft>
                          <a:spcPts val="0"/>
                        </a:spcAft>
                      </a:pPr>
                      <a:r>
                        <a:rPr lang="en-GB" sz="1100" dirty="0">
                          <a:effectLst/>
                        </a:rPr>
                        <a:t>Optimistic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c>
                  <a:txBody>
                    <a:bodyPr/>
                    <a:lstStyle/>
                    <a:p>
                      <a:pPr algn="l">
                        <a:lnSpc>
                          <a:spcPct val="107000"/>
                        </a:lnSpc>
                        <a:spcAft>
                          <a:spcPts val="0"/>
                        </a:spcAft>
                      </a:pPr>
                      <a:r>
                        <a:rPr lang="en-GB" sz="1100">
                          <a:effectLst/>
                        </a:rPr>
                        <a:t>Looking forward to the future, excited about future possibilities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r>
              <a:tr h="143949">
                <a:tc>
                  <a:txBody>
                    <a:bodyPr/>
                    <a:lstStyle/>
                    <a:p>
                      <a:pPr algn="ctr">
                        <a:lnSpc>
                          <a:spcPct val="107000"/>
                        </a:lnSpc>
                        <a:spcAft>
                          <a:spcPts val="0"/>
                        </a:spcAft>
                      </a:pPr>
                      <a:r>
                        <a:rPr lang="en-GB" sz="1100">
                          <a:effectLst/>
                        </a:rPr>
                        <a:t>Welfare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c>
                  <a:txBody>
                    <a:bodyPr/>
                    <a:lstStyle/>
                    <a:p>
                      <a:pPr algn="l">
                        <a:lnSpc>
                          <a:spcPct val="107000"/>
                        </a:lnSpc>
                        <a:spcAft>
                          <a:spcPts val="0"/>
                        </a:spcAft>
                      </a:pPr>
                      <a:r>
                        <a:rPr lang="en-GB" sz="1100" dirty="0" err="1">
                          <a:effectLst/>
                        </a:rPr>
                        <a:t>ocial</a:t>
                      </a:r>
                      <a:r>
                        <a:rPr lang="en-GB" sz="1100" dirty="0">
                          <a:effectLst/>
                        </a:rPr>
                        <a:t> support for all citizens / looking after someone's needs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r>
              <a:tr h="143949">
                <a:tc>
                  <a:txBody>
                    <a:bodyPr/>
                    <a:lstStyle/>
                    <a:p>
                      <a:pPr algn="ctr">
                        <a:lnSpc>
                          <a:spcPct val="107000"/>
                        </a:lnSpc>
                        <a:spcAft>
                          <a:spcPts val="0"/>
                        </a:spcAft>
                      </a:pPr>
                      <a:r>
                        <a:rPr lang="en-GB" sz="1100" dirty="0">
                          <a:effectLst/>
                        </a:rPr>
                        <a:t>Patronising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c>
                  <a:txBody>
                    <a:bodyPr/>
                    <a:lstStyle/>
                    <a:p>
                      <a:pPr algn="l">
                        <a:lnSpc>
                          <a:spcPct val="107000"/>
                        </a:lnSpc>
                        <a:spcAft>
                          <a:spcPts val="0"/>
                        </a:spcAft>
                      </a:pPr>
                      <a:r>
                        <a:rPr lang="en-GB" sz="1100">
                          <a:effectLst/>
                        </a:rPr>
                        <a:t>When you talk down to someone as if they are inferior,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r>
              <a:tr h="143949">
                <a:tc>
                  <a:txBody>
                    <a:bodyPr/>
                    <a:lstStyle/>
                    <a:p>
                      <a:pPr algn="ctr">
                        <a:lnSpc>
                          <a:spcPct val="107000"/>
                        </a:lnSpc>
                        <a:spcAft>
                          <a:spcPts val="0"/>
                        </a:spcAft>
                      </a:pPr>
                      <a:r>
                        <a:rPr lang="en-GB" sz="1100" dirty="0">
                          <a:effectLst/>
                        </a:rPr>
                        <a:t>Prejudice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c>
                  <a:txBody>
                    <a:bodyPr/>
                    <a:lstStyle/>
                    <a:p>
                      <a:pPr algn="l">
                        <a:lnSpc>
                          <a:spcPct val="107000"/>
                        </a:lnSpc>
                        <a:spcAft>
                          <a:spcPts val="0"/>
                        </a:spcAft>
                      </a:pPr>
                      <a:r>
                        <a:rPr lang="en-GB" sz="1100" dirty="0">
                          <a:effectLst/>
                        </a:rPr>
                        <a:t>A negative opinion not based on fact, but rather the way you view other classes / races </a:t>
                      </a:r>
                      <a:r>
                        <a:rPr lang="en-GB" sz="1100" dirty="0" err="1">
                          <a:effectLst/>
                        </a:rPr>
                        <a:t>etc</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r>
              <a:tr h="143949">
                <a:tc>
                  <a:txBody>
                    <a:bodyPr/>
                    <a:lstStyle/>
                    <a:p>
                      <a:pPr algn="ctr">
                        <a:lnSpc>
                          <a:spcPct val="107000"/>
                        </a:lnSpc>
                        <a:spcAft>
                          <a:spcPts val="0"/>
                        </a:spcAft>
                      </a:pPr>
                      <a:r>
                        <a:rPr lang="en-GB" sz="1100">
                          <a:effectLst/>
                        </a:rPr>
                        <a:t>Dismissive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c>
                  <a:txBody>
                    <a:bodyPr/>
                    <a:lstStyle/>
                    <a:p>
                      <a:pPr algn="l">
                        <a:lnSpc>
                          <a:spcPct val="107000"/>
                        </a:lnSpc>
                        <a:spcAft>
                          <a:spcPts val="0"/>
                        </a:spcAft>
                      </a:pPr>
                      <a:r>
                        <a:rPr lang="en-GB" sz="1100" dirty="0">
                          <a:effectLst/>
                        </a:rPr>
                        <a:t>Rejecting someone's opinion without paying them attention or respect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r>
              <a:tr h="143949">
                <a:tc>
                  <a:txBody>
                    <a:bodyPr/>
                    <a:lstStyle/>
                    <a:p>
                      <a:pPr algn="ctr">
                        <a:lnSpc>
                          <a:spcPct val="107000"/>
                        </a:lnSpc>
                        <a:spcAft>
                          <a:spcPts val="0"/>
                        </a:spcAft>
                      </a:pPr>
                      <a:r>
                        <a:rPr lang="en-GB" sz="1100">
                          <a:effectLst/>
                        </a:rPr>
                        <a:t>Consciences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c>
                  <a:txBody>
                    <a:bodyPr/>
                    <a:lstStyle/>
                    <a:p>
                      <a:pPr algn="l">
                        <a:lnSpc>
                          <a:spcPct val="107000"/>
                        </a:lnSpc>
                        <a:spcAft>
                          <a:spcPts val="0"/>
                        </a:spcAft>
                      </a:pPr>
                      <a:r>
                        <a:rPr lang="en-GB" sz="1100" dirty="0">
                          <a:effectLst/>
                        </a:rPr>
                        <a:t>The inspector may be the voice of all our consciences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r>
              <a:tr h="143949">
                <a:tc>
                  <a:txBody>
                    <a:bodyPr/>
                    <a:lstStyle/>
                    <a:p>
                      <a:pPr algn="ctr">
                        <a:lnSpc>
                          <a:spcPct val="107000"/>
                        </a:lnSpc>
                        <a:spcAft>
                          <a:spcPts val="0"/>
                        </a:spcAft>
                      </a:pPr>
                      <a:r>
                        <a:rPr lang="en-GB" sz="1100" dirty="0">
                          <a:effectLst/>
                        </a:rPr>
                        <a:t>Responsibility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c>
                  <a:txBody>
                    <a:bodyPr/>
                    <a:lstStyle/>
                    <a:p>
                      <a:pPr algn="l">
                        <a:lnSpc>
                          <a:spcPct val="107000"/>
                        </a:lnSpc>
                        <a:spcAft>
                          <a:spcPts val="0"/>
                        </a:spcAft>
                      </a:pPr>
                      <a:r>
                        <a:rPr lang="en-GB" sz="1100" dirty="0">
                          <a:effectLst/>
                        </a:rPr>
                        <a:t>Taking accountability for one’s actions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r>
              <a:tr h="143949">
                <a:tc>
                  <a:txBody>
                    <a:bodyPr/>
                    <a:lstStyle/>
                    <a:p>
                      <a:pPr algn="ctr">
                        <a:lnSpc>
                          <a:spcPct val="107000"/>
                        </a:lnSpc>
                        <a:spcAft>
                          <a:spcPts val="0"/>
                        </a:spcAft>
                      </a:pPr>
                      <a:r>
                        <a:rPr lang="en-GB" sz="1100">
                          <a:effectLst/>
                        </a:rPr>
                        <a:t>Industrialist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c>
                  <a:txBody>
                    <a:bodyPr/>
                    <a:lstStyle/>
                    <a:p>
                      <a:pPr algn="l">
                        <a:lnSpc>
                          <a:spcPct val="107000"/>
                        </a:lnSpc>
                        <a:spcAft>
                          <a:spcPts val="0"/>
                        </a:spcAft>
                      </a:pPr>
                      <a:r>
                        <a:rPr lang="en-GB" sz="1100" dirty="0">
                          <a:effectLst/>
                        </a:rPr>
                        <a:t>Arthur Birling is a factory owner and a man of business. He could be described as an industrialist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r>
              <a:tr h="143949">
                <a:tc>
                  <a:txBody>
                    <a:bodyPr/>
                    <a:lstStyle/>
                    <a:p>
                      <a:pPr algn="ctr">
                        <a:lnSpc>
                          <a:spcPct val="107000"/>
                        </a:lnSpc>
                        <a:spcAft>
                          <a:spcPts val="0"/>
                        </a:spcAft>
                      </a:pPr>
                      <a:r>
                        <a:rPr lang="en-GB" sz="1100">
                          <a:effectLst/>
                        </a:rPr>
                        <a:t>Hypocrite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c>
                  <a:txBody>
                    <a:bodyPr/>
                    <a:lstStyle/>
                    <a:p>
                      <a:pPr algn="l">
                        <a:lnSpc>
                          <a:spcPct val="107000"/>
                        </a:lnSpc>
                        <a:spcAft>
                          <a:spcPts val="0"/>
                        </a:spcAft>
                      </a:pPr>
                      <a:r>
                        <a:rPr lang="en-GB" sz="1100" dirty="0">
                          <a:effectLst/>
                        </a:rPr>
                        <a:t>Someone who speaks as if they were very moral, but really are not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r>
              <a:tr h="287897">
                <a:tc>
                  <a:txBody>
                    <a:bodyPr/>
                    <a:lstStyle/>
                    <a:p>
                      <a:pPr algn="ctr">
                        <a:lnSpc>
                          <a:spcPct val="107000"/>
                        </a:lnSpc>
                        <a:spcAft>
                          <a:spcPts val="0"/>
                        </a:spcAft>
                      </a:pPr>
                      <a:r>
                        <a:rPr lang="en-GB" sz="1100" dirty="0">
                          <a:effectLst/>
                        </a:rPr>
                        <a:t>Grandiose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c>
                  <a:txBody>
                    <a:bodyPr/>
                    <a:lstStyle/>
                    <a:p>
                      <a:pPr algn="l">
                        <a:lnSpc>
                          <a:spcPct val="107000"/>
                        </a:lnSpc>
                        <a:spcAft>
                          <a:spcPts val="0"/>
                        </a:spcAft>
                      </a:pPr>
                      <a:r>
                        <a:rPr lang="en-GB" sz="1100">
                          <a:effectLst/>
                        </a:rPr>
                        <a:t>Extravagantly or pretentiously imposing in appearance or style e.g. The description of the Birlings’ residence in the opening stage directions.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r>
              <a:tr h="431845">
                <a:tc>
                  <a:txBody>
                    <a:bodyPr/>
                    <a:lstStyle/>
                    <a:p>
                      <a:pPr algn="ctr">
                        <a:lnSpc>
                          <a:spcPct val="107000"/>
                        </a:lnSpc>
                        <a:spcAft>
                          <a:spcPts val="0"/>
                        </a:spcAft>
                      </a:pPr>
                      <a:r>
                        <a:rPr lang="en-GB" sz="1100" dirty="0">
                          <a:effectLst/>
                        </a:rPr>
                        <a:t>Orthodox</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c>
                  <a:txBody>
                    <a:bodyPr/>
                    <a:lstStyle/>
                    <a:p>
                      <a:pPr algn="l">
                        <a:lnSpc>
                          <a:spcPct val="107000"/>
                        </a:lnSpc>
                        <a:spcAft>
                          <a:spcPts val="0"/>
                        </a:spcAft>
                      </a:pPr>
                      <a:r>
                        <a:rPr lang="en-GB" sz="1100">
                          <a:effectLst/>
                        </a:rPr>
                        <a:t>Following or conforming to the traditional or generally accepted rules or beliefs of a religion, philosophy, or practice e.g. Acts and behaves how women from middle/upper class did in 1912, e.g. Sheila and her mother leave the room so the men can talk.</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r>
              <a:tr h="287897">
                <a:tc>
                  <a:txBody>
                    <a:bodyPr/>
                    <a:lstStyle/>
                    <a:p>
                      <a:pPr algn="ctr">
                        <a:lnSpc>
                          <a:spcPct val="107000"/>
                        </a:lnSpc>
                        <a:spcAft>
                          <a:spcPts val="0"/>
                        </a:spcAft>
                      </a:pPr>
                      <a:r>
                        <a:rPr lang="en-GB" sz="1100">
                          <a:effectLst/>
                        </a:rPr>
                        <a:t>Conceited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c>
                  <a:txBody>
                    <a:bodyPr/>
                    <a:lstStyle/>
                    <a:p>
                      <a:pPr algn="l">
                        <a:lnSpc>
                          <a:spcPct val="107000"/>
                        </a:lnSpc>
                        <a:spcAft>
                          <a:spcPts val="0"/>
                        </a:spcAft>
                      </a:pPr>
                      <a:r>
                        <a:rPr lang="en-GB" sz="1100" dirty="0">
                          <a:effectLst/>
                        </a:rPr>
                        <a:t>Excessively proud of oneself. E.g. when Eva used the family name Mrs Birling said ‘She’d impertinently made use of our name’ highlighting how she considers their name to be of great importance.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r>
              <a:tr h="431845">
                <a:tc>
                  <a:txBody>
                    <a:bodyPr/>
                    <a:lstStyle/>
                    <a:p>
                      <a:pPr algn="ctr">
                        <a:lnSpc>
                          <a:spcPct val="107000"/>
                        </a:lnSpc>
                        <a:spcAft>
                          <a:spcPts val="0"/>
                        </a:spcAft>
                      </a:pPr>
                      <a:r>
                        <a:rPr lang="en-GB" sz="1100" dirty="0">
                          <a:effectLst/>
                        </a:rPr>
                        <a:t>Narcissistic</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c>
                  <a:txBody>
                    <a:bodyPr/>
                    <a:lstStyle/>
                    <a:p>
                      <a:pPr algn="l">
                        <a:lnSpc>
                          <a:spcPct val="107000"/>
                        </a:lnSpc>
                        <a:spcAft>
                          <a:spcPts val="0"/>
                        </a:spcAft>
                      </a:pPr>
                      <a:r>
                        <a:rPr lang="en-GB" sz="1100">
                          <a:effectLst/>
                        </a:rPr>
                        <a:t>Having or showing an excessive interest in or admiration of oneself e.g.  Mr Birling remind the family and Gerald he is ‘a hard-headed business man’  he shares his views to the family and talks about his opinions and doesn’t listen to others, especially Eric.</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r>
              <a:tr h="143949">
                <a:tc>
                  <a:txBody>
                    <a:bodyPr/>
                    <a:lstStyle/>
                    <a:p>
                      <a:pPr algn="ctr">
                        <a:lnSpc>
                          <a:spcPct val="107000"/>
                        </a:lnSpc>
                        <a:spcAft>
                          <a:spcPts val="0"/>
                        </a:spcAft>
                      </a:pPr>
                      <a:r>
                        <a:rPr lang="en-GB" sz="1100" dirty="0">
                          <a:effectLst/>
                        </a:rPr>
                        <a:t>Rapacious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c>
                  <a:txBody>
                    <a:bodyPr/>
                    <a:lstStyle/>
                    <a:p>
                      <a:pPr algn="l">
                        <a:lnSpc>
                          <a:spcPct val="107000"/>
                        </a:lnSpc>
                        <a:spcAft>
                          <a:spcPts val="0"/>
                        </a:spcAft>
                      </a:pPr>
                      <a:r>
                        <a:rPr lang="en-GB" sz="1100" dirty="0">
                          <a:effectLst/>
                        </a:rPr>
                        <a:t>Aggressively greedy or grasping e.g. Mr Birling is concerned about money ‘Lower cost and higher prices’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r>
              <a:tr h="431845">
                <a:tc>
                  <a:txBody>
                    <a:bodyPr/>
                    <a:lstStyle/>
                    <a:p>
                      <a:pPr algn="ctr">
                        <a:lnSpc>
                          <a:spcPct val="107000"/>
                        </a:lnSpc>
                        <a:spcAft>
                          <a:spcPts val="0"/>
                        </a:spcAft>
                      </a:pPr>
                      <a:r>
                        <a:rPr lang="en-GB" sz="1100">
                          <a:effectLst/>
                        </a:rPr>
                        <a:t>Bourgeois​ie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c>
                  <a:txBody>
                    <a:bodyPr/>
                    <a:lstStyle/>
                    <a:p>
                      <a:pPr algn="l">
                        <a:lnSpc>
                          <a:spcPct val="107000"/>
                        </a:lnSpc>
                        <a:spcAft>
                          <a:spcPts val="0"/>
                        </a:spcAft>
                      </a:pPr>
                      <a:r>
                        <a:rPr lang="en-GB" sz="1100" dirty="0">
                          <a:effectLst/>
                        </a:rPr>
                        <a:t>Belonging​ ​to​ ​or​ ​characteristic​ ​of​ ​the​ ​middle class,​ ​typically​ ​with​ ​reference​ ​to​ ​its​ ​perceived​ ​materialistic values​ ​or​ ​conventional​ ​attitudes e.g. Eric has been born into a middle class family and has been given a job at his father’s company. It is expected he will take over the company in the future.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r>
              <a:tr h="287897">
                <a:tc>
                  <a:txBody>
                    <a:bodyPr/>
                    <a:lstStyle/>
                    <a:p>
                      <a:pPr algn="ctr">
                        <a:lnSpc>
                          <a:spcPct val="107000"/>
                        </a:lnSpc>
                        <a:spcAft>
                          <a:spcPts val="0"/>
                        </a:spcAft>
                      </a:pPr>
                      <a:r>
                        <a:rPr lang="en-GB" sz="1100" dirty="0">
                          <a:effectLst/>
                        </a:rPr>
                        <a:t>Omniscient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c>
                  <a:txBody>
                    <a:bodyPr/>
                    <a:lstStyle/>
                    <a:p>
                      <a:pPr algn="l">
                        <a:lnSpc>
                          <a:spcPct val="107000"/>
                        </a:lnSpc>
                        <a:spcAft>
                          <a:spcPts val="0"/>
                        </a:spcAft>
                      </a:pPr>
                      <a:r>
                        <a:rPr lang="en-GB" sz="1100" dirty="0">
                          <a:effectLst/>
                        </a:rPr>
                        <a:t>Knowing everything e.g. the inspector seems to have a deep knowledge of the whole family and uses this when he questions them.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r>
              <a:tr h="575793">
                <a:tc>
                  <a:txBody>
                    <a:bodyPr/>
                    <a:lstStyle/>
                    <a:p>
                      <a:pPr algn="ctr">
                        <a:lnSpc>
                          <a:spcPct val="107000"/>
                        </a:lnSpc>
                        <a:spcAft>
                          <a:spcPts val="0"/>
                        </a:spcAft>
                      </a:pPr>
                      <a:r>
                        <a:rPr lang="en-GB" sz="1100" dirty="0">
                          <a:effectLst/>
                        </a:rPr>
                        <a:t>Authoritative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c>
                  <a:txBody>
                    <a:bodyPr/>
                    <a:lstStyle/>
                    <a:p>
                      <a:pPr algn="l">
                        <a:lnSpc>
                          <a:spcPct val="107000"/>
                        </a:lnSpc>
                        <a:spcAft>
                          <a:spcPts val="0"/>
                        </a:spcAft>
                      </a:pPr>
                      <a:r>
                        <a:rPr lang="en-GB" sz="1100" dirty="0" err="1">
                          <a:effectLst/>
                        </a:rPr>
                        <a:t>ommanding</a:t>
                      </a:r>
                      <a:r>
                        <a:rPr lang="en-GB" sz="1100" dirty="0">
                          <a:effectLst/>
                        </a:rPr>
                        <a:t> and self-confident; likely to be respected and obeyed e.g. in the stage direction he is described as ‘He speaks carefully, weightily and has a disconcerting habit of looking hard at the person he addresses before actually speaking.’ In addition, he controls the room the lighting changes from ‘pink and intimate’ to ‘brighter and harder’ once he arrives.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r>
              <a:tr h="287897">
                <a:tc>
                  <a:txBody>
                    <a:bodyPr/>
                    <a:lstStyle/>
                    <a:p>
                      <a:pPr algn="ctr">
                        <a:lnSpc>
                          <a:spcPct val="107000"/>
                        </a:lnSpc>
                        <a:spcAft>
                          <a:spcPts val="0"/>
                        </a:spcAft>
                      </a:pPr>
                      <a:r>
                        <a:rPr lang="en-GB" sz="1100" dirty="0">
                          <a:effectLst/>
                        </a:rPr>
                        <a:t>Antithesis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c>
                  <a:txBody>
                    <a:bodyPr/>
                    <a:lstStyle/>
                    <a:p>
                      <a:pPr algn="l">
                        <a:lnSpc>
                          <a:spcPct val="107000"/>
                        </a:lnSpc>
                        <a:spcAft>
                          <a:spcPts val="0"/>
                        </a:spcAft>
                      </a:pPr>
                      <a:r>
                        <a:rPr lang="en-GB" sz="1100" dirty="0">
                          <a:effectLst/>
                        </a:rPr>
                        <a:t>A person or thing that is the direct opposite of someone or something e.g. the inspector is a socialist and Mr Birling is a capitalist their views and opinions are the antithesis of each other’s.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686" marR="38686" marT="0" marB="0"/>
                </a:tc>
              </a:tr>
            </a:tbl>
          </a:graphicData>
        </a:graphic>
      </p:graphicFrame>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280815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3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69306865"/>
              </p:ext>
            </p:extLst>
          </p:nvPr>
        </p:nvGraphicFramePr>
        <p:xfrm>
          <a:off x="3060149" y="0"/>
          <a:ext cx="4620861" cy="1969220"/>
        </p:xfrm>
        <a:graphic>
          <a:graphicData uri="http://schemas.openxmlformats.org/drawingml/2006/table">
            <a:tbl>
              <a:tblPr firstRow="1" bandRow="1">
                <a:tableStyleId>{5940675A-B579-460E-94D1-54222C63F5DA}</a:tableStyleId>
              </a:tblPr>
              <a:tblGrid>
                <a:gridCol w="1070056">
                  <a:extLst>
                    <a:ext uri="{9D8B030D-6E8A-4147-A177-3AD203B41FA5}">
                      <a16:colId xmlns:a16="http://schemas.microsoft.com/office/drawing/2014/main" xmlns="" val="20000"/>
                    </a:ext>
                  </a:extLst>
                </a:gridCol>
                <a:gridCol w="3550805">
                  <a:extLst>
                    <a:ext uri="{9D8B030D-6E8A-4147-A177-3AD203B41FA5}">
                      <a16:colId xmlns:a16="http://schemas.microsoft.com/office/drawing/2014/main" xmlns="" val="20001"/>
                    </a:ext>
                  </a:extLst>
                </a:gridCol>
              </a:tblGrid>
              <a:tr h="243840">
                <a:tc gridSpan="2">
                  <a:txBody>
                    <a:bodyPr/>
                    <a:lstStyle/>
                    <a:p>
                      <a:r>
                        <a:rPr lang="en-US" sz="1000" b="1" dirty="0" smtClean="0"/>
                        <a:t>Characters</a:t>
                      </a:r>
                      <a:endParaRPr lang="en-US" sz="1000" b="1" dirty="0"/>
                    </a:p>
                  </a:txBody>
                  <a:tcPr>
                    <a:solidFill>
                      <a:srgbClr val="FF0000"/>
                    </a:solidFill>
                  </a:tcPr>
                </a:tc>
                <a:tc hMerge="1">
                  <a:txBody>
                    <a:bodyPr/>
                    <a:lstStyle/>
                    <a:p>
                      <a:endParaRPr lang="en-US" sz="1000" dirty="0"/>
                    </a:p>
                  </a:txBody>
                  <a:tcPr>
                    <a:solidFill>
                      <a:srgbClr val="FFFFFF"/>
                    </a:solidFill>
                  </a:tcPr>
                </a:tc>
                <a:extLst>
                  <a:ext uri="{0D108BD9-81ED-4DB2-BD59-A6C34878D82A}">
                    <a16:rowId xmlns:a16="http://schemas.microsoft.com/office/drawing/2014/main" xmlns="" val="10000"/>
                  </a:ext>
                </a:extLst>
              </a:tr>
              <a:tr h="243840">
                <a:tc>
                  <a:txBody>
                    <a:bodyPr/>
                    <a:lstStyle/>
                    <a:p>
                      <a:r>
                        <a:rPr lang="en-US" sz="1000" b="1" dirty="0" smtClean="0"/>
                        <a:t>Inspector</a:t>
                      </a:r>
                      <a:endParaRPr lang="en-US" sz="1000" b="1" dirty="0"/>
                    </a:p>
                  </a:txBody>
                  <a:tcPr>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Priestley’s mouthpiece; advocates</a:t>
                      </a:r>
                      <a:r>
                        <a:rPr lang="en-US" sz="1000" baseline="0" dirty="0" smtClean="0"/>
                        <a:t> social justice</a:t>
                      </a:r>
                      <a:endParaRPr lang="en-US" sz="1000" dirty="0" smtClean="0"/>
                    </a:p>
                  </a:txBody>
                  <a:tcPr>
                    <a:solidFill>
                      <a:srgbClr val="FFFFFF"/>
                    </a:solidFill>
                  </a:tcPr>
                </a:tc>
                <a:extLst>
                  <a:ext uri="{0D108BD9-81ED-4DB2-BD59-A6C34878D82A}">
                    <a16:rowId xmlns:a16="http://schemas.microsoft.com/office/drawing/2014/main" xmlns="" val="10001"/>
                  </a:ext>
                </a:extLst>
              </a:tr>
              <a:tr h="243840">
                <a:tc>
                  <a:txBody>
                    <a:bodyPr/>
                    <a:lstStyle/>
                    <a:p>
                      <a:r>
                        <a:rPr lang="en-US" sz="1000" b="1" dirty="0" err="1" smtClean="0"/>
                        <a:t>Mr</a:t>
                      </a:r>
                      <a:r>
                        <a:rPr lang="en-US" sz="1000" b="1" dirty="0" smtClean="0"/>
                        <a:t> Birling</a:t>
                      </a:r>
                      <a:endParaRPr lang="en-US" sz="1000" b="1" dirty="0"/>
                    </a:p>
                  </a:txBody>
                  <a:tcPr>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Businessman,</a:t>
                      </a:r>
                      <a:r>
                        <a:rPr lang="en-US" sz="1000" baseline="0" dirty="0" smtClean="0"/>
                        <a:t> capitalist, against social equality</a:t>
                      </a:r>
                      <a:endParaRPr lang="en-US" sz="1000" dirty="0" smtClean="0"/>
                    </a:p>
                  </a:txBody>
                  <a:tcPr>
                    <a:solidFill>
                      <a:srgbClr val="FFFFFF"/>
                    </a:solidFill>
                  </a:tcPr>
                </a:tc>
                <a:extLst>
                  <a:ext uri="{0D108BD9-81ED-4DB2-BD59-A6C34878D82A}">
                    <a16:rowId xmlns:a16="http://schemas.microsoft.com/office/drawing/2014/main" xmlns="" val="10002"/>
                  </a:ext>
                </a:extLst>
              </a:tr>
              <a:tr h="243840">
                <a:tc>
                  <a:txBody>
                    <a:bodyPr/>
                    <a:lstStyle/>
                    <a:p>
                      <a:r>
                        <a:rPr lang="en-US" sz="1000" b="1" dirty="0" err="1" smtClean="0"/>
                        <a:t>Mrs</a:t>
                      </a:r>
                      <a:r>
                        <a:rPr lang="en-US" sz="1000" b="1" dirty="0" smtClean="0"/>
                        <a:t> Birling</a:t>
                      </a:r>
                      <a:endParaRPr lang="en-US" sz="1000" b="1" dirty="0"/>
                    </a:p>
                  </a:txBody>
                  <a:tcPr>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Husband’s social superior, believes in personal responsibility</a:t>
                      </a:r>
                    </a:p>
                  </a:txBody>
                  <a:tcPr>
                    <a:solidFill>
                      <a:srgbClr val="FFFFFF"/>
                    </a:solidFill>
                  </a:tcPr>
                </a:tc>
                <a:extLst>
                  <a:ext uri="{0D108BD9-81ED-4DB2-BD59-A6C34878D82A}">
                    <a16:rowId xmlns:a16="http://schemas.microsoft.com/office/drawing/2014/main" xmlns="" val="10003"/>
                  </a:ext>
                </a:extLst>
              </a:tr>
              <a:tr h="243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smtClean="0"/>
                        <a:t>Sheila</a:t>
                      </a:r>
                    </a:p>
                  </a:txBody>
                  <a:tcPr>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Young girl, comes to change views and pities Eva, feels</a:t>
                      </a:r>
                      <a:r>
                        <a:rPr lang="en-US" sz="1000" baseline="0" dirty="0" smtClean="0"/>
                        <a:t> regret</a:t>
                      </a:r>
                      <a:endParaRPr lang="en-US" sz="1000" dirty="0" smtClean="0"/>
                    </a:p>
                  </a:txBody>
                  <a:tcPr>
                    <a:solidFill>
                      <a:srgbClr val="FFFFFF"/>
                    </a:solidFill>
                  </a:tcPr>
                </a:tc>
                <a:extLst>
                  <a:ext uri="{0D108BD9-81ED-4DB2-BD59-A6C34878D82A}">
                    <a16:rowId xmlns:a16="http://schemas.microsoft.com/office/drawing/2014/main" xmlns="" val="10004"/>
                  </a:ext>
                </a:extLst>
              </a:tr>
              <a:tr h="262340">
                <a:tc>
                  <a:txBody>
                    <a:bodyPr/>
                    <a:lstStyle/>
                    <a:p>
                      <a:r>
                        <a:rPr lang="en-US" sz="1000" b="1" dirty="0" smtClean="0"/>
                        <a:t>Eric</a:t>
                      </a:r>
                      <a:endParaRPr lang="en-US" sz="1000" b="1" dirty="0"/>
                    </a:p>
                  </a:txBody>
                  <a:tcPr>
                    <a:solidFill>
                      <a:srgbClr val="FFFFFF"/>
                    </a:solidFill>
                  </a:tcPr>
                </a:tc>
                <a:tc>
                  <a:txBody>
                    <a:bodyPr/>
                    <a:lstStyle/>
                    <a:p>
                      <a:r>
                        <a:rPr lang="en-US" sz="1000" dirty="0" smtClean="0"/>
                        <a:t>Young man, drinks too much, rapes Eva, regrets actions</a:t>
                      </a:r>
                      <a:endParaRPr lang="en-US" sz="1000" dirty="0"/>
                    </a:p>
                  </a:txBody>
                  <a:tcPr>
                    <a:solidFill>
                      <a:srgbClr val="FFFFFF"/>
                    </a:solidFill>
                  </a:tcPr>
                </a:tc>
                <a:extLst>
                  <a:ext uri="{0D108BD9-81ED-4DB2-BD59-A6C34878D82A}">
                    <a16:rowId xmlns:a16="http://schemas.microsoft.com/office/drawing/2014/main" xmlns="" val="10005"/>
                  </a:ext>
                </a:extLst>
              </a:tr>
              <a:tr h="243840">
                <a:tc>
                  <a:txBody>
                    <a:bodyPr/>
                    <a:lstStyle/>
                    <a:p>
                      <a:r>
                        <a:rPr lang="en-US" sz="1000" b="1" dirty="0" smtClean="0"/>
                        <a:t>Gerald</a:t>
                      </a:r>
                      <a:endParaRPr lang="en-US" sz="1000" b="1" dirty="0"/>
                    </a:p>
                  </a:txBody>
                  <a:tcPr>
                    <a:solidFill>
                      <a:srgbClr val="FFFFFF"/>
                    </a:solidFill>
                  </a:tcPr>
                </a:tc>
                <a:tc>
                  <a:txBody>
                    <a:bodyPr/>
                    <a:lstStyle/>
                    <a:p>
                      <a:r>
                        <a:rPr lang="en-US" sz="1000" dirty="0" smtClean="0"/>
                        <a:t>Businessman, engaged to Sheila, politically closest to Birling</a:t>
                      </a:r>
                      <a:endParaRPr lang="en-US" sz="1000" dirty="0"/>
                    </a:p>
                  </a:txBody>
                  <a:tcPr>
                    <a:solidFill>
                      <a:srgbClr val="FFFFFF"/>
                    </a:solidFill>
                  </a:tcPr>
                </a:tc>
                <a:extLst>
                  <a:ext uri="{0D108BD9-81ED-4DB2-BD59-A6C34878D82A}">
                    <a16:rowId xmlns:a16="http://schemas.microsoft.com/office/drawing/2014/main" xmlns="" val="10006"/>
                  </a:ext>
                </a:extLst>
              </a:tr>
              <a:tr h="243840">
                <a:tc>
                  <a:txBody>
                    <a:bodyPr/>
                    <a:lstStyle/>
                    <a:p>
                      <a:r>
                        <a:rPr lang="en-US" sz="1000" b="1" dirty="0" smtClean="0"/>
                        <a:t>Eva</a:t>
                      </a:r>
                      <a:endParaRPr lang="en-US" sz="1000" b="1" dirty="0"/>
                    </a:p>
                  </a:txBody>
                  <a:tcPr>
                    <a:solidFill>
                      <a:srgbClr val="FFFFFF"/>
                    </a:solidFill>
                  </a:tcPr>
                </a:tc>
                <a:tc>
                  <a:txBody>
                    <a:bodyPr/>
                    <a:lstStyle/>
                    <a:p>
                      <a:r>
                        <a:rPr lang="en-US" sz="1000" dirty="0" smtClean="0"/>
                        <a:t>Unseen in play, comes to stand</a:t>
                      </a:r>
                      <a:r>
                        <a:rPr lang="en-US" sz="1000" baseline="0" dirty="0" smtClean="0"/>
                        <a:t> for victims of social injustice</a:t>
                      </a:r>
                      <a:endParaRPr lang="en-US" sz="1000" dirty="0"/>
                    </a:p>
                  </a:txBody>
                  <a:tcPr>
                    <a:solidFill>
                      <a:srgbClr val="FFFFFF"/>
                    </a:solidFill>
                  </a:tcPr>
                </a:tc>
                <a:extLst>
                  <a:ext uri="{0D108BD9-81ED-4DB2-BD59-A6C34878D82A}">
                    <a16:rowId xmlns:a16="http://schemas.microsoft.com/office/drawing/2014/main" xmlns="" val="10007"/>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3063887318"/>
              </p:ext>
            </p:extLst>
          </p:nvPr>
        </p:nvGraphicFramePr>
        <p:xfrm>
          <a:off x="7672912" y="2444478"/>
          <a:ext cx="4519088" cy="1517199"/>
        </p:xfrm>
        <a:graphic>
          <a:graphicData uri="http://schemas.openxmlformats.org/drawingml/2006/table">
            <a:tbl>
              <a:tblPr firstRow="1" bandRow="1">
                <a:tableStyleId>{2D5ABB26-0587-4C30-8999-92F81FD0307C}</a:tableStyleId>
              </a:tblPr>
              <a:tblGrid>
                <a:gridCol w="1401203">
                  <a:extLst>
                    <a:ext uri="{9D8B030D-6E8A-4147-A177-3AD203B41FA5}">
                      <a16:colId xmlns:a16="http://schemas.microsoft.com/office/drawing/2014/main" xmlns="" val="20000"/>
                    </a:ext>
                  </a:extLst>
                </a:gridCol>
                <a:gridCol w="3117885">
                  <a:extLst>
                    <a:ext uri="{9D8B030D-6E8A-4147-A177-3AD203B41FA5}">
                      <a16:colId xmlns:a16="http://schemas.microsoft.com/office/drawing/2014/main" xmlns="" val="20001"/>
                    </a:ext>
                  </a:extLst>
                </a:gridCol>
              </a:tblGrid>
              <a:tr h="313194">
                <a:tc gridSpan="2">
                  <a:txBody>
                    <a:bodyPr/>
                    <a:lstStyle/>
                    <a:p>
                      <a:r>
                        <a:rPr lang="en-US" sz="1000" b="1" dirty="0" smtClean="0"/>
                        <a:t>Theatrical Stagecraft: Dramatic</a:t>
                      </a:r>
                      <a:r>
                        <a:rPr lang="en-US" sz="1000" b="1" baseline="0" dirty="0" smtClean="0"/>
                        <a:t> Devices</a:t>
                      </a:r>
                      <a:endParaRPr lang="en-US" sz="1000" b="1"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n-US" sz="1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4586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smtClean="0"/>
                        <a:t>1. Dramatic</a:t>
                      </a:r>
                      <a:r>
                        <a:rPr lang="en-US" sz="900" b="1" baseline="0" dirty="0" smtClean="0"/>
                        <a:t> irony</a:t>
                      </a:r>
                      <a:endParaRPr lang="en-US" sz="900" b="1" dirty="0" smtClean="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aseline="0" dirty="0" smtClean="0"/>
                        <a:t>the audience knows what the characters don’t</a:t>
                      </a:r>
                      <a:endParaRPr lang="en-US" sz="9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10001"/>
                  </a:ext>
                </a:extLst>
              </a:tr>
              <a:tr h="243179">
                <a:tc>
                  <a:txBody>
                    <a:bodyPr/>
                    <a:lstStyle/>
                    <a:p>
                      <a:r>
                        <a:rPr lang="en-US" sz="900" b="1" dirty="0" smtClean="0"/>
                        <a:t>2. Stage directions</a:t>
                      </a:r>
                      <a:endParaRPr lang="en-US" sz="900" b="1"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r>
                        <a:rPr lang="en-US" sz="900" dirty="0" smtClean="0"/>
                        <a:t>Instructions for the actors; often revealing</a:t>
                      </a:r>
                      <a:endParaRPr lang="en-US" sz="9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10002"/>
                  </a:ext>
                </a:extLst>
              </a:tr>
              <a:tr h="229670">
                <a:tc>
                  <a:txBody>
                    <a:bodyPr/>
                    <a:lstStyle/>
                    <a:p>
                      <a:r>
                        <a:rPr lang="en-US" sz="900" b="1" dirty="0" smtClean="0"/>
                        <a:t>3. Setting</a:t>
                      </a:r>
                      <a:endParaRPr lang="en-US" sz="900" b="1"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r>
                        <a:rPr lang="en-US" sz="900" dirty="0" smtClean="0"/>
                        <a:t>Constant throughout but subtle changes e.g. lighting</a:t>
                      </a:r>
                      <a:endParaRPr lang="en-US" sz="9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10003"/>
                  </a:ext>
                </a:extLst>
              </a:tr>
              <a:tr h="256689">
                <a:tc>
                  <a:txBody>
                    <a:bodyPr/>
                    <a:lstStyle/>
                    <a:p>
                      <a:r>
                        <a:rPr lang="en-US" sz="900" b="1" dirty="0" smtClean="0"/>
                        <a:t>4. Tension</a:t>
                      </a:r>
                      <a:endParaRPr lang="en-US" sz="900" b="1"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r>
                        <a:rPr lang="en-US" sz="900" dirty="0" smtClean="0"/>
                        <a:t>Builds up throughout the play</a:t>
                      </a:r>
                      <a:endParaRPr lang="en-US" sz="9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10004"/>
                  </a:ext>
                </a:extLst>
              </a:tr>
              <a:tr h="216160">
                <a:tc>
                  <a:txBody>
                    <a:bodyPr/>
                    <a:lstStyle/>
                    <a:p>
                      <a:r>
                        <a:rPr lang="en-US" sz="900" b="1" dirty="0" smtClean="0"/>
                        <a:t>5. Cliff-hanger</a:t>
                      </a:r>
                      <a:endParaRPr lang="en-US" sz="900" b="1"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r>
                        <a:rPr lang="en-US" sz="900" dirty="0" smtClean="0"/>
                        <a:t>The ending allows the audience to make up their minds</a:t>
                      </a:r>
                      <a:endParaRPr lang="en-US" sz="9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10005"/>
                  </a:ext>
                </a:extLst>
              </a:tr>
            </a:tbl>
          </a:graphicData>
        </a:graphic>
      </p:graphicFrame>
      <p:graphicFrame>
        <p:nvGraphicFramePr>
          <p:cNvPr id="6" name="Content Placeholder 3"/>
          <p:cNvGraphicFramePr>
            <a:graphicFrameLocks noGrp="1"/>
          </p:cNvGraphicFramePr>
          <p:nvPr>
            <p:ph idx="1"/>
            <p:extLst>
              <p:ext uri="{D42A27DB-BD31-4B8C-83A1-F6EECF244321}">
                <p14:modId xmlns:p14="http://schemas.microsoft.com/office/powerpoint/2010/main" val="3547934674"/>
              </p:ext>
            </p:extLst>
          </p:nvPr>
        </p:nvGraphicFramePr>
        <p:xfrm>
          <a:off x="7664814" y="-12422"/>
          <a:ext cx="4523137" cy="2456900"/>
        </p:xfrm>
        <a:graphic>
          <a:graphicData uri="http://schemas.openxmlformats.org/drawingml/2006/table">
            <a:tbl>
              <a:tblPr firstRow="1" bandRow="1">
                <a:tableStyleId>{5940675A-B579-460E-94D1-54222C63F5DA}</a:tableStyleId>
              </a:tblPr>
              <a:tblGrid>
                <a:gridCol w="678189">
                  <a:extLst>
                    <a:ext uri="{9D8B030D-6E8A-4147-A177-3AD203B41FA5}">
                      <a16:colId xmlns:a16="http://schemas.microsoft.com/office/drawing/2014/main" xmlns="" val="20000"/>
                    </a:ext>
                  </a:extLst>
                </a:gridCol>
                <a:gridCol w="3844948">
                  <a:extLst>
                    <a:ext uri="{9D8B030D-6E8A-4147-A177-3AD203B41FA5}">
                      <a16:colId xmlns:a16="http://schemas.microsoft.com/office/drawing/2014/main" xmlns="" val="20001"/>
                    </a:ext>
                  </a:extLst>
                </a:gridCol>
              </a:tblGrid>
              <a:tr h="243840">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smtClean="0"/>
                        <a:t>Plot</a:t>
                      </a:r>
                    </a:p>
                  </a:txBody>
                  <a:tcPr>
                    <a:solidFill>
                      <a:srgbClr val="FF0000"/>
                    </a:solidFill>
                  </a:tcPr>
                </a:tc>
                <a:tc h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000" b="1" dirty="0" smtClean="0"/>
                    </a:p>
                  </a:txBody>
                  <a:tcPr>
                    <a:solidFill>
                      <a:srgbClr val="FFFFFF"/>
                    </a:solidFill>
                  </a:tcPr>
                </a:tc>
                <a:extLst>
                  <a:ext uri="{0D108BD9-81ED-4DB2-BD59-A6C34878D82A}">
                    <a16:rowId xmlns:a16="http://schemas.microsoft.com/office/drawing/2014/main" xmlns="" val="10000"/>
                  </a:ext>
                </a:extLst>
              </a:tr>
              <a:tr h="243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smtClean="0"/>
                        <a:t>Act 1</a:t>
                      </a:r>
                    </a:p>
                  </a:txBody>
                  <a:tcPr>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Sheila and Gerald’s engagement is celebrated</a:t>
                      </a:r>
                    </a:p>
                  </a:txBody>
                  <a:tcPr>
                    <a:solidFill>
                      <a:srgbClr val="FFFFFF"/>
                    </a:solidFill>
                  </a:tcPr>
                </a:tc>
                <a:extLst>
                  <a:ext uri="{0D108BD9-81ED-4DB2-BD59-A6C34878D82A}">
                    <a16:rowId xmlns:a16="http://schemas.microsoft.com/office/drawing/2014/main" xmlns="" val="10001"/>
                  </a:ext>
                </a:extLst>
              </a:tr>
              <a:tr h="243840">
                <a:tc>
                  <a:txBody>
                    <a:bodyPr/>
                    <a:lstStyle/>
                    <a:p>
                      <a:r>
                        <a:rPr lang="en-US" sz="1000" b="1" dirty="0" smtClean="0"/>
                        <a:t>Act 1</a:t>
                      </a:r>
                      <a:endParaRPr lang="en-US" sz="1000" b="1" dirty="0"/>
                    </a:p>
                  </a:txBody>
                  <a:tcPr>
                    <a:solidFill>
                      <a:srgbClr val="FFFFFF"/>
                    </a:solidFill>
                  </a:tcPr>
                </a:tc>
                <a:tc>
                  <a:txBody>
                    <a:bodyPr/>
                    <a:lstStyle/>
                    <a:p>
                      <a:r>
                        <a:rPr lang="en-US" sz="1000" dirty="0" smtClean="0"/>
                        <a:t>Birling says there will be no war; references Titanic</a:t>
                      </a:r>
                      <a:endParaRPr lang="en-US" sz="1000" dirty="0"/>
                    </a:p>
                  </a:txBody>
                  <a:tcPr>
                    <a:solidFill>
                      <a:srgbClr val="FFFFFF"/>
                    </a:solidFill>
                  </a:tcPr>
                </a:tc>
                <a:extLst>
                  <a:ext uri="{0D108BD9-81ED-4DB2-BD59-A6C34878D82A}">
                    <a16:rowId xmlns:a16="http://schemas.microsoft.com/office/drawing/2014/main" xmlns="" val="10002"/>
                  </a:ext>
                </a:extLst>
              </a:tr>
              <a:tr h="243840">
                <a:tc>
                  <a:txBody>
                    <a:bodyPr/>
                    <a:lstStyle/>
                    <a:p>
                      <a:r>
                        <a:rPr lang="en-US" sz="1000" b="1" dirty="0" smtClean="0"/>
                        <a:t>Act 1</a:t>
                      </a:r>
                      <a:endParaRPr lang="en-US" sz="1000" b="1" dirty="0"/>
                    </a:p>
                  </a:txBody>
                  <a:tcPr>
                    <a:solidFill>
                      <a:srgbClr val="FFFFFF"/>
                    </a:solidFill>
                  </a:tcPr>
                </a:tc>
                <a:tc>
                  <a:txBody>
                    <a:bodyPr/>
                    <a:lstStyle/>
                    <a:p>
                      <a:r>
                        <a:rPr lang="en-US" sz="1000" dirty="0" smtClean="0"/>
                        <a:t>Inspector arrives;</a:t>
                      </a:r>
                      <a:r>
                        <a:rPr lang="en-US" sz="1000" baseline="0" dirty="0" smtClean="0"/>
                        <a:t> a young girl has committed suicide</a:t>
                      </a:r>
                      <a:endParaRPr lang="en-US" sz="1000" dirty="0"/>
                    </a:p>
                  </a:txBody>
                  <a:tcPr>
                    <a:solidFill>
                      <a:srgbClr val="FFFFFF"/>
                    </a:solidFill>
                  </a:tcPr>
                </a:tc>
                <a:extLst>
                  <a:ext uri="{0D108BD9-81ED-4DB2-BD59-A6C34878D82A}">
                    <a16:rowId xmlns:a16="http://schemas.microsoft.com/office/drawing/2014/main" xmlns="" val="10003"/>
                  </a:ext>
                </a:extLst>
              </a:tr>
              <a:tr h="243840">
                <a:tc>
                  <a:txBody>
                    <a:bodyPr/>
                    <a:lstStyle/>
                    <a:p>
                      <a:r>
                        <a:rPr lang="en-US" sz="1000" b="1" dirty="0" smtClean="0"/>
                        <a:t>Act 1</a:t>
                      </a:r>
                      <a:endParaRPr lang="en-US" sz="1000" b="1" dirty="0"/>
                    </a:p>
                  </a:txBody>
                  <a:tcPr>
                    <a:solidFill>
                      <a:srgbClr val="FFFFFF"/>
                    </a:solidFill>
                  </a:tcPr>
                </a:tc>
                <a:tc>
                  <a:txBody>
                    <a:bodyPr/>
                    <a:lstStyle/>
                    <a:p>
                      <a:r>
                        <a:rPr lang="en-US" sz="1000" dirty="0" smtClean="0"/>
                        <a:t>Birling threw her out after strike; Sheila had her fired for laughing</a:t>
                      </a:r>
                      <a:endParaRPr lang="en-US" sz="1000" dirty="0"/>
                    </a:p>
                  </a:txBody>
                  <a:tcPr>
                    <a:solidFill>
                      <a:srgbClr val="FFFFFF"/>
                    </a:solidFill>
                  </a:tcPr>
                </a:tc>
                <a:extLst>
                  <a:ext uri="{0D108BD9-81ED-4DB2-BD59-A6C34878D82A}">
                    <a16:rowId xmlns:a16="http://schemas.microsoft.com/office/drawing/2014/main" xmlns="" val="10004"/>
                  </a:ext>
                </a:extLst>
              </a:tr>
              <a:tr h="2623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smtClean="0"/>
                        <a:t>Act 2</a:t>
                      </a:r>
                    </a:p>
                  </a:txBody>
                  <a:tcPr>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Gerald had an affair with Daisy Renton</a:t>
                      </a:r>
                    </a:p>
                  </a:txBody>
                  <a:tcPr>
                    <a:solidFill>
                      <a:srgbClr val="FFFFFF"/>
                    </a:solidFill>
                  </a:tcPr>
                </a:tc>
                <a:extLst>
                  <a:ext uri="{0D108BD9-81ED-4DB2-BD59-A6C34878D82A}">
                    <a16:rowId xmlns:a16="http://schemas.microsoft.com/office/drawing/2014/main" xmlns="" val="10005"/>
                  </a:ext>
                </a:extLst>
              </a:tr>
              <a:tr h="243840">
                <a:tc>
                  <a:txBody>
                    <a:bodyPr/>
                    <a:lstStyle/>
                    <a:p>
                      <a:r>
                        <a:rPr lang="en-US" sz="1000" b="1" dirty="0" smtClean="0"/>
                        <a:t>Act 2</a:t>
                      </a:r>
                      <a:endParaRPr lang="en-US" sz="1000" b="1" dirty="0"/>
                    </a:p>
                  </a:txBody>
                  <a:tcPr>
                    <a:solidFill>
                      <a:srgbClr val="FFFFFF"/>
                    </a:solidFill>
                  </a:tcPr>
                </a:tc>
                <a:tc>
                  <a:txBody>
                    <a:bodyPr/>
                    <a:lstStyle/>
                    <a:p>
                      <a:r>
                        <a:rPr lang="en-US" sz="1000" dirty="0" err="1" smtClean="0"/>
                        <a:t>Mrs</a:t>
                      </a:r>
                      <a:r>
                        <a:rPr lang="en-US" sz="1000" dirty="0" smtClean="0"/>
                        <a:t> Birling refused to give charity to Eva; blames father</a:t>
                      </a:r>
                      <a:endParaRPr lang="en-US" sz="1000" dirty="0"/>
                    </a:p>
                  </a:txBody>
                  <a:tcPr>
                    <a:solidFill>
                      <a:srgbClr val="FFFFFF"/>
                    </a:solidFill>
                  </a:tcPr>
                </a:tc>
                <a:extLst>
                  <a:ext uri="{0D108BD9-81ED-4DB2-BD59-A6C34878D82A}">
                    <a16:rowId xmlns:a16="http://schemas.microsoft.com/office/drawing/2014/main" xmlns="" val="10006"/>
                  </a:ext>
                </a:extLst>
              </a:tr>
              <a:tr h="243840">
                <a:tc>
                  <a:txBody>
                    <a:bodyPr/>
                    <a:lstStyle/>
                    <a:p>
                      <a:r>
                        <a:rPr lang="en-US" sz="1000" b="1" dirty="0" smtClean="0"/>
                        <a:t>Act 3</a:t>
                      </a:r>
                      <a:endParaRPr lang="en-US" sz="1000" b="1" dirty="0"/>
                    </a:p>
                  </a:txBody>
                  <a:tcPr>
                    <a:solidFill>
                      <a:srgbClr val="FFFFFF"/>
                    </a:solidFill>
                  </a:tcPr>
                </a:tc>
                <a:tc>
                  <a:txBody>
                    <a:bodyPr/>
                    <a:lstStyle/>
                    <a:p>
                      <a:r>
                        <a:rPr lang="en-US" sz="1000" dirty="0" smtClean="0"/>
                        <a:t>Eric’s involvement revealed; possible rape hinted at</a:t>
                      </a:r>
                      <a:endParaRPr lang="en-US" sz="1000" dirty="0"/>
                    </a:p>
                  </a:txBody>
                  <a:tcPr>
                    <a:solidFill>
                      <a:srgbClr val="FFFFFF"/>
                    </a:solidFill>
                  </a:tcPr>
                </a:tc>
                <a:extLst>
                  <a:ext uri="{0D108BD9-81ED-4DB2-BD59-A6C34878D82A}">
                    <a16:rowId xmlns:a16="http://schemas.microsoft.com/office/drawing/2014/main" xmlns="" val="10007"/>
                  </a:ext>
                </a:extLst>
              </a:tr>
              <a:tr h="243840">
                <a:tc>
                  <a:txBody>
                    <a:bodyPr/>
                    <a:lstStyle/>
                    <a:p>
                      <a:r>
                        <a:rPr lang="en-US" sz="1000" b="1" dirty="0" smtClean="0"/>
                        <a:t>Act 3</a:t>
                      </a:r>
                      <a:endParaRPr lang="en-US" sz="1000" b="1" dirty="0"/>
                    </a:p>
                  </a:txBody>
                  <a:tcPr>
                    <a:solidFill>
                      <a:srgbClr val="FFFFFF"/>
                    </a:solidFill>
                  </a:tcPr>
                </a:tc>
                <a:tc>
                  <a:txBody>
                    <a:bodyPr/>
                    <a:lstStyle/>
                    <a:p>
                      <a:r>
                        <a:rPr lang="en-US" sz="1000" dirty="0" smtClean="0"/>
                        <a:t>Inspector leaves.</a:t>
                      </a:r>
                      <a:r>
                        <a:rPr lang="en-US" sz="1000" baseline="0" dirty="0" smtClean="0"/>
                        <a:t> Gerald returns; met policeman, no Inspector G</a:t>
                      </a:r>
                      <a:endParaRPr lang="en-US" sz="1000" dirty="0"/>
                    </a:p>
                  </a:txBody>
                  <a:tcPr>
                    <a:solidFill>
                      <a:srgbClr val="FFFFFF"/>
                    </a:solidFill>
                  </a:tcPr>
                </a:tc>
                <a:extLst>
                  <a:ext uri="{0D108BD9-81ED-4DB2-BD59-A6C34878D82A}">
                    <a16:rowId xmlns:a16="http://schemas.microsoft.com/office/drawing/2014/main" xmlns="" val="10008"/>
                  </a:ext>
                </a:extLst>
              </a:tr>
              <a:tr h="243840">
                <a:tc>
                  <a:txBody>
                    <a:bodyPr/>
                    <a:lstStyle/>
                    <a:p>
                      <a:r>
                        <a:rPr lang="en-US" sz="1000" b="1" dirty="0" smtClean="0"/>
                        <a:t>Act 3</a:t>
                      </a:r>
                      <a:endParaRPr lang="en-US" sz="1000" b="1" dirty="0"/>
                    </a:p>
                  </a:txBody>
                  <a:tcPr>
                    <a:solidFill>
                      <a:srgbClr val="FFFFFF"/>
                    </a:solidFill>
                  </a:tcPr>
                </a:tc>
                <a:tc>
                  <a:txBody>
                    <a:bodyPr/>
                    <a:lstStyle/>
                    <a:p>
                      <a:r>
                        <a:rPr lang="en-US" sz="1000" dirty="0" smtClean="0"/>
                        <a:t>Telephone rings; an</a:t>
                      </a:r>
                      <a:r>
                        <a:rPr lang="en-US" sz="1000" baseline="0" dirty="0" smtClean="0"/>
                        <a:t> inspector is coming</a:t>
                      </a:r>
                      <a:endParaRPr lang="en-US" sz="1000" dirty="0"/>
                    </a:p>
                  </a:txBody>
                  <a:tcPr>
                    <a:solidFill>
                      <a:srgbClr val="FFFFFF"/>
                    </a:solidFill>
                  </a:tcPr>
                </a:tc>
                <a:extLst>
                  <a:ext uri="{0D108BD9-81ED-4DB2-BD59-A6C34878D82A}">
                    <a16:rowId xmlns:a16="http://schemas.microsoft.com/office/drawing/2014/main" xmlns="" val="10009"/>
                  </a:ext>
                </a:extLst>
              </a:tr>
            </a:tbl>
          </a:graphicData>
        </a:graphic>
      </p:graphicFrame>
      <p:graphicFrame>
        <p:nvGraphicFramePr>
          <p:cNvPr id="7" name="Content Placeholder 3"/>
          <p:cNvGraphicFramePr>
            <a:graphicFrameLocks/>
          </p:cNvGraphicFramePr>
          <p:nvPr>
            <p:extLst>
              <p:ext uri="{D42A27DB-BD31-4B8C-83A1-F6EECF244321}">
                <p14:modId xmlns:p14="http://schemas.microsoft.com/office/powerpoint/2010/main" val="1594227647"/>
              </p:ext>
            </p:extLst>
          </p:nvPr>
        </p:nvGraphicFramePr>
        <p:xfrm>
          <a:off x="3141677" y="1969220"/>
          <a:ext cx="4523137" cy="4846320"/>
        </p:xfrm>
        <a:graphic>
          <a:graphicData uri="http://schemas.openxmlformats.org/drawingml/2006/table">
            <a:tbl>
              <a:tblPr firstRow="1" bandRow="1">
                <a:tableStyleId>{5940675A-B579-460E-94D1-54222C63F5DA}</a:tableStyleId>
              </a:tblPr>
              <a:tblGrid>
                <a:gridCol w="1040394">
                  <a:extLst>
                    <a:ext uri="{9D8B030D-6E8A-4147-A177-3AD203B41FA5}">
                      <a16:colId xmlns:a16="http://schemas.microsoft.com/office/drawing/2014/main" xmlns="" val="20000"/>
                    </a:ext>
                  </a:extLst>
                </a:gridCol>
                <a:gridCol w="3482743">
                  <a:extLst>
                    <a:ext uri="{9D8B030D-6E8A-4147-A177-3AD203B41FA5}">
                      <a16:colId xmlns:a16="http://schemas.microsoft.com/office/drawing/2014/main" xmlns="" val="20001"/>
                    </a:ext>
                  </a:extLst>
                </a:gridCol>
              </a:tblGrid>
              <a:tr h="243840">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smtClean="0"/>
                        <a:t>Key quotations</a:t>
                      </a:r>
                    </a:p>
                  </a:txBody>
                  <a:tcPr>
                    <a:solidFill>
                      <a:srgbClr val="FF0000"/>
                    </a:solidFill>
                  </a:tcPr>
                </a:tc>
                <a:tc h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000" b="1" dirty="0" smtClean="0"/>
                    </a:p>
                  </a:txBody>
                  <a:tcPr>
                    <a:solidFill>
                      <a:srgbClr val="FFFFFF"/>
                    </a:solidFill>
                  </a:tcPr>
                </a:tc>
                <a:extLst>
                  <a:ext uri="{0D108BD9-81ED-4DB2-BD59-A6C34878D82A}">
                    <a16:rowId xmlns:a16="http://schemas.microsoft.com/office/drawing/2014/main" xmlns="" val="10000"/>
                  </a:ext>
                </a:extLst>
              </a:tr>
              <a:tr h="243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b="1" dirty="0" smtClean="0"/>
                        <a:t>Birling’s confidence</a:t>
                      </a:r>
                    </a:p>
                  </a:txBody>
                  <a:tcPr>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‘We’re in for a time of steadily increasing prosperity’</a:t>
                      </a:r>
                    </a:p>
                  </a:txBody>
                  <a:tcPr>
                    <a:solidFill>
                      <a:srgbClr val="FFFFFF"/>
                    </a:solidFill>
                  </a:tcPr>
                </a:tc>
                <a:extLst>
                  <a:ext uri="{0D108BD9-81ED-4DB2-BD59-A6C34878D82A}">
                    <a16:rowId xmlns:a16="http://schemas.microsoft.com/office/drawing/2014/main" xmlns="" val="10001"/>
                  </a:ext>
                </a:extLst>
              </a:tr>
              <a:tr h="243840">
                <a:tc>
                  <a:txBody>
                    <a:bodyPr/>
                    <a:lstStyle/>
                    <a:p>
                      <a:r>
                        <a:rPr lang="en-US" sz="800" b="1" dirty="0" smtClean="0"/>
                        <a:t>Birling on society</a:t>
                      </a:r>
                      <a:endParaRPr lang="en-US" sz="800" b="1" dirty="0"/>
                    </a:p>
                  </a:txBody>
                  <a:tcPr>
                    <a:solidFill>
                      <a:srgbClr val="FFFFFF"/>
                    </a:solidFill>
                  </a:tcPr>
                </a:tc>
                <a:tc>
                  <a:txBody>
                    <a:bodyPr/>
                    <a:lstStyle/>
                    <a:p>
                      <a:r>
                        <a:rPr lang="en-US" sz="1000" dirty="0" smtClean="0"/>
                        <a:t>‘</a:t>
                      </a:r>
                      <a:r>
                        <a:rPr lang="en-GB" sz="1000" kern="1200" dirty="0" smtClean="0">
                          <a:solidFill>
                            <a:schemeClr val="tx1"/>
                          </a:solidFill>
                          <a:effectLst/>
                          <a:latin typeface="Calibri"/>
                          <a:ea typeface="+mn-ea"/>
                          <a:cs typeface="Calibri"/>
                        </a:rPr>
                        <a:t>the way some of these cranks talk and write now, you’d think everybody has to look after everybody else’</a:t>
                      </a:r>
                      <a:r>
                        <a:rPr lang="en-GB" sz="1000" dirty="0" smtClean="0">
                          <a:effectLst/>
                          <a:latin typeface="Calibri"/>
                          <a:cs typeface="Calibri"/>
                        </a:rPr>
                        <a:t> </a:t>
                      </a:r>
                      <a:endParaRPr lang="en-US" sz="1000" dirty="0">
                        <a:latin typeface="Calibri"/>
                        <a:cs typeface="Calibri"/>
                      </a:endParaRPr>
                    </a:p>
                  </a:txBody>
                  <a:tcPr>
                    <a:solidFill>
                      <a:srgbClr val="FFFFFF"/>
                    </a:solidFill>
                  </a:tcPr>
                </a:tc>
                <a:extLst>
                  <a:ext uri="{0D108BD9-81ED-4DB2-BD59-A6C34878D82A}">
                    <a16:rowId xmlns:a16="http://schemas.microsoft.com/office/drawing/2014/main" xmlns="" val="10002"/>
                  </a:ext>
                </a:extLst>
              </a:tr>
              <a:tr h="243840">
                <a:tc>
                  <a:txBody>
                    <a:bodyPr/>
                    <a:lstStyle/>
                    <a:p>
                      <a:r>
                        <a:rPr lang="en-US" sz="800" b="1" dirty="0" smtClean="0"/>
                        <a:t>Sheila’s recognition</a:t>
                      </a:r>
                      <a:endParaRPr lang="en-US" sz="800" b="1" dirty="0"/>
                    </a:p>
                  </a:txBody>
                  <a:tcPr>
                    <a:solidFill>
                      <a:srgbClr val="FFFFFF"/>
                    </a:solidFill>
                  </a:tcPr>
                </a:tc>
                <a:tc>
                  <a:txBody>
                    <a:bodyPr/>
                    <a:lstStyle/>
                    <a:p>
                      <a:r>
                        <a:rPr lang="en-GB" sz="1000" kern="1200" dirty="0" smtClean="0">
                          <a:solidFill>
                            <a:schemeClr val="tx1"/>
                          </a:solidFill>
                          <a:effectLst/>
                          <a:latin typeface="+mn-lt"/>
                          <a:ea typeface="+mn-ea"/>
                          <a:cs typeface="+mn-cs"/>
                        </a:rPr>
                        <a:t>‘but these girls aren’t cheap labour – they’re </a:t>
                      </a:r>
                      <a:r>
                        <a:rPr lang="en-GB" sz="1000" i="1" kern="1200" dirty="0" smtClean="0">
                          <a:solidFill>
                            <a:schemeClr val="tx1"/>
                          </a:solidFill>
                          <a:effectLst/>
                          <a:latin typeface="+mn-lt"/>
                          <a:ea typeface="+mn-ea"/>
                          <a:cs typeface="+mn-cs"/>
                        </a:rPr>
                        <a:t>people</a:t>
                      </a:r>
                      <a:r>
                        <a:rPr lang="en-GB" sz="1000" kern="1200" dirty="0" smtClean="0">
                          <a:solidFill>
                            <a:schemeClr val="tx1"/>
                          </a:solidFill>
                          <a:effectLst/>
                          <a:latin typeface="+mn-lt"/>
                          <a:ea typeface="+mn-ea"/>
                          <a:cs typeface="+mn-cs"/>
                        </a:rPr>
                        <a:t>’</a:t>
                      </a:r>
                      <a:endParaRPr lang="en-US" sz="1000" dirty="0"/>
                    </a:p>
                  </a:txBody>
                  <a:tcPr>
                    <a:solidFill>
                      <a:srgbClr val="FFFFFF"/>
                    </a:solidFill>
                  </a:tcPr>
                </a:tc>
                <a:extLst>
                  <a:ext uri="{0D108BD9-81ED-4DB2-BD59-A6C34878D82A}">
                    <a16:rowId xmlns:a16="http://schemas.microsoft.com/office/drawing/2014/main" xmlns="" val="10003"/>
                  </a:ext>
                </a:extLst>
              </a:tr>
              <a:tr h="243840">
                <a:tc>
                  <a:txBody>
                    <a:bodyPr/>
                    <a:lstStyle/>
                    <a:p>
                      <a:r>
                        <a:rPr lang="en-US" sz="800" b="1" dirty="0" smtClean="0"/>
                        <a:t>Sheila’s regret</a:t>
                      </a:r>
                      <a:endParaRPr lang="en-US" sz="800" b="1" dirty="0"/>
                    </a:p>
                  </a:txBody>
                  <a:tcPr>
                    <a:solidFill>
                      <a:srgbClr val="FFFFFF"/>
                    </a:solidFill>
                  </a:tcPr>
                </a:tc>
                <a:tc>
                  <a:txBody>
                    <a:bodyPr/>
                    <a:lstStyle/>
                    <a:p>
                      <a:r>
                        <a:rPr lang="en-US" sz="1000" kern="1200" dirty="0" smtClean="0">
                          <a:solidFill>
                            <a:schemeClr val="tx1"/>
                          </a:solidFill>
                          <a:effectLst/>
                          <a:latin typeface="+mn-lt"/>
                          <a:ea typeface="+mn-ea"/>
                          <a:cs typeface="+mn-cs"/>
                        </a:rPr>
                        <a:t>‘</a:t>
                      </a:r>
                      <a:r>
                        <a:rPr lang="en-GB" sz="1000" kern="1200" dirty="0" smtClean="0">
                          <a:solidFill>
                            <a:schemeClr val="tx1"/>
                          </a:solidFill>
                          <a:effectLst/>
                          <a:latin typeface="+mn-lt"/>
                          <a:ea typeface="+mn-ea"/>
                          <a:cs typeface="+mn-cs"/>
                        </a:rPr>
                        <a:t>it’s the only time I’ve ever done anything like that, and I’ll never, never do it again to anybody’</a:t>
                      </a:r>
                      <a:r>
                        <a:rPr lang="en-GB" sz="1000" dirty="0" smtClean="0">
                          <a:effectLst/>
                        </a:rPr>
                        <a:t> </a:t>
                      </a:r>
                      <a:endParaRPr lang="en-US" sz="1000" dirty="0"/>
                    </a:p>
                  </a:txBody>
                  <a:tcPr>
                    <a:solidFill>
                      <a:srgbClr val="FFFFFF"/>
                    </a:solidFill>
                  </a:tcPr>
                </a:tc>
                <a:extLst>
                  <a:ext uri="{0D108BD9-81ED-4DB2-BD59-A6C34878D82A}">
                    <a16:rowId xmlns:a16="http://schemas.microsoft.com/office/drawing/2014/main" xmlns="" val="10004"/>
                  </a:ext>
                </a:extLst>
              </a:tr>
              <a:tr h="2623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b="1" dirty="0" smtClean="0"/>
                        <a:t>Sheila on the Inspector</a:t>
                      </a:r>
                    </a:p>
                  </a:txBody>
                  <a:tcPr>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effectLst/>
                          <a:latin typeface="+mn-lt"/>
                          <a:ea typeface="+mn-ea"/>
                          <a:cs typeface="+mn-cs"/>
                        </a:rPr>
                        <a:t>‘we all started like that – so confident, so pleased with ourselves until he began asking us questions’</a:t>
                      </a:r>
                      <a:r>
                        <a:rPr lang="en-GB" sz="1000" dirty="0" smtClean="0">
                          <a:effectLst/>
                        </a:rPr>
                        <a:t> </a:t>
                      </a:r>
                      <a:endParaRPr lang="en-US" sz="1000" dirty="0" smtClean="0"/>
                    </a:p>
                  </a:txBody>
                  <a:tcPr>
                    <a:solidFill>
                      <a:srgbClr val="FFFFFF"/>
                    </a:solidFill>
                  </a:tcPr>
                </a:tc>
                <a:extLst>
                  <a:ext uri="{0D108BD9-81ED-4DB2-BD59-A6C34878D82A}">
                    <a16:rowId xmlns:a16="http://schemas.microsoft.com/office/drawing/2014/main" xmlns="" val="10005"/>
                  </a:ext>
                </a:extLst>
              </a:tr>
              <a:tr h="243840">
                <a:tc>
                  <a:txBody>
                    <a:bodyPr/>
                    <a:lstStyle/>
                    <a:p>
                      <a:r>
                        <a:rPr lang="en-US" sz="800" b="1" dirty="0" smtClean="0"/>
                        <a:t>Sheila on Eric</a:t>
                      </a:r>
                      <a:endParaRPr lang="en-US" sz="800" b="1" dirty="0"/>
                    </a:p>
                  </a:txBody>
                  <a:tcPr>
                    <a:solidFill>
                      <a:srgbClr val="FFFFFF"/>
                    </a:solidFill>
                  </a:tcPr>
                </a:tc>
                <a:tc>
                  <a:txBody>
                    <a:bodyPr/>
                    <a:lstStyle/>
                    <a:p>
                      <a:r>
                        <a:rPr lang="en-GB" sz="1000" kern="1200" dirty="0" smtClean="0">
                          <a:solidFill>
                            <a:schemeClr val="tx1"/>
                          </a:solidFill>
                          <a:effectLst/>
                          <a:latin typeface="+mn-lt"/>
                          <a:ea typeface="+mn-ea"/>
                          <a:cs typeface="+mn-cs"/>
                        </a:rPr>
                        <a:t>‘he’s been steadily drinking too much for the last two years’</a:t>
                      </a:r>
                      <a:r>
                        <a:rPr lang="en-GB" sz="1000" dirty="0" smtClean="0">
                          <a:effectLst/>
                        </a:rPr>
                        <a:t> </a:t>
                      </a:r>
                      <a:endParaRPr lang="en-US" sz="1000" dirty="0"/>
                    </a:p>
                  </a:txBody>
                  <a:tcPr>
                    <a:solidFill>
                      <a:srgbClr val="FFFFFF"/>
                    </a:solidFill>
                  </a:tcPr>
                </a:tc>
                <a:extLst>
                  <a:ext uri="{0D108BD9-81ED-4DB2-BD59-A6C34878D82A}">
                    <a16:rowId xmlns:a16="http://schemas.microsoft.com/office/drawing/2014/main" xmlns="" val="10006"/>
                  </a:ext>
                </a:extLst>
              </a:tr>
              <a:tr h="243840">
                <a:tc>
                  <a:txBody>
                    <a:bodyPr/>
                    <a:lstStyle/>
                    <a:p>
                      <a:r>
                        <a:rPr lang="en-US" sz="800" b="1" dirty="0" smtClean="0"/>
                        <a:t>Inspector on guilt</a:t>
                      </a:r>
                      <a:endParaRPr lang="en-US" sz="800" b="1" dirty="0"/>
                    </a:p>
                  </a:txBody>
                  <a:tcPr>
                    <a:solidFill>
                      <a:srgbClr val="FFFFFF"/>
                    </a:solidFill>
                  </a:tcPr>
                </a:tc>
                <a:tc>
                  <a:txBody>
                    <a:bodyPr/>
                    <a:lstStyle/>
                    <a:p>
                      <a:r>
                        <a:rPr lang="en-GB" sz="1000" kern="1200" dirty="0" smtClean="0">
                          <a:solidFill>
                            <a:schemeClr val="tx1"/>
                          </a:solidFill>
                          <a:effectLst/>
                          <a:latin typeface="+mn-lt"/>
                          <a:ea typeface="+mn-ea"/>
                          <a:cs typeface="+mn-cs"/>
                        </a:rPr>
                        <a:t>‘I think you did something terribly wrong – and that you’re going to spend the rest of your life regretting it’</a:t>
                      </a:r>
                      <a:r>
                        <a:rPr lang="en-GB" sz="1000" dirty="0" smtClean="0">
                          <a:effectLst/>
                        </a:rPr>
                        <a:t> </a:t>
                      </a:r>
                      <a:endParaRPr lang="en-US" sz="1000" dirty="0"/>
                    </a:p>
                  </a:txBody>
                  <a:tcPr>
                    <a:solidFill>
                      <a:srgbClr val="FFFFFF"/>
                    </a:solidFill>
                  </a:tcPr>
                </a:tc>
                <a:extLst>
                  <a:ext uri="{0D108BD9-81ED-4DB2-BD59-A6C34878D82A}">
                    <a16:rowId xmlns:a16="http://schemas.microsoft.com/office/drawing/2014/main" xmlns="" val="10007"/>
                  </a:ext>
                </a:extLst>
              </a:tr>
              <a:tr h="243840">
                <a:tc>
                  <a:txBody>
                    <a:bodyPr/>
                    <a:lstStyle/>
                    <a:p>
                      <a:r>
                        <a:rPr lang="en-US" sz="800" b="1" dirty="0" err="1" smtClean="0"/>
                        <a:t>Mrs</a:t>
                      </a:r>
                      <a:r>
                        <a:rPr lang="en-US" sz="800" b="1" dirty="0" smtClean="0"/>
                        <a:t> Birling defends herself</a:t>
                      </a:r>
                      <a:endParaRPr lang="en-US" sz="800" b="1" dirty="0"/>
                    </a:p>
                  </a:txBody>
                  <a:tcPr>
                    <a:solidFill>
                      <a:srgbClr val="FFFFFF"/>
                    </a:solidFill>
                  </a:tcPr>
                </a:tc>
                <a:tc>
                  <a:txBody>
                    <a:bodyPr/>
                    <a:lstStyle/>
                    <a:p>
                      <a:r>
                        <a:rPr lang="en-GB" sz="1000" kern="1200" dirty="0" smtClean="0">
                          <a:solidFill>
                            <a:schemeClr val="tx1"/>
                          </a:solidFill>
                          <a:effectLst/>
                          <a:latin typeface="+mn-lt"/>
                          <a:ea typeface="+mn-ea"/>
                          <a:cs typeface="+mn-cs"/>
                        </a:rPr>
                        <a:t>‘she was claiming elaborate fine feelings and scruples that were simply absurd in a girl in her position’</a:t>
                      </a:r>
                      <a:r>
                        <a:rPr lang="en-GB" sz="1000" dirty="0" smtClean="0">
                          <a:effectLst/>
                        </a:rPr>
                        <a:t> </a:t>
                      </a:r>
                      <a:endParaRPr lang="en-US" sz="1000" dirty="0"/>
                    </a:p>
                  </a:txBody>
                  <a:tcPr>
                    <a:solidFill>
                      <a:srgbClr val="FFFFFF"/>
                    </a:solidFill>
                  </a:tcPr>
                </a:tc>
                <a:extLst>
                  <a:ext uri="{0D108BD9-81ED-4DB2-BD59-A6C34878D82A}">
                    <a16:rowId xmlns:a16="http://schemas.microsoft.com/office/drawing/2014/main" xmlns="" val="10008"/>
                  </a:ext>
                </a:extLst>
              </a:tr>
              <a:tr h="243840">
                <a:tc>
                  <a:txBody>
                    <a:bodyPr/>
                    <a:lstStyle/>
                    <a:p>
                      <a:r>
                        <a:rPr lang="en-US" sz="800" b="1" dirty="0" smtClean="0"/>
                        <a:t>Eric explains</a:t>
                      </a:r>
                      <a:endParaRPr lang="en-US" sz="800" b="1" dirty="0"/>
                    </a:p>
                  </a:txBody>
                  <a:tcPr>
                    <a:solidFill>
                      <a:srgbClr val="FFFFFF"/>
                    </a:solidFill>
                  </a:tcPr>
                </a:tc>
                <a:tc>
                  <a:txBody>
                    <a:bodyPr/>
                    <a:lstStyle/>
                    <a:p>
                      <a:r>
                        <a:rPr lang="en-GB" sz="1000" kern="1200" dirty="0" smtClean="0">
                          <a:solidFill>
                            <a:schemeClr val="tx1"/>
                          </a:solidFill>
                          <a:effectLst/>
                          <a:latin typeface="+mn-lt"/>
                          <a:ea typeface="+mn-ea"/>
                          <a:cs typeface="+mn-cs"/>
                        </a:rPr>
                        <a:t>‘I’m not very clear about it, but afterwards she told me she didn’t want me to go in but that – well, I was in that state when a chap easily turns nasty – and I threatened to make a row’</a:t>
                      </a:r>
                      <a:r>
                        <a:rPr lang="en-GB" sz="1000" dirty="0" smtClean="0">
                          <a:effectLst/>
                        </a:rPr>
                        <a:t> </a:t>
                      </a:r>
                      <a:endParaRPr lang="en-US" sz="1000" dirty="0"/>
                    </a:p>
                  </a:txBody>
                  <a:tcPr>
                    <a:solidFill>
                      <a:srgbClr val="FFFFFF"/>
                    </a:solidFill>
                  </a:tcPr>
                </a:tc>
                <a:extLst>
                  <a:ext uri="{0D108BD9-81ED-4DB2-BD59-A6C34878D82A}">
                    <a16:rowId xmlns:a16="http://schemas.microsoft.com/office/drawing/2014/main" xmlns="" val="10009"/>
                  </a:ext>
                </a:extLst>
              </a:tr>
              <a:tr h="243840">
                <a:tc>
                  <a:txBody>
                    <a:bodyPr/>
                    <a:lstStyle/>
                    <a:p>
                      <a:r>
                        <a:rPr lang="en-US" sz="800" b="1" dirty="0" smtClean="0"/>
                        <a:t>The Inspector</a:t>
                      </a:r>
                      <a:r>
                        <a:rPr lang="en-US" sz="800" b="1" baseline="0" dirty="0" smtClean="0"/>
                        <a:t> says</a:t>
                      </a:r>
                      <a:endParaRPr lang="en-US" sz="800" b="1" dirty="0"/>
                    </a:p>
                  </a:txBody>
                  <a:tcPr>
                    <a:solidFill>
                      <a:srgbClr val="FFFFFF"/>
                    </a:solidFill>
                  </a:tcPr>
                </a:tc>
                <a:tc>
                  <a:txBody>
                    <a:bodyPr/>
                    <a:lstStyle/>
                    <a:p>
                      <a:r>
                        <a:rPr lang="en-GB" sz="1000" kern="1200" dirty="0" smtClean="0">
                          <a:solidFill>
                            <a:schemeClr val="tx1"/>
                          </a:solidFill>
                          <a:effectLst/>
                          <a:latin typeface="+mn-lt"/>
                          <a:ea typeface="+mn-ea"/>
                          <a:cs typeface="+mn-cs"/>
                        </a:rPr>
                        <a:t>‘but each of you helped to kill her. Remember that’</a:t>
                      </a:r>
                      <a:r>
                        <a:rPr lang="en-GB" sz="1000" dirty="0" smtClean="0">
                          <a:effectLst/>
                        </a:rPr>
                        <a:t> </a:t>
                      </a:r>
                      <a:endParaRPr lang="en-US" sz="1000" dirty="0"/>
                    </a:p>
                  </a:txBody>
                  <a:tcPr>
                    <a:solidFill>
                      <a:srgbClr val="FFFFFF"/>
                    </a:solidFill>
                  </a:tcPr>
                </a:tc>
                <a:extLst>
                  <a:ext uri="{0D108BD9-81ED-4DB2-BD59-A6C34878D82A}">
                    <a16:rowId xmlns:a16="http://schemas.microsoft.com/office/drawing/2014/main" xmlns="" val="10010"/>
                  </a:ext>
                </a:extLst>
              </a:tr>
              <a:tr h="243840">
                <a:tc>
                  <a:txBody>
                    <a:bodyPr/>
                    <a:lstStyle/>
                    <a:p>
                      <a:r>
                        <a:rPr lang="en-US" sz="800" b="1" dirty="0" smtClean="0"/>
                        <a:t>Inspector’s message</a:t>
                      </a:r>
                      <a:endParaRPr lang="en-US" sz="800" b="1" dirty="0"/>
                    </a:p>
                  </a:txBody>
                  <a:tcPr>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effectLst/>
                          <a:latin typeface="+mn-lt"/>
                          <a:ea typeface="+mn-ea"/>
                          <a:cs typeface="+mn-cs"/>
                        </a:rPr>
                        <a:t>‘there are millions and millions and millions of Eva Smiths and John Smiths still left with us, with their lives, their hopes and fears, their suffering, and chance of happiness, all intertwined with our lives, with what we think and say and do. We don’t live alone.’</a:t>
                      </a:r>
                    </a:p>
                  </a:txBody>
                  <a:tcPr>
                    <a:solidFill>
                      <a:srgbClr val="FFFFFF"/>
                    </a:solidFill>
                  </a:tcPr>
                </a:tc>
                <a:extLst>
                  <a:ext uri="{0D108BD9-81ED-4DB2-BD59-A6C34878D82A}">
                    <a16:rowId xmlns:a16="http://schemas.microsoft.com/office/drawing/2014/main" xmlns="" val="10011"/>
                  </a:ext>
                </a:extLst>
              </a:tr>
              <a:tr h="243840">
                <a:tc>
                  <a:txBody>
                    <a:bodyPr/>
                    <a:lstStyle/>
                    <a:p>
                      <a:r>
                        <a:rPr lang="en-US" sz="800" b="1" dirty="0" smtClean="0"/>
                        <a:t>Birling’s confidence</a:t>
                      </a:r>
                      <a:endParaRPr lang="en-US" sz="800" b="1" dirty="0"/>
                    </a:p>
                  </a:txBody>
                  <a:tcPr>
                    <a:solidFill>
                      <a:srgbClr val="FFFFFF"/>
                    </a:solidFill>
                  </a:tcPr>
                </a:tc>
                <a:tc>
                  <a:txBody>
                    <a:bodyPr/>
                    <a:lstStyle/>
                    <a:p>
                      <a:r>
                        <a:rPr lang="en-GB" sz="1000" kern="1200" dirty="0" smtClean="0">
                          <a:solidFill>
                            <a:schemeClr val="tx1"/>
                          </a:solidFill>
                          <a:effectLst/>
                          <a:latin typeface="+mn-lt"/>
                          <a:ea typeface="+mn-ea"/>
                          <a:cs typeface="+mn-cs"/>
                        </a:rPr>
                        <a:t>‘the famous younger generation who know it all’</a:t>
                      </a:r>
                      <a:r>
                        <a:rPr lang="en-GB" sz="1000" dirty="0" smtClean="0">
                          <a:effectLst/>
                        </a:rPr>
                        <a:t> </a:t>
                      </a:r>
                      <a:endParaRPr lang="en-US" sz="1000" dirty="0"/>
                    </a:p>
                  </a:txBody>
                  <a:tcPr>
                    <a:solidFill>
                      <a:srgbClr val="FFFFFF"/>
                    </a:solidFill>
                  </a:tcPr>
                </a:tc>
                <a:extLst>
                  <a:ext uri="{0D108BD9-81ED-4DB2-BD59-A6C34878D82A}">
                    <a16:rowId xmlns:a16="http://schemas.microsoft.com/office/drawing/2014/main" xmlns="" val="1001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002827230"/>
              </p:ext>
            </p:extLst>
          </p:nvPr>
        </p:nvGraphicFramePr>
        <p:xfrm>
          <a:off x="7681010" y="3961677"/>
          <a:ext cx="4519088" cy="2754690"/>
        </p:xfrm>
        <a:graphic>
          <a:graphicData uri="http://schemas.openxmlformats.org/drawingml/2006/table">
            <a:tbl>
              <a:tblPr firstRow="1" bandRow="1">
                <a:tableStyleId>{2D5ABB26-0587-4C30-8999-92F81FD0307C}</a:tableStyleId>
              </a:tblPr>
              <a:tblGrid>
                <a:gridCol w="1401203">
                  <a:extLst>
                    <a:ext uri="{9D8B030D-6E8A-4147-A177-3AD203B41FA5}">
                      <a16:colId xmlns:a16="http://schemas.microsoft.com/office/drawing/2014/main" xmlns="" val="20000"/>
                    </a:ext>
                  </a:extLst>
                </a:gridCol>
                <a:gridCol w="3117885">
                  <a:extLst>
                    <a:ext uri="{9D8B030D-6E8A-4147-A177-3AD203B41FA5}">
                      <a16:colId xmlns:a16="http://schemas.microsoft.com/office/drawing/2014/main" xmlns="" val="20001"/>
                    </a:ext>
                  </a:extLst>
                </a:gridCol>
              </a:tblGrid>
              <a:tr h="313194">
                <a:tc gridSpan="2">
                  <a:txBody>
                    <a:bodyPr/>
                    <a:lstStyle/>
                    <a:p>
                      <a:r>
                        <a:rPr lang="en-US" sz="1000" b="1" dirty="0" smtClean="0"/>
                        <a:t>Key concepts and context</a:t>
                      </a:r>
                      <a:endParaRPr lang="en-US" sz="1000" b="1"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n-US" sz="1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8639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smtClean="0"/>
                        <a:t>1912</a:t>
                      </a:r>
                    </a:p>
                    <a:p>
                      <a:endParaRPr lang="en-US" sz="1000" b="1"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aseline="0" dirty="0" smtClean="0"/>
                        <a:t>Play is set here; just before WWI and sinking of the Titanic</a:t>
                      </a:r>
                      <a:endParaRPr lang="en-US" sz="1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10001"/>
                  </a:ext>
                </a:extLst>
              </a:tr>
              <a:tr h="313194">
                <a:tc>
                  <a:txBody>
                    <a:bodyPr/>
                    <a:lstStyle/>
                    <a:p>
                      <a:r>
                        <a:rPr lang="en-US" sz="1000" b="1" dirty="0" smtClean="0"/>
                        <a:t>1945</a:t>
                      </a:r>
                      <a:endParaRPr lang="en-US" sz="1000" b="1"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r>
                        <a:rPr lang="en-US" sz="1000" dirty="0" smtClean="0"/>
                        <a:t>Priestley</a:t>
                      </a:r>
                      <a:r>
                        <a:rPr lang="en-US" sz="1000" baseline="0" dirty="0" smtClean="0"/>
                        <a:t> wrote the play then; start of the welfare state and ideals of social equality made real</a:t>
                      </a:r>
                      <a:endParaRPr lang="en-US" sz="1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10002"/>
                  </a:ext>
                </a:extLst>
              </a:tr>
              <a:tr h="313194">
                <a:tc>
                  <a:txBody>
                    <a:bodyPr/>
                    <a:lstStyle/>
                    <a:p>
                      <a:r>
                        <a:rPr lang="en-US" sz="1000" b="1" dirty="0" smtClean="0"/>
                        <a:t>Social responsibility</a:t>
                      </a:r>
                      <a:endParaRPr lang="en-US" sz="1000" b="1"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r>
                        <a:rPr lang="en-US" sz="1000" dirty="0" smtClean="0"/>
                        <a:t>Or socialism; we must all look after each other</a:t>
                      </a:r>
                      <a:endParaRPr lang="en-US" sz="1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10003"/>
                  </a:ext>
                </a:extLst>
              </a:tr>
              <a:tr h="313194">
                <a:tc>
                  <a:txBody>
                    <a:bodyPr/>
                    <a:lstStyle/>
                    <a:p>
                      <a:r>
                        <a:rPr lang="en-US" sz="1000" b="1" dirty="0" smtClean="0"/>
                        <a:t>Capitalism</a:t>
                      </a:r>
                      <a:endParaRPr lang="en-US" sz="1000" b="1"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r>
                        <a:rPr lang="en-US" sz="1000" dirty="0" smtClean="0"/>
                        <a:t>Business</a:t>
                      </a:r>
                      <a:r>
                        <a:rPr lang="en-US" sz="1000" baseline="0" dirty="0" smtClean="0"/>
                        <a:t> should make money no matter the human cost; we are all responsible only for ourselves</a:t>
                      </a:r>
                      <a:endParaRPr lang="en-US" sz="1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10004"/>
                  </a:ext>
                </a:extLst>
              </a:tr>
              <a:tr h="313194">
                <a:tc>
                  <a:txBody>
                    <a:bodyPr/>
                    <a:lstStyle/>
                    <a:p>
                      <a:r>
                        <a:rPr lang="en-US" sz="1000" b="1" dirty="0" smtClean="0"/>
                        <a:t>Class</a:t>
                      </a:r>
                      <a:endParaRPr lang="en-US" sz="1000" b="1"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r>
                        <a:rPr lang="en-US" sz="1000" dirty="0" smtClean="0"/>
                        <a:t>Upper and lower social classes are segregated</a:t>
                      </a:r>
                      <a:endParaRPr lang="en-US" sz="1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10005"/>
                  </a:ext>
                </a:extLst>
              </a:tr>
              <a:tr h="313194">
                <a:tc>
                  <a:txBody>
                    <a:bodyPr/>
                    <a:lstStyle/>
                    <a:p>
                      <a:r>
                        <a:rPr lang="en-US" sz="1000" b="1" dirty="0" smtClean="0"/>
                        <a:t>Age</a:t>
                      </a:r>
                      <a:endParaRPr lang="en-US" sz="1000" b="1"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r>
                        <a:rPr lang="en-US" sz="1000" dirty="0" smtClean="0"/>
                        <a:t>Old </a:t>
                      </a:r>
                      <a:r>
                        <a:rPr lang="en-US" sz="1000" dirty="0" err="1" smtClean="0"/>
                        <a:t>vs</a:t>
                      </a:r>
                      <a:r>
                        <a:rPr lang="en-US" sz="1000" dirty="0" smtClean="0"/>
                        <a:t> young; new and old ideas </a:t>
                      </a:r>
                      <a:r>
                        <a:rPr lang="en-US" sz="1000" dirty="0" err="1" smtClean="0"/>
                        <a:t>counterposed</a:t>
                      </a:r>
                      <a:endParaRPr lang="en-US" sz="1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10006"/>
                  </a:ext>
                </a:extLst>
              </a:tr>
              <a:tr h="313194">
                <a:tc>
                  <a:txBody>
                    <a:bodyPr/>
                    <a:lstStyle/>
                    <a:p>
                      <a:r>
                        <a:rPr lang="en-US" sz="1000" b="1" dirty="0" smtClean="0"/>
                        <a:t>Attitudes to women</a:t>
                      </a:r>
                      <a:endParaRPr lang="en-US" sz="1000" b="1"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r>
                        <a:rPr lang="en-US" sz="1000" dirty="0" smtClean="0"/>
                        <a:t>Patriarchal leading to misogyny</a:t>
                      </a:r>
                      <a:endParaRPr lang="en-US" sz="1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10007"/>
                  </a:ext>
                </a:extLst>
              </a:tr>
            </a:tbl>
          </a:graphicData>
        </a:graphic>
      </p:graphicFrame>
      <p:sp>
        <p:nvSpPr>
          <p:cNvPr id="3" name="TextBox 2"/>
          <p:cNvSpPr txBox="1"/>
          <p:nvPr/>
        </p:nvSpPr>
        <p:spPr>
          <a:xfrm>
            <a:off x="222738" y="433754"/>
            <a:ext cx="2414954" cy="2031325"/>
          </a:xfrm>
          <a:prstGeom prst="rect">
            <a:avLst/>
          </a:prstGeom>
          <a:noFill/>
          <a:ln>
            <a:solidFill>
              <a:schemeClr val="accent1"/>
            </a:solidFill>
          </a:ln>
        </p:spPr>
        <p:txBody>
          <a:bodyPr wrap="square" rtlCol="0">
            <a:spAutoFit/>
          </a:bodyPr>
          <a:lstStyle/>
          <a:p>
            <a:r>
              <a:rPr lang="en-GB" dirty="0" smtClean="0"/>
              <a:t>TASK: read the knowledge organiser opposite. </a:t>
            </a:r>
          </a:p>
          <a:p>
            <a:endParaRPr lang="en-GB" dirty="0"/>
          </a:p>
          <a:p>
            <a:r>
              <a:rPr lang="en-GB" dirty="0" smtClean="0"/>
              <a:t>Highlight any information you are unfamiliar with.</a:t>
            </a:r>
            <a:endParaRPr lang="en-GB"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76898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9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fontScale="90000"/>
          </a:bodyPr>
          <a:lstStyle/>
          <a:p>
            <a:pPr algn="ctr"/>
            <a:r>
              <a:rPr lang="en-GB" sz="3600" b="1" u="sng" dirty="0" smtClean="0"/>
              <a:t>How is Arthur Birling presented throughout the play? Create a mind map of words and quotations from the start to the end of the play</a:t>
            </a:r>
            <a:endParaRPr lang="en-GB" sz="3600" b="1" u="sng"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4"/>
          <a:stretch>
            <a:fillRect/>
          </a:stretch>
        </p:blipFill>
        <p:spPr>
          <a:xfrm>
            <a:off x="838200" y="1729816"/>
            <a:ext cx="10638692" cy="4542956"/>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394465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1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rotWithShape="1">
          <a:blip r:embed="rId8"/>
          <a:srcRect l="17789" t="26826" r="54711" b="10237"/>
          <a:stretch/>
        </p:blipFill>
        <p:spPr>
          <a:xfrm>
            <a:off x="3270738" y="576141"/>
            <a:ext cx="5134708" cy="5811838"/>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33400" y="271341"/>
            <a:ext cx="609600" cy="609600"/>
          </a:xfrm>
          <a:prstGeom prst="rect">
            <a:avLst/>
          </a:prstGeom>
        </p:spPr>
      </p:pic>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33400" y="1825625"/>
            <a:ext cx="609600" cy="609600"/>
          </a:xfrm>
          <a:prstGeom prst="rect">
            <a:avLst/>
          </a:prstGeom>
        </p:spPr>
      </p:pic>
      <p:pic>
        <p:nvPicPr>
          <p:cNvPr id="8"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621323" y="2951957"/>
            <a:ext cx="609600" cy="609600"/>
          </a:xfrm>
          <a:prstGeom prst="rect">
            <a:avLst/>
          </a:prstGeom>
        </p:spPr>
      </p:pic>
    </p:spTree>
    <p:extLst>
      <p:ext uri="{BB962C8B-B14F-4D97-AF65-F5344CB8AC3E}">
        <p14:creationId xmlns:p14="http://schemas.microsoft.com/office/powerpoint/2010/main" val="11087561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9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3547"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4073"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9784" y="365125"/>
            <a:ext cx="5533293" cy="1325563"/>
          </a:xfrm>
        </p:spPr>
        <p:txBody>
          <a:bodyPr/>
          <a:lstStyle/>
          <a:p>
            <a:r>
              <a:rPr lang="en-GB" b="1" u="sng" dirty="0" smtClean="0"/>
              <a:t>Mr Birling Exam extract</a:t>
            </a:r>
            <a:endParaRPr lang="en-GB" b="1" u="sng" dirty="0"/>
          </a:p>
        </p:txBody>
      </p:sp>
      <p:sp>
        <p:nvSpPr>
          <p:cNvPr id="3" name="Content Placeholder 2"/>
          <p:cNvSpPr>
            <a:spLocks noGrp="1"/>
          </p:cNvSpPr>
          <p:nvPr>
            <p:ph idx="1"/>
          </p:nvPr>
        </p:nvSpPr>
        <p:spPr>
          <a:xfrm>
            <a:off x="6858000" y="1825625"/>
            <a:ext cx="4495800" cy="4351338"/>
          </a:xfrm>
          <a:ln>
            <a:solidFill>
              <a:schemeClr val="accent1"/>
            </a:solidFill>
          </a:ln>
        </p:spPr>
        <p:txBody>
          <a:bodyPr>
            <a:normAutofit lnSpcReduction="10000"/>
          </a:bodyPr>
          <a:lstStyle/>
          <a:p>
            <a:pPr marL="0" indent="0">
              <a:buNone/>
            </a:pPr>
            <a:r>
              <a:rPr lang="en-GB" sz="1600" b="1" u="sng" dirty="0" smtClean="0"/>
              <a:t>Task:</a:t>
            </a:r>
          </a:p>
          <a:p>
            <a:pPr marL="514350" indent="-514350">
              <a:buAutoNum type="arabicPeriod"/>
            </a:pPr>
            <a:r>
              <a:rPr lang="en-GB" sz="1600" dirty="0" smtClean="0"/>
              <a:t>Highlight quotes from the start to the end of the extract</a:t>
            </a:r>
          </a:p>
          <a:p>
            <a:pPr marL="342900" indent="-342900">
              <a:buFont typeface="+mj-lt"/>
              <a:buAutoNum type="arabicPeriod"/>
            </a:pPr>
            <a:endParaRPr lang="en-GB" sz="1600" dirty="0" smtClean="0"/>
          </a:p>
          <a:p>
            <a:pPr marL="514350" indent="-514350">
              <a:buAutoNum type="arabicPeriod"/>
            </a:pPr>
            <a:r>
              <a:rPr lang="en-GB" sz="1600" dirty="0" smtClean="0"/>
              <a:t>Annotate quotations using ‘what, how, why’.</a:t>
            </a:r>
          </a:p>
          <a:p>
            <a:pPr marL="342900" indent="-342900">
              <a:buFont typeface="+mj-lt"/>
              <a:buAutoNum type="arabicPeriod"/>
            </a:pPr>
            <a:endParaRPr lang="en-GB" sz="1600" dirty="0" smtClean="0"/>
          </a:p>
          <a:p>
            <a:pPr marL="514350" indent="-514350">
              <a:buAutoNum type="arabicPeriod"/>
            </a:pPr>
            <a:r>
              <a:rPr lang="en-GB" sz="1600" dirty="0" smtClean="0"/>
              <a:t>Make notes on language, context and Priestley’s message.</a:t>
            </a:r>
          </a:p>
          <a:p>
            <a:pPr marL="342900" indent="-342900">
              <a:buFont typeface="+mj-lt"/>
              <a:buAutoNum type="arabicPeriod"/>
            </a:pPr>
            <a:endParaRPr lang="en-GB" sz="1600" dirty="0" smtClean="0"/>
          </a:p>
          <a:p>
            <a:pPr marL="514350" indent="-514350">
              <a:buAutoNum type="arabicPeriod"/>
            </a:pPr>
            <a:r>
              <a:rPr lang="en-GB" sz="1600" dirty="0" smtClean="0"/>
              <a:t>Identify 2 quotes from each of the other acts and ‘what, how, why’ them as above. Refer to slide 5 if necessary.</a:t>
            </a:r>
          </a:p>
          <a:p>
            <a:pPr marL="342900" indent="-342900">
              <a:buFont typeface="+mj-lt"/>
              <a:buAutoNum type="arabicPeriod"/>
            </a:pPr>
            <a:endParaRPr lang="en-GB" sz="1600" dirty="0" smtClean="0"/>
          </a:p>
          <a:p>
            <a:pPr marL="514350" indent="-514350">
              <a:buAutoNum type="arabicPeriod"/>
            </a:pPr>
            <a:r>
              <a:rPr lang="en-GB" sz="1600" dirty="0" smtClean="0"/>
              <a:t>Employ sophisticated vocab when annotating the extract.</a:t>
            </a:r>
            <a:endParaRPr lang="en-GB" sz="1600" dirty="0"/>
          </a:p>
        </p:txBody>
      </p:sp>
      <p:pic>
        <p:nvPicPr>
          <p:cNvPr id="4" name="Picture 3"/>
          <p:cNvPicPr>
            <a:picLocks noChangeAspect="1"/>
          </p:cNvPicPr>
          <p:nvPr/>
        </p:nvPicPr>
        <p:blipFill rotWithShape="1">
          <a:blip r:embed="rId4"/>
          <a:srcRect l="38269" t="27167" r="37692" b="8870"/>
          <a:stretch/>
        </p:blipFill>
        <p:spPr>
          <a:xfrm>
            <a:off x="0" y="365124"/>
            <a:ext cx="5263662" cy="6492875"/>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674635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58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5" y="-365125"/>
            <a:ext cx="10515600" cy="1325563"/>
          </a:xfrm>
        </p:spPr>
        <p:txBody>
          <a:bodyPr/>
          <a:lstStyle/>
          <a:p>
            <a:r>
              <a:rPr lang="en-GB" b="1" u="sng" dirty="0" smtClean="0"/>
              <a:t>Write an exam response</a:t>
            </a:r>
            <a:endParaRPr lang="en-GB" b="1" u="sng" dirty="0"/>
          </a:p>
        </p:txBody>
      </p:sp>
      <p:sp>
        <p:nvSpPr>
          <p:cNvPr id="3" name="Content Placeholder 2"/>
          <p:cNvSpPr>
            <a:spLocks noGrp="1"/>
          </p:cNvSpPr>
          <p:nvPr>
            <p:ph idx="1"/>
          </p:nvPr>
        </p:nvSpPr>
        <p:spPr/>
        <p:txBody>
          <a:bodyPr/>
          <a:lstStyle/>
          <a:p>
            <a:endParaRPr lang="en-GB"/>
          </a:p>
        </p:txBody>
      </p:sp>
      <p:sp>
        <p:nvSpPr>
          <p:cNvPr id="4" name="Rectangle 3"/>
          <p:cNvSpPr/>
          <p:nvPr/>
        </p:nvSpPr>
        <p:spPr>
          <a:xfrm>
            <a:off x="239673" y="1544271"/>
            <a:ext cx="3156377" cy="4515336"/>
          </a:xfrm>
          <a:prstGeom prst="rect">
            <a:avLst/>
          </a:prstGeom>
          <a:ln w="28575">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b="1" u="sng" dirty="0" smtClean="0">
                <a:latin typeface="Century Gothic" panose="020B0502020202020204" pitchFamily="34" charset="0"/>
              </a:rPr>
              <a:t>SUCCESS CRITERIA:</a:t>
            </a:r>
          </a:p>
          <a:p>
            <a:pPr marL="285750" indent="-285750">
              <a:buFont typeface="Arial" panose="020B0604020202020204" pitchFamily="34" charset="0"/>
              <a:buChar char="•"/>
            </a:pPr>
            <a:r>
              <a:rPr lang="en-GB" b="1" dirty="0" smtClean="0">
                <a:latin typeface="Century Gothic" panose="020B0502020202020204" pitchFamily="34" charset="0"/>
              </a:rPr>
              <a:t>PETER</a:t>
            </a:r>
          </a:p>
          <a:p>
            <a:pPr marL="285750" indent="-285750">
              <a:buFont typeface="Arial" panose="020B0604020202020204" pitchFamily="34" charset="0"/>
              <a:buChar char="•"/>
            </a:pPr>
            <a:r>
              <a:rPr lang="en-GB" b="1" dirty="0" smtClean="0">
                <a:latin typeface="Century Gothic" panose="020B0502020202020204" pitchFamily="34" charset="0"/>
              </a:rPr>
              <a:t>SUPPORTING QUOTES EMBEDDED WITHIN ANALYSIS</a:t>
            </a:r>
          </a:p>
          <a:p>
            <a:pPr marL="285750" indent="-285750">
              <a:buFont typeface="Arial" panose="020B0604020202020204" pitchFamily="34" charset="0"/>
              <a:buChar char="•"/>
            </a:pPr>
            <a:r>
              <a:rPr lang="en-GB" b="1" dirty="0" smtClean="0">
                <a:solidFill>
                  <a:srgbClr val="FF0000"/>
                </a:solidFill>
                <a:latin typeface="Century Gothic" panose="020B0502020202020204" pitchFamily="34" charset="0"/>
              </a:rPr>
              <a:t>LANGUAGE EXPLORED</a:t>
            </a:r>
          </a:p>
          <a:p>
            <a:pPr marL="285750" indent="-285750">
              <a:buFont typeface="Arial" panose="020B0604020202020204" pitchFamily="34" charset="0"/>
              <a:buChar char="•"/>
            </a:pPr>
            <a:r>
              <a:rPr lang="en-GB" b="1" dirty="0" smtClean="0">
                <a:solidFill>
                  <a:srgbClr val="FF0000"/>
                </a:solidFill>
                <a:latin typeface="Century Gothic" panose="020B0502020202020204" pitchFamily="34" charset="0"/>
              </a:rPr>
              <a:t>ALTERNATIVE MENAINGS CONSIDERED</a:t>
            </a:r>
          </a:p>
          <a:p>
            <a:pPr marL="285750" indent="-285750">
              <a:buFont typeface="Arial" panose="020B0604020202020204" pitchFamily="34" charset="0"/>
              <a:buChar char="•"/>
            </a:pPr>
            <a:r>
              <a:rPr lang="en-GB" b="1" dirty="0" smtClean="0">
                <a:solidFill>
                  <a:srgbClr val="FF0000"/>
                </a:solidFill>
                <a:latin typeface="Century Gothic" panose="020B0502020202020204" pitchFamily="34" charset="0"/>
              </a:rPr>
              <a:t>CONTEXT RELATED TO IT</a:t>
            </a:r>
          </a:p>
          <a:p>
            <a:pPr marL="285750" indent="-285750">
              <a:buFont typeface="Arial" panose="020B0604020202020204" pitchFamily="34" charset="0"/>
              <a:buChar char="•"/>
            </a:pPr>
            <a:r>
              <a:rPr lang="en-GB" b="1" dirty="0" smtClean="0">
                <a:solidFill>
                  <a:srgbClr val="FF0000"/>
                </a:solidFill>
                <a:latin typeface="Century Gothic" panose="020B0502020202020204" pitchFamily="34" charset="0"/>
              </a:rPr>
              <a:t>COMMENT ON </a:t>
            </a:r>
            <a:r>
              <a:rPr lang="en-GB" b="1" dirty="0" smtClean="0">
                <a:solidFill>
                  <a:srgbClr val="FF0000"/>
                </a:solidFill>
                <a:latin typeface="Century Gothic" panose="020B0502020202020204" pitchFamily="34" charset="0"/>
              </a:rPr>
              <a:t>PREIESTLEY’S</a:t>
            </a:r>
            <a:r>
              <a:rPr lang="en-GB" b="1" dirty="0">
                <a:solidFill>
                  <a:srgbClr val="FF0000"/>
                </a:solidFill>
                <a:latin typeface="Century Gothic" panose="020B0502020202020204" pitchFamily="34" charset="0"/>
              </a:rPr>
              <a:t> </a:t>
            </a:r>
            <a:r>
              <a:rPr lang="en-GB" b="1" dirty="0" smtClean="0">
                <a:solidFill>
                  <a:srgbClr val="FF0000"/>
                </a:solidFill>
                <a:latin typeface="Century Gothic" panose="020B0502020202020204" pitchFamily="34" charset="0"/>
              </a:rPr>
              <a:t>PU</a:t>
            </a:r>
            <a:r>
              <a:rPr lang="en-GB" b="1" dirty="0" smtClean="0">
                <a:solidFill>
                  <a:srgbClr val="FF0000"/>
                </a:solidFill>
                <a:latin typeface="Century Gothic" panose="020B0502020202020204" pitchFamily="34" charset="0"/>
              </a:rPr>
              <a:t>RPOSE/MESSAGE</a:t>
            </a:r>
            <a:endParaRPr lang="en-GB" b="1" dirty="0" smtClean="0">
              <a:solidFill>
                <a:srgbClr val="FF0000"/>
              </a:solidFill>
              <a:latin typeface="Century Gothic" panose="020B0502020202020204" pitchFamily="34" charset="0"/>
            </a:endParaRPr>
          </a:p>
          <a:p>
            <a:pPr marL="285750" indent="-285750">
              <a:buFont typeface="Arial" panose="020B0604020202020204" pitchFamily="34" charset="0"/>
              <a:buChar char="•"/>
            </a:pPr>
            <a:r>
              <a:rPr lang="en-GB" b="1" dirty="0" smtClean="0">
                <a:solidFill>
                  <a:srgbClr val="FF0000"/>
                </a:solidFill>
                <a:latin typeface="Century Gothic" panose="020B0502020202020204" pitchFamily="34" charset="0"/>
              </a:rPr>
              <a:t>EFFECT ON AUDIENCE</a:t>
            </a:r>
          </a:p>
        </p:txBody>
      </p:sp>
      <p:sp>
        <p:nvSpPr>
          <p:cNvPr id="5" name="Rectangle 4"/>
          <p:cNvSpPr/>
          <p:nvPr/>
        </p:nvSpPr>
        <p:spPr>
          <a:xfrm>
            <a:off x="3847388" y="776288"/>
            <a:ext cx="7957750" cy="5929312"/>
          </a:xfrm>
          <a:prstGeom prst="rect">
            <a:avLst/>
          </a:prstGeom>
          <a:ln w="28575">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GB" b="1" u="sng" dirty="0" smtClean="0">
                <a:latin typeface="Century Gothic" panose="020B0502020202020204" pitchFamily="34" charset="0"/>
              </a:rPr>
              <a:t>SENTENCE STARTERS</a:t>
            </a:r>
          </a:p>
          <a:p>
            <a:pPr algn="just"/>
            <a:endParaRPr lang="en-GB" b="1" u="sng" dirty="0">
              <a:latin typeface="Century Gothic" panose="020B0502020202020204" pitchFamily="34" charset="0"/>
            </a:endParaRPr>
          </a:p>
          <a:p>
            <a:pPr algn="just"/>
            <a:r>
              <a:rPr lang="en-GB" b="1" u="sng" dirty="0" smtClean="0">
                <a:latin typeface="Century Gothic" panose="020B0502020202020204" pitchFamily="34" charset="0"/>
              </a:rPr>
              <a:t>Point:</a:t>
            </a:r>
          </a:p>
          <a:p>
            <a:pPr marL="285750" indent="-285750" algn="just">
              <a:buFont typeface="Arial" panose="020B0604020202020204" pitchFamily="34" charset="0"/>
              <a:buChar char="•"/>
            </a:pPr>
            <a:r>
              <a:rPr lang="en-GB" dirty="0" smtClean="0">
                <a:latin typeface="Century Gothic" panose="020B0502020202020204" pitchFamily="34" charset="0"/>
              </a:rPr>
              <a:t>CLEARLY, </a:t>
            </a:r>
            <a:r>
              <a:rPr lang="en-GB" dirty="0" smtClean="0">
                <a:latin typeface="Century Gothic" panose="020B0502020202020204" pitchFamily="34" charset="0"/>
              </a:rPr>
              <a:t>Priestley</a:t>
            </a:r>
            <a:r>
              <a:rPr lang="en-GB" dirty="0" smtClean="0">
                <a:latin typeface="Century Gothic" panose="020B0502020202020204" pitchFamily="34" charset="0"/>
              </a:rPr>
              <a:t> </a:t>
            </a:r>
            <a:r>
              <a:rPr lang="en-GB" dirty="0" smtClean="0">
                <a:latin typeface="Century Gothic" panose="020B0502020202020204" pitchFamily="34" charset="0"/>
              </a:rPr>
              <a:t>….</a:t>
            </a:r>
          </a:p>
          <a:p>
            <a:pPr marL="285750" indent="-285750" algn="just">
              <a:buFont typeface="Arial" panose="020B0604020202020204" pitchFamily="34" charset="0"/>
              <a:buChar char="•"/>
            </a:pPr>
            <a:r>
              <a:rPr lang="en-GB" dirty="0" smtClean="0">
                <a:latin typeface="Century Gothic" panose="020B0502020202020204" pitchFamily="34" charset="0"/>
              </a:rPr>
              <a:t>Evidently, </a:t>
            </a:r>
            <a:r>
              <a:rPr lang="en-GB" dirty="0" smtClean="0">
                <a:latin typeface="Century Gothic" panose="020B0502020202020204" pitchFamily="34" charset="0"/>
              </a:rPr>
              <a:t>Priestley conveys</a:t>
            </a:r>
            <a:r>
              <a:rPr lang="en-GB" dirty="0" smtClean="0">
                <a:latin typeface="Century Gothic" panose="020B0502020202020204" pitchFamily="34" charset="0"/>
              </a:rPr>
              <a:t> </a:t>
            </a:r>
            <a:r>
              <a:rPr lang="en-GB" dirty="0" smtClean="0">
                <a:latin typeface="Century Gothic" panose="020B0502020202020204" pitchFamily="34" charset="0"/>
              </a:rPr>
              <a:t>….</a:t>
            </a:r>
          </a:p>
          <a:p>
            <a:pPr algn="just"/>
            <a:r>
              <a:rPr lang="en-GB" b="1" u="sng" dirty="0" smtClean="0">
                <a:latin typeface="Century Gothic" panose="020B0502020202020204" pitchFamily="34" charset="0"/>
              </a:rPr>
              <a:t>Evidence: </a:t>
            </a:r>
          </a:p>
          <a:p>
            <a:pPr marL="285750" indent="-285750" algn="just">
              <a:buFont typeface="Arial" panose="020B0604020202020204" pitchFamily="34" charset="0"/>
              <a:buChar char="•"/>
            </a:pPr>
            <a:r>
              <a:rPr lang="en-GB" dirty="0" smtClean="0">
                <a:latin typeface="Century Gothic" panose="020B0502020202020204" pitchFamily="34" charset="0"/>
              </a:rPr>
              <a:t>This can be seen in/shown in/ displayed in/revealed in</a:t>
            </a:r>
          </a:p>
          <a:p>
            <a:pPr algn="just"/>
            <a:r>
              <a:rPr lang="en-GB" b="1" u="sng" dirty="0" smtClean="0">
                <a:latin typeface="Century Gothic" panose="020B0502020202020204" pitchFamily="34" charset="0"/>
              </a:rPr>
              <a:t>Technique:</a:t>
            </a:r>
          </a:p>
          <a:p>
            <a:pPr marL="285750" indent="-285750" algn="just">
              <a:buFont typeface="Arial" panose="020B0604020202020204" pitchFamily="34" charset="0"/>
              <a:buChar char="•"/>
            </a:pPr>
            <a:r>
              <a:rPr lang="en-GB" dirty="0" smtClean="0">
                <a:latin typeface="Century Gothic" panose="020B0502020202020204" pitchFamily="34" charset="0"/>
              </a:rPr>
              <a:t>The words/phrases/noun/verb/adjective/adverb/simile ….</a:t>
            </a:r>
          </a:p>
          <a:p>
            <a:pPr algn="just"/>
            <a:r>
              <a:rPr lang="en-GB" b="1" u="sng" dirty="0" smtClean="0">
                <a:latin typeface="Century Gothic" panose="020B0502020202020204" pitchFamily="34" charset="0"/>
              </a:rPr>
              <a:t>Explain:</a:t>
            </a:r>
          </a:p>
          <a:p>
            <a:pPr marL="285750" indent="-285750" algn="just">
              <a:buFont typeface="Arial" panose="020B0604020202020204" pitchFamily="34" charset="0"/>
              <a:buChar char="•"/>
            </a:pPr>
            <a:r>
              <a:rPr lang="en-GB" dirty="0" smtClean="0">
                <a:latin typeface="Century Gothic" panose="020B0502020202020204" pitchFamily="34" charset="0"/>
              </a:rPr>
              <a:t>This suggests/conveys/indicates/reveals/connotes/hints/implies…</a:t>
            </a:r>
          </a:p>
          <a:p>
            <a:pPr marL="285750" indent="-285750" algn="just">
              <a:buFont typeface="Arial" panose="020B0604020202020204" pitchFamily="34" charset="0"/>
              <a:buChar char="•"/>
            </a:pPr>
            <a:r>
              <a:rPr lang="en-GB" dirty="0" smtClean="0">
                <a:latin typeface="Century Gothic" panose="020B0502020202020204" pitchFamily="34" charset="0"/>
              </a:rPr>
              <a:t>Also/moreover/maybe/might/possibly</a:t>
            </a:r>
            <a:endParaRPr lang="en-GB" dirty="0">
              <a:latin typeface="Century Gothic" panose="020B0502020202020204" pitchFamily="34" charset="0"/>
            </a:endParaRPr>
          </a:p>
          <a:p>
            <a:pPr algn="just"/>
            <a:r>
              <a:rPr lang="en-GB" b="1" u="sng" dirty="0" smtClean="0">
                <a:latin typeface="Century Gothic" panose="020B0502020202020204" pitchFamily="34" charset="0"/>
              </a:rPr>
              <a:t>Reader:</a:t>
            </a:r>
          </a:p>
          <a:p>
            <a:pPr algn="just"/>
            <a:r>
              <a:rPr lang="en-GB" b="1" u="sng" dirty="0" smtClean="0">
                <a:latin typeface="Century Gothic" panose="020B0502020202020204" pitchFamily="34" charset="0"/>
              </a:rPr>
              <a:t>An audience would have …</a:t>
            </a:r>
          </a:p>
          <a:p>
            <a:pPr algn="just"/>
            <a:r>
              <a:rPr lang="en-GB" b="1" u="sng" dirty="0" smtClean="0">
                <a:latin typeface="Century Gothic" panose="020B0502020202020204" pitchFamily="34" charset="0"/>
              </a:rPr>
              <a:t>Ironically, the audience ….</a:t>
            </a:r>
          </a:p>
          <a:p>
            <a:pPr algn="just"/>
            <a:r>
              <a:rPr lang="en-GB" b="1" u="sng" dirty="0" smtClean="0">
                <a:latin typeface="Century Gothic" panose="020B0502020202020204" pitchFamily="34" charset="0"/>
              </a:rPr>
              <a:t>Message:</a:t>
            </a:r>
            <a:endParaRPr lang="en-GB" b="1" u="sng" dirty="0" smtClean="0">
              <a:latin typeface="Century Gothic" panose="020B0502020202020204" pitchFamily="34" charset="0"/>
            </a:endParaRPr>
          </a:p>
          <a:p>
            <a:pPr marL="285750" indent="-285750" algn="just">
              <a:buFont typeface="Arial" panose="020B0604020202020204" pitchFamily="34" charset="0"/>
              <a:buChar char="•"/>
            </a:pPr>
            <a:r>
              <a:rPr lang="en-GB" dirty="0" smtClean="0">
                <a:latin typeface="Century Gothic" panose="020B0502020202020204" pitchFamily="34" charset="0"/>
              </a:rPr>
              <a:t>Priestley</a:t>
            </a:r>
            <a:r>
              <a:rPr lang="en-GB" dirty="0" smtClean="0">
                <a:latin typeface="Century Gothic" panose="020B0502020202020204" pitchFamily="34" charset="0"/>
              </a:rPr>
              <a:t> </a:t>
            </a:r>
            <a:r>
              <a:rPr lang="en-GB" dirty="0" smtClean="0">
                <a:latin typeface="Century Gothic" panose="020B0502020202020204" pitchFamily="34" charset="0"/>
              </a:rPr>
              <a:t>was …</a:t>
            </a:r>
          </a:p>
          <a:p>
            <a:pPr marL="285750" indent="-285750" algn="just">
              <a:buFont typeface="Arial" panose="020B0604020202020204" pitchFamily="34" charset="0"/>
              <a:buChar char="•"/>
            </a:pPr>
            <a:r>
              <a:rPr lang="en-GB" dirty="0" smtClean="0">
                <a:latin typeface="Century Gothic" panose="020B0502020202020204" pitchFamily="34" charset="0"/>
              </a:rPr>
              <a:t>Perhaps </a:t>
            </a:r>
            <a:r>
              <a:rPr lang="en-GB" dirty="0" smtClean="0">
                <a:latin typeface="Century Gothic" panose="020B0502020202020204" pitchFamily="34" charset="0"/>
              </a:rPr>
              <a:t>Priestley’s</a:t>
            </a:r>
            <a:r>
              <a:rPr lang="en-GB" dirty="0" smtClean="0">
                <a:latin typeface="Century Gothic" panose="020B0502020202020204" pitchFamily="34" charset="0"/>
              </a:rPr>
              <a:t> </a:t>
            </a:r>
            <a:r>
              <a:rPr lang="en-GB" dirty="0" smtClean="0">
                <a:latin typeface="Century Gothic" panose="020B0502020202020204" pitchFamily="34" charset="0"/>
              </a:rPr>
              <a:t>message was …</a:t>
            </a:r>
          </a:p>
          <a:p>
            <a:pPr marL="285750" indent="-285750" algn="just">
              <a:buFont typeface="Arial" panose="020B0604020202020204" pitchFamily="34" charset="0"/>
              <a:buChar char="•"/>
            </a:pPr>
            <a:r>
              <a:rPr lang="en-GB" dirty="0" smtClean="0">
                <a:latin typeface="Century Gothic" panose="020B0502020202020204" pitchFamily="34" charset="0"/>
              </a:rPr>
              <a:t>The readers would have felt </a:t>
            </a:r>
            <a:r>
              <a:rPr lang="en-GB" dirty="0" smtClean="0">
                <a:latin typeface="Century Gothic" panose="020B0502020202020204" pitchFamily="34" charset="0"/>
              </a:rPr>
              <a:t>….</a:t>
            </a:r>
          </a:p>
          <a:p>
            <a:pPr marL="285750" indent="-285750" algn="just">
              <a:buFont typeface="Arial" panose="020B0604020202020204" pitchFamily="34" charset="0"/>
              <a:buChar char="•"/>
            </a:pPr>
            <a:r>
              <a:rPr lang="en-GB" dirty="0" smtClean="0">
                <a:latin typeface="Century Gothic" panose="020B0502020202020204" pitchFamily="34" charset="0"/>
              </a:rPr>
              <a:t>Maybe Priestley was …</a:t>
            </a:r>
          </a:p>
          <a:p>
            <a:pPr marL="285750" indent="-285750" algn="just">
              <a:buFont typeface="Arial" panose="020B0604020202020204" pitchFamily="34" charset="0"/>
              <a:buChar char="•"/>
            </a:pPr>
            <a:r>
              <a:rPr lang="en-GB" dirty="0" smtClean="0">
                <a:latin typeface="Century Gothic" panose="020B0502020202020204" pitchFamily="34" charset="0"/>
              </a:rPr>
              <a:t>Priestley’s mouthpiece …</a:t>
            </a:r>
            <a:endParaRPr lang="en-GB" dirty="0" smtClean="0">
              <a:latin typeface="Century Gothic" panose="020B0502020202020204" pitchFamily="34" charset="0"/>
            </a:endParaRPr>
          </a:p>
        </p:txBody>
      </p:sp>
    </p:spTree>
    <p:extLst>
      <p:ext uri="{BB962C8B-B14F-4D97-AF65-F5344CB8AC3E}">
        <p14:creationId xmlns:p14="http://schemas.microsoft.com/office/powerpoint/2010/main" val="17088832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1313</Words>
  <Application>Microsoft Office PowerPoint</Application>
  <PresentationFormat>Widescreen</PresentationFormat>
  <Paragraphs>242</Paragraphs>
  <Slides>8</Slides>
  <Notes>1</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Century Gothic</vt:lpstr>
      <vt:lpstr>Times New Roman</vt:lpstr>
      <vt:lpstr>Office Theme</vt:lpstr>
      <vt:lpstr>An Inspector Calls Revision</vt:lpstr>
      <vt:lpstr>Memory and recall: define the key vocabulary using your knowledge of Y10 and AIC</vt:lpstr>
      <vt:lpstr>Self Assess: tick in green pen if correct. If incorrect, then write the correct definition.</vt:lpstr>
      <vt:lpstr>PowerPoint Presentation</vt:lpstr>
      <vt:lpstr>How is Arthur Birling presented throughout the play? Create a mind map of words and quotations from the start to the end of the play</vt:lpstr>
      <vt:lpstr>PowerPoint Presentation</vt:lpstr>
      <vt:lpstr>Mr Birling Exam extract</vt:lpstr>
      <vt:lpstr>Write an exam response</vt:lpstr>
    </vt:vector>
  </TitlesOfParts>
  <Company>Wolfreton School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Inspector Calls Revision</dc:title>
  <dc:creator>gav</dc:creator>
  <cp:lastModifiedBy>gav</cp:lastModifiedBy>
  <cp:revision>11</cp:revision>
  <dcterms:created xsi:type="dcterms:W3CDTF">2020-11-30T21:22:22Z</dcterms:created>
  <dcterms:modified xsi:type="dcterms:W3CDTF">2020-11-30T22:49:27Z</dcterms:modified>
</cp:coreProperties>
</file>