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EF31AF-5966-4013-9438-6BD61D8737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AE51811-ABFC-4FF2-A2EA-83143FBD38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82D0E4-018B-4668-895F-75820CD2B2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B4875-5723-4FE8-915B-CCDA7501D6A1}" type="datetimeFigureOut">
              <a:rPr lang="en-GB" smtClean="0"/>
              <a:t>22/11/2020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D7E6FC-6F96-4032-B69D-04E102FD8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B20850-E330-4B64-9336-B3037B8471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24AA4-D9D7-4FC7-9E90-173695F199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4162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6FDB95-5B1C-4C8E-8017-CF2851D964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82A92B0-8EA6-4165-A0B9-7268C463D1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AA5FF3-01B5-44EF-B0CC-FFAC5330DC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B4875-5723-4FE8-915B-CCDA7501D6A1}" type="datetimeFigureOut">
              <a:rPr lang="en-GB" smtClean="0"/>
              <a:t>22/11/2020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44E9C3-A141-4874-A7C3-87E531EC9C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9672E5-6DB4-406A-9D28-E46E167263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24AA4-D9D7-4FC7-9E90-173695F199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29724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F78D051-D792-4C5B-9337-2A6A6078D2D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1914D2F-14DD-4A7A-81B4-ED21D1487E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BDA6E9-290A-48F8-A9BA-D3DE9BD35E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B4875-5723-4FE8-915B-CCDA7501D6A1}" type="datetimeFigureOut">
              <a:rPr lang="en-GB" smtClean="0"/>
              <a:t>22/11/2020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24D49E-6C2C-4230-95DF-64F84A6864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964BC6-F113-4D69-A427-F69F03F7E2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24AA4-D9D7-4FC7-9E90-173695F199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728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781C21-4F0C-44AB-B708-65C2E58315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9E62FA-8FE8-45E1-8D93-F07EF10A41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E55269-5CA9-41C6-AD44-D01A3DDF97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B4875-5723-4FE8-915B-CCDA7501D6A1}" type="datetimeFigureOut">
              <a:rPr lang="en-GB" smtClean="0"/>
              <a:t>22/11/2020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2D922B-BF84-4259-9432-D0A8EAB9E7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C15398-F59F-4B0D-96ED-792A0EADC9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24AA4-D9D7-4FC7-9E90-173695F199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98610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4B9ECB-668A-4B81-89A0-BD7AC51B3F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0A912F2-20A0-4460-B299-62928453C7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1F5657-D031-41A1-BCEF-637960536F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B4875-5723-4FE8-915B-CCDA7501D6A1}" type="datetimeFigureOut">
              <a:rPr lang="en-GB" smtClean="0"/>
              <a:t>22/11/2020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5ABB20-3585-4047-ABFA-AE8C97CE99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0D1008-113E-4F22-ABD5-D48DFDB693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24AA4-D9D7-4FC7-9E90-173695F199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55499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A1D30F-CFC9-4304-9E9F-796D1AFD15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110E0E-6492-4D37-89B7-E45EEADC6AC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3B251C7-FBFC-49F1-AD34-AF81899286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AC07C9E-E776-4A26-BA7F-2A8DF6CD71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B4875-5723-4FE8-915B-CCDA7501D6A1}" type="datetimeFigureOut">
              <a:rPr lang="en-GB" smtClean="0"/>
              <a:t>22/11/2020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700F03C-029E-4CCA-89A1-BA783FFAFD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99EE22-EFC1-45FC-B335-89D1868DAE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24AA4-D9D7-4FC7-9E90-173695F199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22015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55D317-3AA0-4862-BD6D-4473C799D6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F16CBA-8A93-4C52-9AB9-E69DA4AD1C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2119E1-C67B-4AF5-B42A-064994A9B0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FB07078-2248-4E28-B5E7-0EE72C39DEA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B8BC381-BF73-4D9D-84C9-1676BC9239B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C16FFD0-716A-4268-89DA-C7687CEFFC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B4875-5723-4FE8-915B-CCDA7501D6A1}" type="datetimeFigureOut">
              <a:rPr lang="en-GB" smtClean="0"/>
              <a:t>22/11/2020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B18DE11-05BF-4DDC-B394-73B5D189BB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F5EB760-0B02-49BB-B0CB-63F8240BD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24AA4-D9D7-4FC7-9E90-173695F199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89909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8CD78E-366E-43C3-9B08-42BE5A0B78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E9C4A1C-E2A1-444B-BF1F-F3D5C02DE7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B4875-5723-4FE8-915B-CCDA7501D6A1}" type="datetimeFigureOut">
              <a:rPr lang="en-GB" smtClean="0"/>
              <a:t>22/11/2020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23E76C7-BB65-4643-A437-DB3517031C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4A78A3E-E865-425C-B133-EDF54B2246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24AA4-D9D7-4FC7-9E90-173695F199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84816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D95B24D-A8C1-401D-9897-3532CC3B4F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B4875-5723-4FE8-915B-CCDA7501D6A1}" type="datetimeFigureOut">
              <a:rPr lang="en-GB" smtClean="0"/>
              <a:t>22/11/2020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D5B9D41-C1E2-4EE7-8481-54222954F5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DE6782C-EFC9-4CDF-A24D-7395ABFEF0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24AA4-D9D7-4FC7-9E90-173695F199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12041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DC51A7-6264-46DC-A7AA-24A59C867F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2E5DA0-B848-4549-9781-BC2432BBE6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B8E8121-EB82-4E79-BC0D-5112F1538D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FC3D33E-CEBD-4DD6-84D4-A1F7E86309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B4875-5723-4FE8-915B-CCDA7501D6A1}" type="datetimeFigureOut">
              <a:rPr lang="en-GB" smtClean="0"/>
              <a:t>22/11/2020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ECD448-E228-42F3-93BC-D3A84064D0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27F9C7-8012-44EA-8D0F-F4D8C5D157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24AA4-D9D7-4FC7-9E90-173695F199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19276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CD0BF2-782B-40DE-A433-8B0095A696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3EAF30D-D3EC-4A67-97B1-B9D80E9F3E6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0A9443-3CAB-4DD3-8744-B2D6149867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9B258C1-DD4A-4C19-9876-9F1BC9AA2D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B4875-5723-4FE8-915B-CCDA7501D6A1}" type="datetimeFigureOut">
              <a:rPr lang="en-GB" smtClean="0"/>
              <a:t>22/11/2020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FAE62F-49FA-4BB5-A180-7B07B496E4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D5A259D-5943-4C34-A7F2-FDBE14AD0B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24AA4-D9D7-4FC7-9E90-173695F199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11251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E5A8A4C-B7A6-43DF-B042-56F4831683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578238-BD85-4378-9FEB-F0F8D61EA9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EC6D4E-7617-4CFB-B2A9-8C8146E6096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0B4875-5723-4FE8-915B-CCDA7501D6A1}" type="datetimeFigureOut">
              <a:rPr lang="en-GB" smtClean="0"/>
              <a:t>22/11/2020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64671A-9AAB-4E83-BA3B-CC7890B3F0B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FD8BD1-4FD8-4215-91FA-4DAE5677F53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324AA4-D9D7-4FC7-9E90-173695F199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66042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0D7B6173-1D58-48E2-83CF-37350F315F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8B068B58-6F94-4AFF-A8A7-18573884D6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5" name="Picture 74">
            <a:extLst>
              <a:ext uri="{FF2B5EF4-FFF2-40B4-BE49-F238E27FC236}">
                <a16:creationId xmlns:a16="http://schemas.microsoft.com/office/drawing/2014/main" id="{B0DAC8FB-A162-44E3-A606-C855A03A5B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952" cy="6862380"/>
          </a:xfrm>
          <a:prstGeom prst="rect">
            <a:avLst/>
          </a:prstGeom>
        </p:spPr>
      </p:pic>
      <p:sp>
        <p:nvSpPr>
          <p:cNvPr id="77" name="Rectangle 76">
            <a:extLst>
              <a:ext uri="{FF2B5EF4-FFF2-40B4-BE49-F238E27FC236}">
                <a16:creationId xmlns:a16="http://schemas.microsoft.com/office/drawing/2014/main" id="{21BDEC81-16A7-4451-B893-C15000083B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BE5B028C-7535-45E5-9D2C-32C50D0E0E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38542" y="729175"/>
            <a:ext cx="11099352" cy="5399650"/>
          </a:xfrm>
          <a:prstGeom prst="rect">
            <a:avLst/>
          </a:prstGeom>
          <a:solidFill>
            <a:schemeClr val="bg1"/>
          </a:solidFill>
          <a:ln w="349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00593422-3B4B-41D0-BDDA-7DE689F33D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1966" y="900622"/>
            <a:ext cx="4997189" cy="596874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3200" dirty="0"/>
              <a:t>An Inspector Calls Revision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B596C22-8D62-48DB-A328-0A7CACAB09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91966" y="1497496"/>
            <a:ext cx="4997189" cy="4409641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sz="1800" dirty="0"/>
              <a:t>The following slides have tables focusing on 4 main themes in An Inspector Calls – Responsibility, Class, Age and Gender. </a:t>
            </a:r>
          </a:p>
          <a:p>
            <a:pPr marL="0" indent="0">
              <a:buNone/>
            </a:pPr>
            <a:endParaRPr lang="en-GB" sz="1800" dirty="0"/>
          </a:p>
          <a:p>
            <a:pPr marL="0" indent="0">
              <a:buNone/>
            </a:pPr>
            <a:r>
              <a:rPr lang="en-GB" sz="1800" dirty="0"/>
              <a:t>The layout of the table in similar to when we looked at quotes from A Christmas Carol focusing on the AO (assessment objectives)</a:t>
            </a:r>
          </a:p>
          <a:p>
            <a:pPr marL="0" indent="0">
              <a:buNone/>
            </a:pPr>
            <a:endParaRPr lang="en-GB" sz="1800" dirty="0"/>
          </a:p>
          <a:p>
            <a:pPr marL="0" indent="0">
              <a:buNone/>
            </a:pPr>
            <a:r>
              <a:rPr lang="en-GB" sz="1800" dirty="0"/>
              <a:t>You need to have 5 quotes for each theme. </a:t>
            </a:r>
          </a:p>
          <a:p>
            <a:pPr marL="0" indent="0">
              <a:buNone/>
            </a:pPr>
            <a:endParaRPr lang="en-GB" sz="1800" dirty="0"/>
          </a:p>
          <a:p>
            <a:pPr marL="0" indent="0">
              <a:buNone/>
            </a:pPr>
            <a:r>
              <a:rPr lang="en-GB" sz="1800" dirty="0"/>
              <a:t>AO1: What are we learning about characters/events in the play?</a:t>
            </a:r>
          </a:p>
          <a:p>
            <a:pPr marL="0" indent="0">
              <a:buNone/>
            </a:pPr>
            <a:r>
              <a:rPr lang="en-GB" sz="1800" dirty="0"/>
              <a:t>AO2: What effects to individual language choices create?</a:t>
            </a:r>
          </a:p>
          <a:p>
            <a:pPr marL="0" indent="0">
              <a:buNone/>
            </a:pPr>
            <a:r>
              <a:rPr lang="en-GB" sz="1800" dirty="0"/>
              <a:t>AO3: How does the quote highlight historical/social issues of the time?</a:t>
            </a:r>
          </a:p>
        </p:txBody>
      </p:sp>
      <p:pic>
        <p:nvPicPr>
          <p:cNvPr id="1026" name="Picture 2" descr="Image result for an inspector calls">
            <a:extLst>
              <a:ext uri="{FF2B5EF4-FFF2-40B4-BE49-F238E27FC236}">
                <a16:creationId xmlns:a16="http://schemas.microsoft.com/office/drawing/2014/main" id="{FD586131-B785-49A3-BF7F-F3800268B03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4466" b="-1"/>
          <a:stretch/>
        </p:blipFill>
        <p:spPr bwMode="auto">
          <a:xfrm>
            <a:off x="6575741" y="895610"/>
            <a:ext cx="4890576" cy="50580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985299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B93A2F-6069-4C0A-8A83-54756DC842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3031435" cy="522771"/>
          </a:xfrm>
        </p:spPr>
        <p:txBody>
          <a:bodyPr>
            <a:normAutofit fontScale="90000"/>
          </a:bodyPr>
          <a:lstStyle/>
          <a:p>
            <a:r>
              <a:rPr lang="en-GB" dirty="0"/>
              <a:t>Responsibility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31F72BA6-EA79-47B1-8A45-710B9B45F54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23053651"/>
              </p:ext>
            </p:extLst>
          </p:nvPr>
        </p:nvGraphicFramePr>
        <p:xfrm>
          <a:off x="145773" y="522771"/>
          <a:ext cx="11847444" cy="62557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61861">
                  <a:extLst>
                    <a:ext uri="{9D8B030D-6E8A-4147-A177-3AD203B41FA5}">
                      <a16:colId xmlns:a16="http://schemas.microsoft.com/office/drawing/2014/main" val="1871645965"/>
                    </a:ext>
                  </a:extLst>
                </a:gridCol>
                <a:gridCol w="2961861">
                  <a:extLst>
                    <a:ext uri="{9D8B030D-6E8A-4147-A177-3AD203B41FA5}">
                      <a16:colId xmlns:a16="http://schemas.microsoft.com/office/drawing/2014/main" val="3478148886"/>
                    </a:ext>
                  </a:extLst>
                </a:gridCol>
                <a:gridCol w="2961861">
                  <a:extLst>
                    <a:ext uri="{9D8B030D-6E8A-4147-A177-3AD203B41FA5}">
                      <a16:colId xmlns:a16="http://schemas.microsoft.com/office/drawing/2014/main" val="4097087205"/>
                    </a:ext>
                  </a:extLst>
                </a:gridCol>
                <a:gridCol w="2961861">
                  <a:extLst>
                    <a:ext uri="{9D8B030D-6E8A-4147-A177-3AD203B41FA5}">
                      <a16:colId xmlns:a16="http://schemas.microsoft.com/office/drawing/2014/main" val="4126437151"/>
                    </a:ext>
                  </a:extLst>
                </a:gridCol>
              </a:tblGrid>
              <a:tr h="763054">
                <a:tc>
                  <a:txBody>
                    <a:bodyPr/>
                    <a:lstStyle/>
                    <a:p>
                      <a:r>
                        <a:rPr lang="en-GB" dirty="0"/>
                        <a:t>Quote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AO1: Understanding of the text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AO2: Language Analysis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AO3: Contextual Information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7357737"/>
                  </a:ext>
                </a:extLst>
              </a:tr>
              <a:tr h="1076004">
                <a:tc>
                  <a:txBody>
                    <a:bodyPr/>
                    <a:lstStyle/>
                    <a:p>
                      <a:r>
                        <a:rPr lang="en-GB" sz="1200" dirty="0"/>
                        <a:t>Inspector: Public men, Mr Birling, have responsibilities as well as privileges.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The Inspector is trying to show Mr Birling that his position in society should be used for the good of others not only to benefit himself.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“Public men” – people in a position of authority must take responsibility for society’s problems.</a:t>
                      </a:r>
                    </a:p>
                    <a:p>
                      <a:endParaRPr lang="en-GB" sz="1200" dirty="0"/>
                    </a:p>
                    <a:p>
                      <a:r>
                        <a:rPr lang="en-GB" sz="1200" dirty="0"/>
                        <a:t>“privileges” The Inspector is being critical and emphasising how selfish Mr Birling is.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Links to the ideas of Socialism – we should share social responsibilities. Priestley is highlighting the corrupt nature of Capitalism.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6391684"/>
                  </a:ext>
                </a:extLst>
              </a:tr>
              <a:tr h="1076004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55138"/>
                  </a:ext>
                </a:extLst>
              </a:tr>
              <a:tr h="1076004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1487791"/>
                  </a:ext>
                </a:extLst>
              </a:tr>
              <a:tr h="1076004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3643659"/>
                  </a:ext>
                </a:extLst>
              </a:tr>
              <a:tr h="1076004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71397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291534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B93A2F-6069-4C0A-8A83-54756DC842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3031435" cy="522771"/>
          </a:xfrm>
        </p:spPr>
        <p:txBody>
          <a:bodyPr>
            <a:normAutofit fontScale="90000"/>
          </a:bodyPr>
          <a:lstStyle/>
          <a:p>
            <a:r>
              <a:rPr lang="en-GB" dirty="0"/>
              <a:t>Class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31F72BA6-EA79-47B1-8A45-710B9B45F54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28105476"/>
              </p:ext>
            </p:extLst>
          </p:nvPr>
        </p:nvGraphicFramePr>
        <p:xfrm>
          <a:off x="145773" y="522771"/>
          <a:ext cx="11847444" cy="61430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61861">
                  <a:extLst>
                    <a:ext uri="{9D8B030D-6E8A-4147-A177-3AD203B41FA5}">
                      <a16:colId xmlns:a16="http://schemas.microsoft.com/office/drawing/2014/main" val="1871645965"/>
                    </a:ext>
                  </a:extLst>
                </a:gridCol>
                <a:gridCol w="2961861">
                  <a:extLst>
                    <a:ext uri="{9D8B030D-6E8A-4147-A177-3AD203B41FA5}">
                      <a16:colId xmlns:a16="http://schemas.microsoft.com/office/drawing/2014/main" val="3478148886"/>
                    </a:ext>
                  </a:extLst>
                </a:gridCol>
                <a:gridCol w="2961861">
                  <a:extLst>
                    <a:ext uri="{9D8B030D-6E8A-4147-A177-3AD203B41FA5}">
                      <a16:colId xmlns:a16="http://schemas.microsoft.com/office/drawing/2014/main" val="4097087205"/>
                    </a:ext>
                  </a:extLst>
                </a:gridCol>
                <a:gridCol w="2961861">
                  <a:extLst>
                    <a:ext uri="{9D8B030D-6E8A-4147-A177-3AD203B41FA5}">
                      <a16:colId xmlns:a16="http://schemas.microsoft.com/office/drawing/2014/main" val="4126437151"/>
                    </a:ext>
                  </a:extLst>
                </a:gridCol>
              </a:tblGrid>
              <a:tr h="763054">
                <a:tc>
                  <a:txBody>
                    <a:bodyPr/>
                    <a:lstStyle/>
                    <a:p>
                      <a:r>
                        <a:rPr lang="en-GB" dirty="0"/>
                        <a:t>Quote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AO1: Understanding of the text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AO2: Language Analysis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AO3: Contextual Information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7357737"/>
                  </a:ext>
                </a:extLst>
              </a:tr>
              <a:tr h="1076004"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6391684"/>
                  </a:ext>
                </a:extLst>
              </a:tr>
              <a:tr h="1076004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55138"/>
                  </a:ext>
                </a:extLst>
              </a:tr>
              <a:tr h="1076004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1487791"/>
                  </a:ext>
                </a:extLst>
              </a:tr>
              <a:tr h="1076004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3643659"/>
                  </a:ext>
                </a:extLst>
              </a:tr>
              <a:tr h="1076004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71397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411057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B93A2F-6069-4C0A-8A83-54756DC842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3031435" cy="522771"/>
          </a:xfrm>
        </p:spPr>
        <p:txBody>
          <a:bodyPr>
            <a:normAutofit fontScale="90000"/>
          </a:bodyPr>
          <a:lstStyle/>
          <a:p>
            <a:r>
              <a:rPr lang="en-GB" dirty="0"/>
              <a:t>Gender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31F72BA6-EA79-47B1-8A45-710B9B45F54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13953404"/>
              </p:ext>
            </p:extLst>
          </p:nvPr>
        </p:nvGraphicFramePr>
        <p:xfrm>
          <a:off x="145773" y="522771"/>
          <a:ext cx="11847444" cy="61430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61861">
                  <a:extLst>
                    <a:ext uri="{9D8B030D-6E8A-4147-A177-3AD203B41FA5}">
                      <a16:colId xmlns:a16="http://schemas.microsoft.com/office/drawing/2014/main" val="1871645965"/>
                    </a:ext>
                  </a:extLst>
                </a:gridCol>
                <a:gridCol w="2961861">
                  <a:extLst>
                    <a:ext uri="{9D8B030D-6E8A-4147-A177-3AD203B41FA5}">
                      <a16:colId xmlns:a16="http://schemas.microsoft.com/office/drawing/2014/main" val="3478148886"/>
                    </a:ext>
                  </a:extLst>
                </a:gridCol>
                <a:gridCol w="2961861">
                  <a:extLst>
                    <a:ext uri="{9D8B030D-6E8A-4147-A177-3AD203B41FA5}">
                      <a16:colId xmlns:a16="http://schemas.microsoft.com/office/drawing/2014/main" val="4097087205"/>
                    </a:ext>
                  </a:extLst>
                </a:gridCol>
                <a:gridCol w="2961861">
                  <a:extLst>
                    <a:ext uri="{9D8B030D-6E8A-4147-A177-3AD203B41FA5}">
                      <a16:colId xmlns:a16="http://schemas.microsoft.com/office/drawing/2014/main" val="4126437151"/>
                    </a:ext>
                  </a:extLst>
                </a:gridCol>
              </a:tblGrid>
              <a:tr h="763054">
                <a:tc>
                  <a:txBody>
                    <a:bodyPr/>
                    <a:lstStyle/>
                    <a:p>
                      <a:r>
                        <a:rPr lang="en-GB" dirty="0"/>
                        <a:t>Quote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AO1: Understanding of the text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AO2: Language Analysis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AO3: Contextual Information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7357737"/>
                  </a:ext>
                </a:extLst>
              </a:tr>
              <a:tr h="1076004"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6391684"/>
                  </a:ext>
                </a:extLst>
              </a:tr>
              <a:tr h="1076004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55138"/>
                  </a:ext>
                </a:extLst>
              </a:tr>
              <a:tr h="1076004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1487791"/>
                  </a:ext>
                </a:extLst>
              </a:tr>
              <a:tr h="1076004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3643659"/>
                  </a:ext>
                </a:extLst>
              </a:tr>
              <a:tr h="1076004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71397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89361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B93A2F-6069-4C0A-8A83-54756DC842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3031435" cy="522771"/>
          </a:xfrm>
        </p:spPr>
        <p:txBody>
          <a:bodyPr>
            <a:normAutofit fontScale="90000"/>
          </a:bodyPr>
          <a:lstStyle/>
          <a:p>
            <a:r>
              <a:rPr lang="en-GB" dirty="0"/>
              <a:t>Age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31F72BA6-EA79-47B1-8A45-710B9B45F54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72800535"/>
              </p:ext>
            </p:extLst>
          </p:nvPr>
        </p:nvGraphicFramePr>
        <p:xfrm>
          <a:off x="145773" y="522771"/>
          <a:ext cx="11847444" cy="61430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61861">
                  <a:extLst>
                    <a:ext uri="{9D8B030D-6E8A-4147-A177-3AD203B41FA5}">
                      <a16:colId xmlns:a16="http://schemas.microsoft.com/office/drawing/2014/main" val="1871645965"/>
                    </a:ext>
                  </a:extLst>
                </a:gridCol>
                <a:gridCol w="2961861">
                  <a:extLst>
                    <a:ext uri="{9D8B030D-6E8A-4147-A177-3AD203B41FA5}">
                      <a16:colId xmlns:a16="http://schemas.microsoft.com/office/drawing/2014/main" val="3478148886"/>
                    </a:ext>
                  </a:extLst>
                </a:gridCol>
                <a:gridCol w="2961861">
                  <a:extLst>
                    <a:ext uri="{9D8B030D-6E8A-4147-A177-3AD203B41FA5}">
                      <a16:colId xmlns:a16="http://schemas.microsoft.com/office/drawing/2014/main" val="4097087205"/>
                    </a:ext>
                  </a:extLst>
                </a:gridCol>
                <a:gridCol w="2961861">
                  <a:extLst>
                    <a:ext uri="{9D8B030D-6E8A-4147-A177-3AD203B41FA5}">
                      <a16:colId xmlns:a16="http://schemas.microsoft.com/office/drawing/2014/main" val="4126437151"/>
                    </a:ext>
                  </a:extLst>
                </a:gridCol>
              </a:tblGrid>
              <a:tr h="763054">
                <a:tc>
                  <a:txBody>
                    <a:bodyPr/>
                    <a:lstStyle/>
                    <a:p>
                      <a:r>
                        <a:rPr lang="en-GB" dirty="0"/>
                        <a:t>Quote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AO1: Understanding of the text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AO2: Language Analysis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AO3: Contextual Information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7357737"/>
                  </a:ext>
                </a:extLst>
              </a:tr>
              <a:tr h="1076004"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6391684"/>
                  </a:ext>
                </a:extLst>
              </a:tr>
              <a:tr h="1076004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55138"/>
                  </a:ext>
                </a:extLst>
              </a:tr>
              <a:tr h="1076004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1487791"/>
                  </a:ext>
                </a:extLst>
              </a:tr>
              <a:tr h="1076004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3643659"/>
                  </a:ext>
                </a:extLst>
              </a:tr>
              <a:tr h="1076004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71397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819066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0D7B6173-1D58-48E2-83CF-37350F315F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8B068B58-6F94-4AFF-A8A7-18573884D6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5" name="Picture 74">
            <a:extLst>
              <a:ext uri="{FF2B5EF4-FFF2-40B4-BE49-F238E27FC236}">
                <a16:creationId xmlns:a16="http://schemas.microsoft.com/office/drawing/2014/main" id="{B0DAC8FB-A162-44E3-A606-C855A03A5B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952" cy="6862380"/>
          </a:xfrm>
          <a:prstGeom prst="rect">
            <a:avLst/>
          </a:prstGeom>
        </p:spPr>
      </p:pic>
      <p:sp>
        <p:nvSpPr>
          <p:cNvPr id="77" name="Rectangle 76">
            <a:extLst>
              <a:ext uri="{FF2B5EF4-FFF2-40B4-BE49-F238E27FC236}">
                <a16:creationId xmlns:a16="http://schemas.microsoft.com/office/drawing/2014/main" id="{21BDEC81-16A7-4451-B893-C15000083B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BE5B028C-7535-45E5-9D2C-32C50D0E0E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38542" y="729175"/>
            <a:ext cx="11099352" cy="5399650"/>
          </a:xfrm>
          <a:prstGeom prst="rect">
            <a:avLst/>
          </a:prstGeom>
          <a:solidFill>
            <a:schemeClr val="bg1"/>
          </a:solidFill>
          <a:ln w="349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00593422-3B4B-41D0-BDDA-7DE689F33D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9281" y="4060106"/>
            <a:ext cx="4997189" cy="1893524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pPr marL="0" indent="0">
              <a:buNone/>
            </a:pPr>
            <a:r>
              <a:rPr lang="en-GB" sz="4800" b="1" dirty="0">
                <a:solidFill>
                  <a:srgbClr val="FF0000"/>
                </a:solidFill>
              </a:rPr>
              <a:t>How are the power relationships between Mr Birling and the Inspector explored in the extract on slides 7&amp;8?</a:t>
            </a:r>
            <a:br>
              <a:rPr lang="en-GB" sz="4800" b="1" dirty="0">
                <a:solidFill>
                  <a:srgbClr val="FF0000"/>
                </a:solidFill>
              </a:rPr>
            </a:br>
            <a:r>
              <a:rPr lang="en-GB" sz="3100" b="1" dirty="0">
                <a:solidFill>
                  <a:srgbClr val="FF0000"/>
                </a:solidFill>
              </a:rPr>
              <a:t>Key quotes you could focus on have been highlighted in red. Remember to use PETER in your response (and focus on language).</a:t>
            </a:r>
            <a:endParaRPr lang="en-GB" sz="4800" b="1" dirty="0"/>
          </a:p>
        </p:txBody>
      </p:sp>
      <p:pic>
        <p:nvPicPr>
          <p:cNvPr id="1026" name="Picture 2" descr="Image result for an inspector calls">
            <a:extLst>
              <a:ext uri="{FF2B5EF4-FFF2-40B4-BE49-F238E27FC236}">
                <a16:creationId xmlns:a16="http://schemas.microsoft.com/office/drawing/2014/main" id="{FD586131-B785-49A3-BF7F-F3800268B03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4466" b="-1"/>
          <a:stretch/>
        </p:blipFill>
        <p:spPr bwMode="auto">
          <a:xfrm>
            <a:off x="6575741" y="895610"/>
            <a:ext cx="4890576" cy="50580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858838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9826" y="462106"/>
            <a:ext cx="11392347" cy="593378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b="1" dirty="0"/>
              <a:t>Edna:</a:t>
            </a:r>
            <a:r>
              <a:rPr lang="en-GB" sz="2400" dirty="0"/>
              <a:t> (opening door, and announcing) Inspector Goole.</a:t>
            </a:r>
          </a:p>
          <a:p>
            <a:pPr marL="0" indent="0">
              <a:buNone/>
            </a:pPr>
            <a:r>
              <a:rPr lang="en-GB" sz="2400" dirty="0"/>
              <a:t> // the inspector enters, and Edna goes, closing door after her. The inspector need not be a big man but </a:t>
            </a:r>
            <a:r>
              <a:rPr lang="en-GB" sz="2400" dirty="0">
                <a:solidFill>
                  <a:srgbClr val="FF0000"/>
                </a:solidFill>
              </a:rPr>
              <a:t>he creates at once an impression of massiveness, solidity and purposefulness</a:t>
            </a:r>
            <a:r>
              <a:rPr lang="en-GB" sz="2400" dirty="0"/>
              <a:t>. He is a man in his fifties, dressed in a plain darkish suit of the period. He </a:t>
            </a:r>
            <a:r>
              <a:rPr lang="en-GB" sz="2400" dirty="0">
                <a:solidFill>
                  <a:srgbClr val="FF0000"/>
                </a:solidFill>
              </a:rPr>
              <a:t>speaks carefully, weightily</a:t>
            </a:r>
            <a:r>
              <a:rPr lang="en-GB" sz="2400" dirty="0"/>
              <a:t>, and has a </a:t>
            </a:r>
            <a:r>
              <a:rPr lang="en-GB" sz="2400" dirty="0">
                <a:solidFill>
                  <a:srgbClr val="FF0000"/>
                </a:solidFill>
              </a:rPr>
              <a:t>disconcerting habit of looking hard at the person he addresses </a:t>
            </a:r>
            <a:r>
              <a:rPr lang="en-GB" sz="2400" dirty="0"/>
              <a:t>before actually speaking.// </a:t>
            </a:r>
          </a:p>
          <a:p>
            <a:pPr marL="0" indent="0">
              <a:buNone/>
            </a:pPr>
            <a:r>
              <a:rPr lang="en-GB" sz="2400" b="1" dirty="0"/>
              <a:t>Inspector:</a:t>
            </a:r>
            <a:r>
              <a:rPr lang="en-GB" sz="2400" dirty="0"/>
              <a:t> Mr Birling? </a:t>
            </a:r>
          </a:p>
          <a:p>
            <a:pPr marL="0" indent="0">
              <a:buNone/>
            </a:pPr>
            <a:r>
              <a:rPr lang="en-GB" sz="2400" b="1" dirty="0"/>
              <a:t>Birling:</a:t>
            </a:r>
            <a:r>
              <a:rPr lang="en-GB" sz="2400" dirty="0"/>
              <a:t> Yes. </a:t>
            </a:r>
            <a:r>
              <a:rPr lang="en-GB" sz="2400" dirty="0">
                <a:solidFill>
                  <a:srgbClr val="FF0000"/>
                </a:solidFill>
              </a:rPr>
              <a:t>Sit down inspector</a:t>
            </a:r>
            <a:r>
              <a:rPr lang="en-GB" sz="2400" dirty="0"/>
              <a:t>. </a:t>
            </a:r>
          </a:p>
          <a:p>
            <a:pPr marL="0" indent="0">
              <a:buNone/>
            </a:pPr>
            <a:r>
              <a:rPr lang="en-GB" sz="2400" b="1" dirty="0"/>
              <a:t>Inspector:</a:t>
            </a:r>
            <a:r>
              <a:rPr lang="en-GB" sz="2400" dirty="0"/>
              <a:t> (sitting) Thank you, sir. </a:t>
            </a:r>
          </a:p>
          <a:p>
            <a:pPr marL="0" indent="0">
              <a:buNone/>
            </a:pPr>
            <a:r>
              <a:rPr lang="en-GB" sz="2400" b="1" dirty="0"/>
              <a:t>Birling:</a:t>
            </a:r>
            <a:r>
              <a:rPr lang="en-GB" sz="2400" dirty="0"/>
              <a:t> </a:t>
            </a:r>
            <a:r>
              <a:rPr lang="en-GB" sz="2400" dirty="0">
                <a:solidFill>
                  <a:srgbClr val="FF0000"/>
                </a:solidFill>
              </a:rPr>
              <a:t>Have a glass of port – or a little whisky?</a:t>
            </a:r>
          </a:p>
          <a:p>
            <a:pPr marL="0" indent="0">
              <a:buNone/>
            </a:pPr>
            <a:r>
              <a:rPr lang="en-GB" sz="2400" b="1" dirty="0"/>
              <a:t>Inspector:</a:t>
            </a:r>
            <a:r>
              <a:rPr lang="en-GB" sz="2400" dirty="0"/>
              <a:t> No, thank you, Mr Birling</a:t>
            </a:r>
            <a:r>
              <a:rPr lang="en-GB" sz="2400" dirty="0">
                <a:solidFill>
                  <a:srgbClr val="FF0000"/>
                </a:solidFill>
              </a:rPr>
              <a:t>. I'm on duty. </a:t>
            </a:r>
          </a:p>
          <a:p>
            <a:pPr marL="0" indent="0">
              <a:buNone/>
            </a:pPr>
            <a:r>
              <a:rPr lang="en-GB" sz="2400" b="1" dirty="0"/>
              <a:t>Birling:</a:t>
            </a:r>
            <a:r>
              <a:rPr lang="en-GB" sz="2400" dirty="0"/>
              <a:t> </a:t>
            </a:r>
            <a:r>
              <a:rPr lang="en-GB" sz="2400" dirty="0">
                <a:solidFill>
                  <a:srgbClr val="FF0000"/>
                </a:solidFill>
              </a:rPr>
              <a:t>You're new,</a:t>
            </a:r>
            <a:r>
              <a:rPr lang="en-GB" sz="2400" dirty="0"/>
              <a:t> aren't you? </a:t>
            </a:r>
          </a:p>
          <a:p>
            <a:pPr marL="0" indent="0">
              <a:buNone/>
            </a:pPr>
            <a:endParaRPr lang="en-GB" sz="2400" b="1" dirty="0"/>
          </a:p>
          <a:p>
            <a:pPr marL="0" indent="0">
              <a:buNone/>
            </a:pPr>
            <a:endParaRPr lang="en-GB" sz="2400" b="1" dirty="0"/>
          </a:p>
          <a:p>
            <a:endParaRPr lang="en-GB" sz="2400" b="1" dirty="0"/>
          </a:p>
        </p:txBody>
      </p:sp>
    </p:spTree>
    <p:extLst>
      <p:ext uri="{BB962C8B-B14F-4D97-AF65-F5344CB8AC3E}">
        <p14:creationId xmlns:p14="http://schemas.microsoft.com/office/powerpoint/2010/main" val="39729001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4120" y="478243"/>
            <a:ext cx="9123395" cy="5901514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GB" sz="3200" b="1" dirty="0"/>
              <a:t>Inspector:</a:t>
            </a:r>
            <a:r>
              <a:rPr lang="en-GB" sz="3200" dirty="0"/>
              <a:t> Yes, sir. Only recently transferred. </a:t>
            </a:r>
          </a:p>
          <a:p>
            <a:pPr marL="0" indent="0">
              <a:buNone/>
            </a:pPr>
            <a:r>
              <a:rPr lang="en-GB" sz="3200" b="1" dirty="0"/>
              <a:t>Birling:</a:t>
            </a:r>
            <a:r>
              <a:rPr lang="en-GB" sz="3200" dirty="0"/>
              <a:t> I thought you must be. </a:t>
            </a:r>
            <a:r>
              <a:rPr lang="en-GB" sz="3200" dirty="0">
                <a:solidFill>
                  <a:srgbClr val="FF0000"/>
                </a:solidFill>
              </a:rPr>
              <a:t>I was an alderman for years – and lord mayor two years ago</a:t>
            </a:r>
            <a:r>
              <a:rPr lang="en-GB" sz="3200" dirty="0"/>
              <a:t> – </a:t>
            </a:r>
            <a:r>
              <a:rPr lang="en-GB" sz="3200" dirty="0">
                <a:solidFill>
                  <a:srgbClr val="FF0000"/>
                </a:solidFill>
              </a:rPr>
              <a:t>and I’m still on the bench </a:t>
            </a:r>
            <a:r>
              <a:rPr lang="en-GB" sz="3200" dirty="0"/>
              <a:t>– so </a:t>
            </a:r>
            <a:r>
              <a:rPr lang="en-GB" sz="3200" dirty="0">
                <a:solidFill>
                  <a:srgbClr val="FF0000"/>
                </a:solidFill>
              </a:rPr>
              <a:t>I know the Brumley police officers </a:t>
            </a:r>
            <a:r>
              <a:rPr lang="en-GB" sz="3200" dirty="0"/>
              <a:t>pretty well – and I thought I’d never seen you before. </a:t>
            </a:r>
          </a:p>
          <a:p>
            <a:pPr marL="0" indent="0">
              <a:buNone/>
            </a:pPr>
            <a:r>
              <a:rPr lang="en-GB" sz="3200" b="1" dirty="0"/>
              <a:t>Inspector:</a:t>
            </a:r>
            <a:r>
              <a:rPr lang="en-GB" sz="3200" dirty="0"/>
              <a:t> </a:t>
            </a:r>
            <a:r>
              <a:rPr lang="en-GB" sz="3200" dirty="0">
                <a:solidFill>
                  <a:srgbClr val="FF0000"/>
                </a:solidFill>
              </a:rPr>
              <a:t>Quite so</a:t>
            </a:r>
            <a:r>
              <a:rPr lang="en-GB" sz="3200" dirty="0"/>
              <a:t>. </a:t>
            </a:r>
          </a:p>
          <a:p>
            <a:pPr marL="0" indent="0">
              <a:buNone/>
            </a:pPr>
            <a:r>
              <a:rPr lang="en-GB" sz="3200" b="1" dirty="0"/>
              <a:t>Birling:</a:t>
            </a:r>
            <a:r>
              <a:rPr lang="en-GB" sz="3200" dirty="0"/>
              <a:t> Well, </a:t>
            </a:r>
            <a:r>
              <a:rPr lang="en-GB" sz="3200" dirty="0">
                <a:solidFill>
                  <a:srgbClr val="FF0000"/>
                </a:solidFill>
              </a:rPr>
              <a:t>what can I do for you</a:t>
            </a:r>
            <a:r>
              <a:rPr lang="en-GB" sz="3200" dirty="0"/>
              <a:t>? Some trouble about a warrant? </a:t>
            </a:r>
          </a:p>
          <a:p>
            <a:pPr marL="0" indent="0">
              <a:buNone/>
            </a:pPr>
            <a:r>
              <a:rPr lang="en-GB" sz="3200" b="1" dirty="0"/>
              <a:t>Inspector:</a:t>
            </a:r>
            <a:r>
              <a:rPr lang="en-GB" sz="3200" dirty="0"/>
              <a:t> No, Mr Birling. </a:t>
            </a:r>
          </a:p>
          <a:p>
            <a:pPr marL="0" indent="0">
              <a:buNone/>
            </a:pPr>
            <a:r>
              <a:rPr lang="en-GB" sz="3200" b="1" dirty="0"/>
              <a:t>Birling:</a:t>
            </a:r>
            <a:r>
              <a:rPr lang="en-GB" sz="3200" dirty="0"/>
              <a:t> (after a pause, with </a:t>
            </a:r>
            <a:r>
              <a:rPr lang="en-GB" sz="3200" dirty="0">
                <a:solidFill>
                  <a:srgbClr val="FF0000"/>
                </a:solidFill>
              </a:rPr>
              <a:t>a touch of impatience</a:t>
            </a:r>
            <a:r>
              <a:rPr lang="en-GB" sz="3200" dirty="0"/>
              <a:t>) Well, what is it then? </a:t>
            </a:r>
          </a:p>
          <a:p>
            <a:pPr marL="0" indent="0">
              <a:buNone/>
            </a:pPr>
            <a:r>
              <a:rPr lang="en-GB" sz="3200" b="1" dirty="0"/>
              <a:t>Inspector:</a:t>
            </a:r>
            <a:r>
              <a:rPr lang="en-GB" sz="3200" dirty="0"/>
              <a:t> </a:t>
            </a:r>
            <a:r>
              <a:rPr lang="en-GB" sz="3200" dirty="0">
                <a:solidFill>
                  <a:srgbClr val="FF0000"/>
                </a:solidFill>
              </a:rPr>
              <a:t>I’d like some information</a:t>
            </a:r>
            <a:r>
              <a:rPr lang="en-GB" sz="3200" dirty="0"/>
              <a:t>, if you don't mind, Mr Birling. Two hours ago a young woman died on the infirmary. She'd been taken there this afternoon because she'd swallowed a lot of strong disinfectant. </a:t>
            </a:r>
            <a:r>
              <a:rPr lang="en-GB" sz="3200" dirty="0">
                <a:solidFill>
                  <a:srgbClr val="FF0000"/>
                </a:solidFill>
              </a:rPr>
              <a:t>Burnt her inside out, of course.</a:t>
            </a:r>
          </a:p>
          <a:p>
            <a:pPr marL="0" indent="0">
              <a:buNone/>
            </a:pPr>
            <a:endParaRPr lang="en-GB" sz="2400" b="1" dirty="0"/>
          </a:p>
          <a:p>
            <a:pPr marL="0" indent="0">
              <a:buNone/>
            </a:pPr>
            <a:endParaRPr lang="en-GB" sz="2400" b="1" dirty="0"/>
          </a:p>
          <a:p>
            <a:endParaRPr lang="en-GB" sz="2400" b="1" dirty="0"/>
          </a:p>
        </p:txBody>
      </p:sp>
    </p:spTree>
    <p:extLst>
      <p:ext uri="{BB962C8B-B14F-4D97-AF65-F5344CB8AC3E}">
        <p14:creationId xmlns:p14="http://schemas.microsoft.com/office/powerpoint/2010/main" val="26753664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612</Words>
  <Application>Microsoft Office PowerPoint</Application>
  <PresentationFormat>Widescreen</PresentationFormat>
  <Paragraphs>54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An Inspector Calls Revision</vt:lpstr>
      <vt:lpstr>Responsibility</vt:lpstr>
      <vt:lpstr>Class</vt:lpstr>
      <vt:lpstr>Gender</vt:lpstr>
      <vt:lpstr>Age</vt:lpstr>
      <vt:lpstr>How are the power relationships between Mr Birling and the Inspector explored in the extract on slides 7&amp;8? Key quotes you could focus on have been highlighted in red. Remember to use PETER in your response (and focus on language).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 Inspector Calls Revision</dc:title>
  <dc:creator>Amanda Allen</dc:creator>
  <cp:lastModifiedBy>Amanda Allen</cp:lastModifiedBy>
  <cp:revision>4</cp:revision>
  <dcterms:created xsi:type="dcterms:W3CDTF">2020-11-22T16:04:01Z</dcterms:created>
  <dcterms:modified xsi:type="dcterms:W3CDTF">2020-11-22T16:30:41Z</dcterms:modified>
</cp:coreProperties>
</file>