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6AEB-6CB0-46DE-A1AE-F346825BD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74A80-BA15-44BD-9F7B-512A4A88A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0E64E-5969-4DFC-8AA3-A3ACC10E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D308A-9180-4BD0-8B9A-2D87A486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9696-9CCD-4AF9-85BD-F30ACACB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6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BD06-9BD1-406F-BE25-C3BE933B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6FF656-95F4-457D-AD54-CB30B1EA0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62FDF-5513-4FFF-92F8-F9F7855C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ED52B-0C5C-4E71-98DD-A3F16FA8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8A6C0-EF64-4DE8-B3F8-F86E4E5B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4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D2E21-E875-4536-8E9C-2E1DD953B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C3541-3F22-409F-84AB-FEEA35F02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0B60E-8C35-4A1C-8532-6F6ECAAB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FF391-5E0C-42F4-BB11-49ABB38A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516C5-D4B0-4F26-B2B1-08133EB7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93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E777-EB94-48A4-AA1F-BD719B6D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C44E0-23CB-463A-889F-17A2E19B3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D618F-672B-4242-AB07-4E74E21B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0B1FC-E018-4028-AD0D-B2CEC72C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1DE47-70F4-4C71-8D48-9AE510278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11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65BA-2C93-469B-80E3-387D8BD39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C6631-2425-461D-941C-3A81BBA18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D99AA-AB7D-46DB-8565-26B8A362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C4DD8-D844-48E7-B4EC-DA0EFAA4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ADAD1-5269-475C-8F03-C663B6DA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8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03A7-A72E-424D-B1BB-67288952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795C-41BC-4A8E-BB52-4A8CDD873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577DD-7DAC-4677-90AC-7CFC223D1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4B4A5-E8A2-4654-9382-A97ADFFE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586DA-710F-4729-9297-CBCD27EB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1FCDF-8A92-4135-B58D-49C239E4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3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5DA7-9003-42C4-B57D-24DB2F1E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79E57-D2A3-4431-AEB3-EA2EE9E90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885A4-7A68-4F5E-9B69-C51D7EA45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E00B8-3CDC-4C42-A9AC-30358801B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7879B6-BAFB-43A9-BE8B-322A79C60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91BFB6-04E4-42A9-ABE9-7A658E6B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91D4C3-06B4-4CBD-818E-05650F90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712049-EE9A-405A-9668-848EBCF3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98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5984D-9C87-4765-A478-CCB68239B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E79F7-505C-4303-8491-A097AA90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6A290-7076-4ACC-9234-7350D1770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76180-6FDE-4D04-AAC4-6139B9F44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EB8E0-94A4-403D-B19E-638ACE93B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12EAE-B49D-48EF-ADBF-EF3D1EC0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910B7-6C21-444A-B58F-39D9ABAA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7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F0FC-0042-47D6-9486-803B3A2FC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61DE8-FC23-47C6-A9BD-10786BB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1EF00-2E10-4B19-9FF8-093614EF6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EC111-9C72-4C67-90D9-FE61E3F3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F8D3E-768D-4302-825E-C12745F1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096DB-D2DA-4DC2-884C-9B1CD1CA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4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816A-4E11-4D65-BFB0-32508CEA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6B52F-9217-4ECD-AE13-E8FAD9DCF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92798-DEDA-4717-84E9-F71CB0C06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F2DB9-046E-4868-ACB2-7D70617B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8F991-898D-473D-93ED-166E924D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6F28D-E066-42B9-8F07-DA2D9EA6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2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F4041-AF4A-4508-B007-DEED789D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62821-A678-453B-8905-B40BEBAAF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3AADA-6C01-47E8-8765-D1750C433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AB234-9BD0-43C6-83F5-D57444C7CD9E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6E484-58B5-4959-913D-5118AD619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793FD-9E25-461B-BE16-418FD26A0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330F-236F-4000-B3D0-C6EA8EBDE0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3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998325"/>
              </p:ext>
            </p:extLst>
          </p:nvPr>
        </p:nvGraphicFramePr>
        <p:xfrm>
          <a:off x="7003244" y="403597"/>
          <a:ext cx="4883955" cy="605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What colour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is the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lighting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on stage prior to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Inspector Goole’s arrival?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2: </a:t>
                      </a:r>
                      <a:r>
                        <a:rPr lang="en-GB" b="0" dirty="0"/>
                        <a:t>Mr Birling says: </a:t>
                      </a:r>
                      <a:r>
                        <a:rPr lang="en-GB" b="1" i="1" dirty="0"/>
                        <a:t>“A man has to make his own </a:t>
                      </a:r>
                    </a:p>
                    <a:p>
                      <a:r>
                        <a:rPr lang="en-GB" b="1" i="1" dirty="0"/>
                        <a:t>     way, look after himself and his family.”</a:t>
                      </a:r>
                    </a:p>
                    <a:p>
                      <a:endParaRPr lang="en-GB" b="0" dirty="0"/>
                    </a:p>
                    <a:p>
                      <a:r>
                        <a:rPr lang="en-GB" b="0" baseline="0" dirty="0"/>
                        <a:t>     </a:t>
                      </a:r>
                      <a:r>
                        <a:rPr lang="en-GB" b="0" dirty="0"/>
                        <a:t>Is this a </a:t>
                      </a:r>
                      <a:r>
                        <a:rPr lang="en-GB" b="1" dirty="0"/>
                        <a:t>socialist </a:t>
                      </a:r>
                      <a:r>
                        <a:rPr lang="en-GB" b="0" dirty="0"/>
                        <a:t>or a </a:t>
                      </a:r>
                      <a:r>
                        <a:rPr lang="en-GB" b="1" dirty="0"/>
                        <a:t>capitalist</a:t>
                      </a:r>
                      <a:r>
                        <a:rPr lang="en-GB" b="0" dirty="0"/>
                        <a:t> ideology?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3: </a:t>
                      </a:r>
                      <a:r>
                        <a:rPr lang="en-GB" b="0" dirty="0"/>
                        <a:t>What is the name of the </a:t>
                      </a:r>
                      <a:r>
                        <a:rPr lang="en-GB" b="1" i="1" dirty="0"/>
                        <a:t>historical period </a:t>
                      </a:r>
                      <a:r>
                        <a:rPr lang="en-GB" b="0" dirty="0"/>
                        <a:t>used </a:t>
                      </a:r>
                    </a:p>
                    <a:p>
                      <a:r>
                        <a:rPr lang="en-GB" b="0" dirty="0"/>
                        <a:t>     to describe the society in which the events of </a:t>
                      </a:r>
                    </a:p>
                    <a:p>
                      <a:r>
                        <a:rPr lang="en-GB" b="0" dirty="0"/>
                        <a:t>     </a:t>
                      </a:r>
                      <a:r>
                        <a:rPr lang="en-GB" b="0" i="1" dirty="0"/>
                        <a:t>‘An Inspector Calls’ </a:t>
                      </a:r>
                      <a:r>
                        <a:rPr lang="en-GB" b="0" dirty="0"/>
                        <a:t>happen?</a:t>
                      </a:r>
                    </a:p>
                    <a:p>
                      <a:endParaRPr lang="en-GB" b="1" dirty="0"/>
                    </a:p>
                    <a:p>
                      <a:r>
                        <a:rPr lang="en-GB" b="1" dirty="0"/>
                        <a:t>        A:  </a:t>
                      </a:r>
                      <a:r>
                        <a:rPr lang="en-GB" b="0" dirty="0"/>
                        <a:t>Victorian</a:t>
                      </a:r>
                    </a:p>
                    <a:p>
                      <a:r>
                        <a:rPr lang="en-GB" b="1" dirty="0"/>
                        <a:t>        B:  </a:t>
                      </a:r>
                      <a:r>
                        <a:rPr lang="en-GB" b="0" dirty="0"/>
                        <a:t>Elizabethan</a:t>
                      </a:r>
                    </a:p>
                    <a:p>
                      <a:r>
                        <a:rPr lang="en-GB" b="1" dirty="0"/>
                        <a:t>        C:  </a:t>
                      </a:r>
                      <a:r>
                        <a:rPr lang="en-GB" b="0" dirty="0"/>
                        <a:t>Edwardian</a:t>
                      </a:r>
                    </a:p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4: </a:t>
                      </a:r>
                      <a:r>
                        <a:rPr lang="en-GB" b="0" dirty="0"/>
                        <a:t>What is the </a:t>
                      </a:r>
                      <a:r>
                        <a:rPr lang="en-GB" b="1" dirty="0"/>
                        <a:t>intended</a:t>
                      </a:r>
                      <a:r>
                        <a:rPr lang="en-GB" b="1" baseline="0" dirty="0"/>
                        <a:t> dramatic effect </a:t>
                      </a:r>
                      <a:r>
                        <a:rPr lang="en-GB" b="0" baseline="0" dirty="0"/>
                        <a:t>of the </a:t>
                      </a:r>
                    </a:p>
                    <a:p>
                      <a:r>
                        <a:rPr lang="en-GB" b="0" baseline="0" dirty="0"/>
                        <a:t>     lighting change which coincides with the </a:t>
                      </a:r>
                    </a:p>
                    <a:p>
                      <a:r>
                        <a:rPr lang="en-GB" b="0" baseline="0" dirty="0"/>
                        <a:t>     entrance of Inspector Goole?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5</a:t>
                      </a:r>
                      <a:r>
                        <a:rPr lang="en-GB" b="0" dirty="0"/>
                        <a:t>: Is </a:t>
                      </a:r>
                      <a:r>
                        <a:rPr lang="en-GB" b="1" i="1" dirty="0"/>
                        <a:t>ignorant</a:t>
                      </a:r>
                      <a:r>
                        <a:rPr lang="en-GB" b="0" baseline="0" dirty="0"/>
                        <a:t> an appropriate word to use to </a:t>
                      </a:r>
                    </a:p>
                    <a:p>
                      <a:r>
                        <a:rPr lang="en-GB" b="0" baseline="0" dirty="0"/>
                        <a:t>    describe Mr. Birling?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9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57748"/>
              </p:ext>
            </p:extLst>
          </p:nvPr>
        </p:nvGraphicFramePr>
        <p:xfrm>
          <a:off x="6874456" y="218940"/>
          <a:ext cx="4883955" cy="643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In which order are the characters interviewed in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the play?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A: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 B; Gerald; Sheila; Mrs B; Eric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B: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 B; Eric; Sheila; Gerald; Mrs B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C: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 B; Sheila; Mrs B; Gerald; Eric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D: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 B; Sheila; Gerald; Eric; Mrs B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E: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 B; Sheila; Gerald; Mrs B; Eric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“As if we’re all mixed up together like bees in a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hive – community and all that nonsense.”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Who is talking ?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To whom?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Is it appropriate to describe Inspector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Goole as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the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antithesis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of Arthur Birling?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Is it appropriate to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describe Gerald as a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static 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character?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“She _____________ a lot of strong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____________. ____________ her inside out,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of course.”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Can you recall the missing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words?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8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736423"/>
              </p:ext>
            </p:extLst>
          </p:nvPr>
        </p:nvGraphicFramePr>
        <p:xfrm>
          <a:off x="6913092" y="141667"/>
          <a:ext cx="4883955" cy="6432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Complete this comment by Inspector Goole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‘We don’t live alone…’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are all socialists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B: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are members of one body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C: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need to look after each other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D: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We live in a community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“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You must have known what she was feeling.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 And you slammed the door in her face.”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* Who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is talking?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* To whom?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* about what?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 it appropriate to describe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Mrs Birling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as 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unrepentant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“It frightens me the way you talk, and I can’t  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listen to any more of it.”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Who is talking ?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* To whom?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two characters’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behaviour might best be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described as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dishonest?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278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999043"/>
              </p:ext>
            </p:extLst>
          </p:nvPr>
        </p:nvGraphicFramePr>
        <p:xfrm>
          <a:off x="6874455" y="309092"/>
          <a:ext cx="4883955" cy="622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it appropriate to describe Eric as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altruistic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by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the end of the play?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character admits to having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been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‘prejudiced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‘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towards Eva Smith?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characters display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compassionate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attitudes by the end of the play?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Does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altruistic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mean: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selfish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B: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self absorbed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C: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selfless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Speaking of the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union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of Sheila and Gerald, Mr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Birling states: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“Perhaps we may look forward to </a:t>
                      </a:r>
                    </a:p>
                    <a:p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    the time when Crofts and Birling are no longer </a:t>
                      </a:r>
                    </a:p>
                    <a:p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    competing but working together.” </a:t>
                      </a:r>
                    </a:p>
                    <a:p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i="0" baseline="0" dirty="0">
                          <a:solidFill>
                            <a:schemeClr val="tx1"/>
                          </a:solidFill>
                        </a:rPr>
                        <a:t>    How does Mr Birling view his daughter’s  </a:t>
                      </a:r>
                    </a:p>
                    <a:p>
                      <a:r>
                        <a:rPr lang="en-GB" b="0" i="0" baseline="0" dirty="0">
                          <a:solidFill>
                            <a:schemeClr val="tx1"/>
                          </a:solidFill>
                        </a:rPr>
                        <a:t>    marriage to Gerald Croft?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75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07134"/>
              </p:ext>
            </p:extLst>
          </p:nvPr>
        </p:nvGraphicFramePr>
        <p:xfrm>
          <a:off x="6658378" y="334850"/>
          <a:ext cx="5112912" cy="571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“All right, _____________. You needn’t look at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me like that. At least I’m trying to tell the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truth. I expect you’ve done things you’re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ashamed of, too.”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Who is talking ?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To whom ?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* about what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obstinate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 apt word to describe Mr Birling?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Make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two lists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: one for characters whose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behaviour was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immoral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; the other for characters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whose behaviour was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criminal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Sheila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naïve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Act One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of the play?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What does the word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omniscient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mean, and which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character might best be described in this way?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067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11288"/>
              </p:ext>
            </p:extLst>
          </p:nvPr>
        </p:nvGraphicFramePr>
        <p:xfrm>
          <a:off x="6913092" y="386366"/>
          <a:ext cx="4883955" cy="571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“The fact remains that I did what I did.”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Who is talking ?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* To whom ?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* About what 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Does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ingratiating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mean: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A: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attempting to trick or deceive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B: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trying to win favour or approval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seeking to be forgiven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of the characters has committed a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crime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 Eric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humbled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by his experience?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Recall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three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different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dramatic devices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Priestley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utilises in his play for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different effects.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980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41583"/>
              </p:ext>
            </p:extLst>
          </p:nvPr>
        </p:nvGraphicFramePr>
        <p:xfrm>
          <a:off x="6938850" y="360608"/>
          <a:ext cx="4883955" cy="582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1: “I was perfectly _______________ in </a:t>
                      </a:r>
                    </a:p>
                    <a:p>
                      <a:pPr marL="0" indent="0">
                        <a:buNone/>
                      </a:pP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      ________________ my committee not to </a:t>
                      </a:r>
                    </a:p>
                    <a:p>
                      <a:pPr marL="0" indent="0">
                        <a:buNone/>
                      </a:pP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      allow her ____________ for assistance.”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Are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Mrs. Birling’s missing words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sensible / persuading / plea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B: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justified / advising / claim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C: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reasonable / encouraging / request</a:t>
                      </a: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Which character displays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ingratiating 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behaviours at the end of the play?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 what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order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are the characters interviewed?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What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dramatic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device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is used at the very end of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the play?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Which character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admits to being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envious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4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37722"/>
              </p:ext>
            </p:extLst>
          </p:nvPr>
        </p:nvGraphicFramePr>
        <p:xfrm>
          <a:off x="7003244" y="191537"/>
          <a:ext cx="4883955" cy="639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Recall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three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topics of after dinner conversation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on which Mr. Birling gives his personal opinions.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074">
                <a:tc>
                  <a:txBody>
                    <a:bodyPr/>
                    <a:lstStyle/>
                    <a:p>
                      <a:r>
                        <a:rPr lang="en-GB" b="1" dirty="0"/>
                        <a:t>2: </a:t>
                      </a:r>
                      <a:r>
                        <a:rPr lang="en-GB" b="0" dirty="0"/>
                        <a:t>What</a:t>
                      </a:r>
                      <a:r>
                        <a:rPr lang="en-GB" b="0" baseline="0" dirty="0"/>
                        <a:t> is the </a:t>
                      </a:r>
                      <a:r>
                        <a:rPr lang="en-GB" b="1" baseline="0" dirty="0"/>
                        <a:t>dramatic effect of Sheila’s </a:t>
                      </a:r>
                    </a:p>
                    <a:p>
                      <a:r>
                        <a:rPr lang="en-GB" b="1" baseline="0" dirty="0"/>
                        <a:t>     sudden exit</a:t>
                      </a:r>
                      <a:r>
                        <a:rPr lang="en-GB" b="0" baseline="0" dirty="0"/>
                        <a:t> from the stage in Act One?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3: </a:t>
                      </a:r>
                      <a:r>
                        <a:rPr lang="en-GB" b="0" dirty="0"/>
                        <a:t>Mr. Birling says: </a:t>
                      </a:r>
                      <a:r>
                        <a:rPr lang="en-GB" b="1" i="1" dirty="0"/>
                        <a:t>“If you don’t come down </a:t>
                      </a:r>
                    </a:p>
                    <a:p>
                      <a:r>
                        <a:rPr lang="en-GB" b="1" i="1" dirty="0"/>
                        <a:t>     sharply on some of these people, they’d soon </a:t>
                      </a:r>
                    </a:p>
                    <a:p>
                      <a:r>
                        <a:rPr lang="en-GB" b="1" i="1" dirty="0"/>
                        <a:t>     be asking for the earth.”</a:t>
                      </a:r>
                    </a:p>
                    <a:p>
                      <a:endParaRPr lang="en-GB" b="1" dirty="0"/>
                    </a:p>
                    <a:p>
                      <a:r>
                        <a:rPr lang="en-GB" b="0" baseline="0" dirty="0"/>
                        <a:t>     </a:t>
                      </a:r>
                      <a:r>
                        <a:rPr lang="en-GB" b="0" dirty="0"/>
                        <a:t>Explain who he is referring to in his use of the   </a:t>
                      </a:r>
                    </a:p>
                    <a:p>
                      <a:r>
                        <a:rPr lang="en-GB" b="0" dirty="0"/>
                        <a:t>     pronoun </a:t>
                      </a:r>
                      <a:r>
                        <a:rPr lang="en-GB" b="1" i="1" dirty="0"/>
                        <a:t>“they” </a:t>
                      </a:r>
                      <a:r>
                        <a:rPr lang="en-GB" b="0" dirty="0"/>
                        <a:t>in the quotation above – and </a:t>
                      </a:r>
                    </a:p>
                    <a:p>
                      <a:r>
                        <a:rPr lang="en-GB" b="0" dirty="0"/>
                        <a:t>     what it conveys about his attitude to </a:t>
                      </a:r>
                      <a:r>
                        <a:rPr lang="en-GB" b="1" i="1" dirty="0"/>
                        <a:t>“them”.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4: </a:t>
                      </a:r>
                      <a:r>
                        <a:rPr lang="en-GB" b="1" i="1" dirty="0"/>
                        <a:t>“If we were all responsible for everything that </a:t>
                      </a:r>
                    </a:p>
                    <a:p>
                      <a:r>
                        <a:rPr lang="en-GB" b="1" i="1" dirty="0"/>
                        <a:t>      happened to everybody we’d had anything to </a:t>
                      </a:r>
                    </a:p>
                    <a:p>
                      <a:r>
                        <a:rPr lang="en-GB" b="1" i="1" dirty="0"/>
                        <a:t>      do with, it would be very awkward, wouldn’t </a:t>
                      </a:r>
                    </a:p>
                    <a:p>
                      <a:r>
                        <a:rPr lang="en-GB" b="1" i="1" dirty="0"/>
                        <a:t>      it!”</a:t>
                      </a:r>
                      <a:endParaRPr lang="en-GB" b="1" dirty="0"/>
                    </a:p>
                    <a:p>
                      <a:r>
                        <a:rPr lang="en-GB" b="0" dirty="0"/>
                        <a:t>•</a:t>
                      </a:r>
                      <a:r>
                        <a:rPr lang="en-GB" b="0" baseline="0" dirty="0"/>
                        <a:t>  </a:t>
                      </a:r>
                      <a:r>
                        <a:rPr lang="en-GB" b="0" dirty="0"/>
                        <a:t>Who says this?</a:t>
                      </a:r>
                    </a:p>
                    <a:p>
                      <a:r>
                        <a:rPr lang="en-GB" b="0" dirty="0"/>
                        <a:t>•</a:t>
                      </a:r>
                      <a:r>
                        <a:rPr lang="en-GB" b="0" baseline="0" dirty="0"/>
                        <a:t>  </a:t>
                      </a:r>
                      <a:r>
                        <a:rPr lang="en-GB" b="0" dirty="0"/>
                        <a:t>To whom?</a:t>
                      </a:r>
                    </a:p>
                    <a:p>
                      <a:r>
                        <a:rPr lang="en-GB" b="0" dirty="0"/>
                        <a:t>•</a:t>
                      </a:r>
                      <a:r>
                        <a:rPr lang="en-GB" b="0" baseline="0" dirty="0"/>
                        <a:t>  </a:t>
                      </a:r>
                      <a:r>
                        <a:rPr lang="en-GB" b="0" dirty="0"/>
                        <a:t>What does it convey about the speaker’s   </a:t>
                      </a:r>
                    </a:p>
                    <a:p>
                      <a:r>
                        <a:rPr lang="en-GB" b="0" baseline="0" dirty="0"/>
                        <a:t>    </a:t>
                      </a:r>
                      <a:r>
                        <a:rPr lang="en-GB" b="0" dirty="0"/>
                        <a:t>attitude to responsibility?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/>
                        <a:t>5</a:t>
                      </a:r>
                      <a:r>
                        <a:rPr lang="en-GB" b="0" dirty="0"/>
                        <a:t>: What is</a:t>
                      </a:r>
                      <a:r>
                        <a:rPr lang="en-GB" b="1" baseline="0" dirty="0"/>
                        <a:t> ironic </a:t>
                      </a:r>
                      <a:r>
                        <a:rPr lang="en-GB" b="0" baseline="0" dirty="0"/>
                        <a:t>about the opinions Mr. Birling </a:t>
                      </a:r>
                    </a:p>
                    <a:p>
                      <a:r>
                        <a:rPr lang="en-GB" b="0" baseline="0" dirty="0"/>
                        <a:t>     expresses on the topics he discusses?</a:t>
                      </a:r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5898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729786"/>
              </p:ext>
            </p:extLst>
          </p:nvPr>
        </p:nvGraphicFramePr>
        <p:xfrm>
          <a:off x="6900213" y="373487"/>
          <a:ext cx="4883955" cy="577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Mr. Birling informs the Inspector: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“I was Lord </a:t>
                      </a:r>
                    </a:p>
                    <a:p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     Mayor here two years ago when Royalty </a:t>
                      </a:r>
                    </a:p>
                    <a:p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     visited.”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What year was he Lord Mayor?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  A: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1909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  B: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1910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  C: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1911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  D: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1912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Which character is described in the stage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directions as being another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character’s </a:t>
                      </a:r>
                    </a:p>
                    <a:p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     “social superior” </a:t>
                      </a:r>
                      <a:r>
                        <a:rPr lang="en-GB" b="0" i="0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Is it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Lord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Lady Croft who feels that Gerald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“might have done better”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for himself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“socially”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proposing to Sheila Birling?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penitent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 appropriate word to use to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describe Sheila by the end of Act One?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What is the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intended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dramatic effect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of Gerald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pouring himself a drink when Inspector Goole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explains Eva Smith changed her name to Daisy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Renton?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08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69878"/>
              </p:ext>
            </p:extLst>
          </p:nvPr>
        </p:nvGraphicFramePr>
        <p:xfrm>
          <a:off x="5898524" y="232928"/>
          <a:ext cx="5872765" cy="6392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2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deceitful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an apt word to describe Gerald?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Talking about the prostitutes in the Palace Variety theatre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bar where he met Daisy, Gerald claims: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     “I hate those _____-_____ ,  _____- _____ women.”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Are the missing words:</a:t>
                      </a:r>
                    </a:p>
                    <a:p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   A: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hard-nosed, cold-eyed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   B: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dough-eyed, hard-faced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   C: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dough-faced, hard-eyed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character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enters the dining room in Act Two: </a:t>
                      </a:r>
                    </a:p>
                    <a:p>
                      <a:r>
                        <a:rPr lang="en-GB" b="0" i="1" baseline="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“briskly, and self confidently, quite out of  key”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with the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mood on stage?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Which character asks Gerald: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“Were you in love</a:t>
                      </a:r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 with her?”</a:t>
                      </a:r>
                    </a:p>
                    <a:p>
                      <a:endParaRPr lang="en-GB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   A: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Mrs. Birling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B: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Sheila Birling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C: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Inspector Goole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Can you recall the </a:t>
                      </a:r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reason why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Gerald ended the affair?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91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71934"/>
              </p:ext>
            </p:extLst>
          </p:nvPr>
        </p:nvGraphicFramePr>
        <p:xfrm>
          <a:off x="6887334" y="399245"/>
          <a:ext cx="4883955" cy="5294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Which character might best be described as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avaricious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What did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Eva do at the charity committee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which Mrs Birling describes as a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“piece of gross 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impertinence” and “quite deliberate” ?</a:t>
                      </a:r>
                      <a:endParaRPr lang="en-GB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: Is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penitent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an appropriate word to describe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Mrs. Birling?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Does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avaricious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mean:</a:t>
                      </a:r>
                    </a:p>
                    <a:p>
                      <a:endParaRPr lang="en-GB" b="1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A: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selfish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B: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greedy</a:t>
                      </a:r>
                    </a:p>
                    <a:p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      C: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stubborn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Talking about prostitutes in the Palace Bar,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Gerald tells the Inspector: </a:t>
                      </a:r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“I hate those hard-</a:t>
                      </a:r>
                    </a:p>
                    <a:p>
                      <a:r>
                        <a:rPr lang="en-GB" b="1" i="1" baseline="0" dirty="0">
                          <a:solidFill>
                            <a:schemeClr val="tx1"/>
                          </a:solidFill>
                        </a:rPr>
                        <a:t>    eyed, dough-faced women.”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How does this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comment reveal Gerald to be a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hypocrite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08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423927"/>
              </p:ext>
            </p:extLst>
          </p:nvPr>
        </p:nvGraphicFramePr>
        <p:xfrm>
          <a:off x="6606862" y="212835"/>
          <a:ext cx="5190185" cy="625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0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“The way some of these cranks talk and write </a:t>
                      </a:r>
                    </a:p>
                    <a:p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      now – you’d think everybody has to look after </a:t>
                      </a:r>
                    </a:p>
                    <a:p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      everybody else.”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* Who says this?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* To whom?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* What sound effect is then used?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Complete the quotation, spoken by Mrs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Birling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GB" b="0" i="0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“Unlike the other three, I did … … …”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What is the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dramatic effect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of the doorbell in 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Act One?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235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What is the name of the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historical period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used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to describe the society in which the events of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the play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happen?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   A: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Victorian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   B: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Elizabethan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   C: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Edwardian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exploited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an appropriate word to describe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Eva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7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734575"/>
              </p:ext>
            </p:extLst>
          </p:nvPr>
        </p:nvGraphicFramePr>
        <p:xfrm>
          <a:off x="6874455" y="347729"/>
          <a:ext cx="4883955" cy="6033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Is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reckless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an apt word to describe the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way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Eric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admits he behaved in the past?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759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Are Sheila and Eric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static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characters?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7437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Mr. Birling tells his son: </a:t>
                      </a:r>
                      <a:r>
                        <a:rPr lang="en-GB" b="1" i="0" dirty="0">
                          <a:solidFill>
                            <a:schemeClr val="tx1"/>
                          </a:solidFill>
                        </a:rPr>
                        <a:t>“Why – you hysterical </a:t>
                      </a:r>
                    </a:p>
                    <a:p>
                      <a:r>
                        <a:rPr lang="en-GB" b="1" i="0" dirty="0">
                          <a:solidFill>
                            <a:schemeClr val="tx1"/>
                          </a:solidFill>
                        </a:rPr>
                        <a:t>     young fool – get back or I’ll-“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Explain what is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ironic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about Mr. Birling’s use of 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the adjective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‘hysterical’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at this moment in the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drama.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216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Is Eric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humbled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by his experience?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“I was perfectly justified in advising my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committee not to allow her claim for  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assistance.”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* Who says this ?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  * To whom ?</a:t>
                      </a: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*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 you agree ? Why / why not 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94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35411"/>
              </p:ext>
            </p:extLst>
          </p:nvPr>
        </p:nvGraphicFramePr>
        <p:xfrm>
          <a:off x="6784303" y="132954"/>
          <a:ext cx="4883955" cy="6592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3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78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Does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conceited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mean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cruel?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65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character might best be described as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conceited?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85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“I must say, Sybil, when this comes out at the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 inquest, it isn’t going to do us much good.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The Press might easily take it up.”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What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selfish reason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has Mr. Birling got for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     wishing to avoid a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“public scandal”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6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“I was perfectly _______________ in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________________ my committee not to </a:t>
                      </a:r>
                    </a:p>
                    <a:p>
                      <a:r>
                        <a:rPr lang="en-GB" b="1" i="1" dirty="0">
                          <a:solidFill>
                            <a:schemeClr val="tx1"/>
                          </a:solidFill>
                        </a:rPr>
                        <a:t>      allow her ____________ for assistance.”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Are Mrs.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Birling’s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missing words: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  A: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sensible / persuading / plea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  B: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justified / advising / claim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  C: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reasonable / encouraging / request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65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Does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impoverished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mean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poor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83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77009"/>
              </p:ext>
            </p:extLst>
          </p:nvPr>
        </p:nvGraphicFramePr>
        <p:xfrm>
          <a:off x="6220497" y="283334"/>
          <a:ext cx="5537914" cy="626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7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09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1: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i="1" dirty="0">
                          <a:solidFill>
                            <a:schemeClr val="tx1"/>
                          </a:solidFill>
                        </a:rPr>
                        <a:t>“The fact remains that I did what I did.”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Who is talking ?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To whom ?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 *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About what ?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2: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Name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two characters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who are </a:t>
                      </a:r>
                      <a:r>
                        <a:rPr lang="en-GB" b="1" baseline="0" dirty="0">
                          <a:solidFill>
                            <a:schemeClr val="tx1"/>
                          </a:solidFill>
                        </a:rPr>
                        <a:t>penitent 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by the end of </a:t>
                      </a:r>
                    </a:p>
                    <a:p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     the play.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3: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of the following is an example of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dramatic 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irony: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A: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“it would have added 12% to our labour costs.”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B: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“had wedged her into a corner with that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obscene,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           fat carcass of his.”</a:t>
                      </a:r>
                    </a:p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        C: 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“War? Nobody wants war.”</a:t>
                      </a:r>
                    </a:p>
                    <a:p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4: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Which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two characters 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might be described as </a:t>
                      </a: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obstinate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n-GB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285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5: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Does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obstinate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mean 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stubborn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53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2004</Words>
  <Application>Microsoft Office PowerPoint</Application>
  <PresentationFormat>Widescreen</PresentationFormat>
  <Paragraphs>268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 Retrieval Practice slides</dc:title>
  <dc:creator>Matt Lynch</dc:creator>
  <cp:lastModifiedBy>A Allen</cp:lastModifiedBy>
  <cp:revision>56</cp:revision>
  <dcterms:created xsi:type="dcterms:W3CDTF">2019-01-02T12:25:15Z</dcterms:created>
  <dcterms:modified xsi:type="dcterms:W3CDTF">2020-11-16T09:04:31Z</dcterms:modified>
</cp:coreProperties>
</file>