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14" r:id="rId2"/>
    <p:sldId id="348" r:id="rId3"/>
    <p:sldId id="318" r:id="rId4"/>
    <p:sldId id="339" r:id="rId5"/>
    <p:sldId id="336" r:id="rId6"/>
    <p:sldId id="337" r:id="rId7"/>
    <p:sldId id="338" r:id="rId8"/>
    <p:sldId id="319" r:id="rId9"/>
    <p:sldId id="320" r:id="rId10"/>
    <p:sldId id="321" r:id="rId11"/>
    <p:sldId id="340" r:id="rId12"/>
    <p:sldId id="342" r:id="rId13"/>
    <p:sldId id="343" r:id="rId14"/>
    <p:sldId id="344" r:id="rId15"/>
    <p:sldId id="345" r:id="rId16"/>
    <p:sldId id="347" r:id="rId17"/>
    <p:sldId id="322" r:id="rId18"/>
    <p:sldId id="323" r:id="rId19"/>
    <p:sldId id="341" r:id="rId20"/>
    <p:sldId id="32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00"/>
    <a:srgbClr val="33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231" autoAdjust="0"/>
    <p:restoredTop sz="94660"/>
  </p:normalViewPr>
  <p:slideViewPr>
    <p:cSldViewPr>
      <p:cViewPr>
        <p:scale>
          <a:sx n="50" d="100"/>
          <a:sy n="50" d="100"/>
        </p:scale>
        <p:origin x="-180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05397-C49F-43E4-8DD6-087391CFC58D}" type="datetimeFigureOut">
              <a:rPr lang="en-US" smtClean="0"/>
              <a:pPr/>
              <a:t>6/16/2020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E5F24-31FB-4549-9532-1568BB15E6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3555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Print</a:t>
            </a:r>
            <a:r>
              <a:rPr lang="en-GB" baseline="0" dirty="0" smtClean="0"/>
              <a:t> out next copy for students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Print</a:t>
            </a:r>
            <a:r>
              <a:rPr lang="en-GB" baseline="0" dirty="0" smtClean="0"/>
              <a:t> out copy </a:t>
            </a:r>
            <a:r>
              <a:rPr lang="en-GB" baseline="0" smtClean="0"/>
              <a:t>for students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Hand out Context</a:t>
            </a:r>
            <a:r>
              <a:rPr lang="en-GB" baseline="0" dirty="0" smtClean="0"/>
              <a:t> </a:t>
            </a:r>
            <a:r>
              <a:rPr lang="en-GB" baseline="0" smtClean="0"/>
              <a:t>of Puck.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Have 2 or more readers to ‘perform out loud’  reading 2 rhyming</a:t>
            </a:r>
            <a:r>
              <a:rPr lang="en-GB" baseline="0" dirty="0" smtClean="0"/>
              <a:t> lines at a time</a:t>
            </a:r>
            <a:r>
              <a:rPr lang="en-GB" dirty="0" smtClean="0"/>
              <a:t>– the rest of the class follow and listen to the rhythm and rhyme.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2 or more readers to ‘perform </a:t>
            </a:r>
            <a:r>
              <a:rPr lang="en-GB" dirty="0" err="1" smtClean="0"/>
              <a:t>outloud</a:t>
            </a:r>
            <a:r>
              <a:rPr lang="en-GB" dirty="0" smtClean="0"/>
              <a:t>’ – the rest of the class follow and listen to the rhythm and rhyme.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Teacher:</a:t>
            </a:r>
            <a:r>
              <a:rPr lang="en-GB" baseline="0" dirty="0" smtClean="0"/>
              <a:t> Students  can either: </a:t>
            </a:r>
            <a:r>
              <a:rPr lang="en-GB" dirty="0" smtClean="0"/>
              <a:t>Answer as fully as you can- and/or select one question and answer in a PEA paragraph as well as or instead of PEA p/g slide 17. Or instead of the extension.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Read as far as you wish dependent</a:t>
            </a:r>
            <a:r>
              <a:rPr lang="en-GB" baseline="0" dirty="0" smtClean="0"/>
              <a:t> on class and progress.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Teacher to decide to depend on class/ability 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1714488"/>
            <a:ext cx="5243522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46291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6/16/2020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6/16/2020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6/16/2020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6/16/2020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6/16/2020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6/16/2020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6/16/2020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6/16/2020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6/16/2020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heshakespeareblog.com/wp-content/uploads/2013/02/a-midsummer.jpg"/>
          <p:cNvPicPr>
            <a:picLocks noChangeAspect="1" noChangeArrowheads="1"/>
          </p:cNvPicPr>
          <p:nvPr userDrawn="1"/>
        </p:nvPicPr>
        <p:blipFill>
          <a:blip r:embed="rId13"/>
          <a:srcRect l="6517" r="2239" b="8131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8" name="Oval 7"/>
          <p:cNvSpPr/>
          <p:nvPr userDrawn="1"/>
        </p:nvSpPr>
        <p:spPr>
          <a:xfrm>
            <a:off x="214282" y="714380"/>
            <a:ext cx="7000892" cy="6143644"/>
          </a:xfrm>
          <a:prstGeom prst="ellipse">
            <a:avLst/>
          </a:prstGeom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543692" cy="4525963"/>
          </a:xfrm>
          <a:prstGeom prst="rect">
            <a:avLst/>
          </a:prstGeom>
          <a:solidFill>
            <a:schemeClr val="accent3">
              <a:lumMod val="60000"/>
              <a:lumOff val="40000"/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7286644" y="0"/>
            <a:ext cx="1857356" cy="221455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7286644" y="2285992"/>
            <a:ext cx="1857356" cy="22860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ounded Rectangle 17"/>
          <p:cNvSpPr/>
          <p:nvPr userDrawn="1"/>
        </p:nvSpPr>
        <p:spPr>
          <a:xfrm>
            <a:off x="7286644" y="4643446"/>
            <a:ext cx="1857356" cy="221455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571480"/>
            <a:ext cx="5243522" cy="1470025"/>
          </a:xfrm>
        </p:spPr>
        <p:txBody>
          <a:bodyPr/>
          <a:lstStyle/>
          <a:p>
            <a:r>
              <a:rPr lang="en-GB" dirty="0" smtClean="0"/>
              <a:t>Teacher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2357430"/>
            <a:ext cx="4629160" cy="321471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assessment focuses on rhythm and rhyme, this lesson could take 2 lessons dependent on class. There are a variety of </a:t>
            </a:r>
            <a:r>
              <a:rPr lang="en-GB" dirty="0" err="1" smtClean="0"/>
              <a:t>qsns</a:t>
            </a:r>
            <a:r>
              <a:rPr lang="en-GB" dirty="0" smtClean="0"/>
              <a:t>/tasks- select most appropriate to class and  achieving outcome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Character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Hob-goblin</a:t>
            </a:r>
          </a:p>
          <a:p>
            <a:pPr algn="ctr"/>
            <a:r>
              <a:rPr lang="en-GB" dirty="0" smtClean="0"/>
              <a:t>Fairy</a:t>
            </a:r>
          </a:p>
          <a:p>
            <a:pPr algn="ctr"/>
            <a:r>
              <a:rPr lang="en-GB" dirty="0" smtClean="0"/>
              <a:t>Pranks</a:t>
            </a:r>
          </a:p>
          <a:p>
            <a:pPr algn="ctr"/>
            <a:r>
              <a:rPr lang="en-GB" dirty="0" smtClean="0"/>
              <a:t>Trouble</a:t>
            </a:r>
          </a:p>
          <a:p>
            <a:pPr algn="ctr"/>
            <a:r>
              <a:rPr lang="en-GB" dirty="0" smtClean="0"/>
              <a:t>Jester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358018" y="357166"/>
            <a:ext cx="1785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analyse  Shakespeare’s use of language and rhythm in his presentation of Puck. 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733651E-6F29-4A5D-9C02-869B1E46CE5F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Note</a:t>
            </a:r>
            <a:r>
              <a:rPr kumimoji="0" lang="en-GB" sz="4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 to teacher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6429420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List the mischievous things Puck has done- see your sheet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357298"/>
            <a:ext cx="6357982" cy="55007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Puck is a very naughty Sprite. </a:t>
            </a:r>
          </a:p>
          <a:p>
            <a:pPr>
              <a:buNone/>
            </a:pPr>
            <a:r>
              <a:rPr lang="en-GB" dirty="0" smtClean="0"/>
              <a:t>He is the servant of Oberon, King of Fairies.  </a:t>
            </a:r>
          </a:p>
          <a:p>
            <a:pPr>
              <a:buNone/>
            </a:pPr>
            <a:r>
              <a:rPr lang="en-GB" dirty="0" smtClean="0"/>
              <a:t>Here, a fairy recognisees Puck and he admits some of the naughty tricks he is famous for playing. Read the conversation between the fairy and Puck then complete the tasks.</a:t>
            </a:r>
            <a:endParaRPr lang="en-GB" b="1" u="sng" dirty="0" smtClean="0"/>
          </a:p>
          <a:p>
            <a:r>
              <a:rPr lang="en-GB" b="1" u="sng" dirty="0" smtClean="0"/>
              <a:t> </a:t>
            </a:r>
          </a:p>
          <a:p>
            <a:r>
              <a:rPr lang="en-GB" b="1" u="sng" dirty="0" smtClean="0"/>
              <a:t> </a:t>
            </a:r>
          </a:p>
          <a:p>
            <a:r>
              <a:rPr lang="en-GB" b="1" u="sng" dirty="0" smtClean="0"/>
              <a:t> </a:t>
            </a:r>
          </a:p>
          <a:p>
            <a:r>
              <a:rPr lang="en-GB" b="1" u="sng" dirty="0" smtClean="0"/>
              <a:t> </a:t>
            </a:r>
          </a:p>
          <a:p>
            <a:r>
              <a:rPr lang="en-GB" b="1" u="sng" dirty="0" smtClean="0"/>
              <a:t> </a:t>
            </a:r>
            <a:endParaRPr lang="en-GB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Character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Hob-goblin</a:t>
            </a:r>
          </a:p>
          <a:p>
            <a:pPr algn="ctr"/>
            <a:r>
              <a:rPr lang="en-GB" dirty="0" smtClean="0"/>
              <a:t>Fairy</a:t>
            </a:r>
          </a:p>
          <a:p>
            <a:pPr algn="ctr"/>
            <a:r>
              <a:rPr lang="en-GB" dirty="0" smtClean="0"/>
              <a:t>Pranks</a:t>
            </a:r>
          </a:p>
          <a:p>
            <a:pPr algn="ctr"/>
            <a:r>
              <a:rPr lang="en-GB" dirty="0" smtClean="0"/>
              <a:t>Trouble</a:t>
            </a:r>
          </a:p>
          <a:p>
            <a:pPr algn="ctr"/>
            <a:r>
              <a:rPr lang="en-GB" dirty="0" smtClean="0"/>
              <a:t>Jester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286644" y="357166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analyse  Shakespeare’s use of language and rhythm in his presentation of Puck. </a:t>
            </a:r>
            <a:endParaRPr lang="en-GB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514191"/>
            <a:ext cx="1909770" cy="2343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DAF91D9-63BE-4011-A958-53846155627D}"/>
              </a:ext>
            </a:extLst>
          </p:cNvPr>
          <p:cNvSpPr txBox="1"/>
          <p:nvPr/>
        </p:nvSpPr>
        <p:spPr>
          <a:xfrm rot="16200000">
            <a:off x="-3017090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prstClr val="black"/>
                </a:solidFill>
                <a:latin typeface="Century Gothic"/>
                <a:cs typeface="Century Gothic"/>
              </a:rPr>
              <a:t>Writing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Task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2DCAF32-68C5-463F-A22B-4FE1179D70E6}"/>
              </a:ext>
            </a:extLst>
          </p:cNvPr>
          <p:cNvSpPr txBox="1"/>
          <p:nvPr/>
        </p:nvSpPr>
        <p:spPr>
          <a:xfrm rot="16200000">
            <a:off x="-3064657" y="308980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Checking Understanding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6572296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List the mischievous things Puck has done- see your sheet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600200"/>
            <a:ext cx="6357982" cy="4525963"/>
          </a:xfrm>
        </p:spPr>
        <p:txBody>
          <a:bodyPr/>
          <a:lstStyle/>
          <a:p>
            <a:pPr>
              <a:buNone/>
            </a:pPr>
            <a:r>
              <a:rPr lang="en-GB" b="1" u="sng" dirty="0" smtClean="0"/>
              <a:t>Mischievous things Puck has done:</a:t>
            </a:r>
          </a:p>
          <a:p>
            <a:r>
              <a:rPr lang="en-GB" b="1" u="sng" dirty="0" smtClean="0"/>
              <a:t> </a:t>
            </a:r>
          </a:p>
          <a:p>
            <a:r>
              <a:rPr lang="en-GB" b="1" u="sng" dirty="0" smtClean="0"/>
              <a:t> </a:t>
            </a:r>
          </a:p>
          <a:p>
            <a:r>
              <a:rPr lang="en-GB" b="1" u="sng" dirty="0" smtClean="0"/>
              <a:t> </a:t>
            </a:r>
          </a:p>
          <a:p>
            <a:r>
              <a:rPr lang="en-GB" b="1" u="sng" dirty="0" smtClean="0"/>
              <a:t> </a:t>
            </a:r>
          </a:p>
          <a:p>
            <a:r>
              <a:rPr lang="en-GB" b="1" u="sng" dirty="0" smtClean="0"/>
              <a:t> </a:t>
            </a:r>
            <a:endParaRPr lang="en-GB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Character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Hob-goblin</a:t>
            </a:r>
          </a:p>
          <a:p>
            <a:pPr algn="ctr"/>
            <a:r>
              <a:rPr lang="en-GB" dirty="0" smtClean="0"/>
              <a:t>Fairy</a:t>
            </a:r>
          </a:p>
          <a:p>
            <a:pPr algn="ctr"/>
            <a:r>
              <a:rPr lang="en-GB" dirty="0" smtClean="0"/>
              <a:t>Pranks</a:t>
            </a:r>
          </a:p>
          <a:p>
            <a:pPr algn="ctr"/>
            <a:r>
              <a:rPr lang="en-GB" dirty="0" smtClean="0"/>
              <a:t>Trouble</a:t>
            </a:r>
          </a:p>
          <a:p>
            <a:pPr algn="ctr"/>
            <a:r>
              <a:rPr lang="en-GB" dirty="0" smtClean="0"/>
              <a:t>Jester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286644" y="357166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analyse  Shakespeare’s use of language and rhythm in his presentation of Puck. 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prstClr val="black"/>
                </a:solidFill>
                <a:latin typeface="Century Gothic"/>
                <a:cs typeface="Century Gothic"/>
              </a:rPr>
              <a:t>Writing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Task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Develop – let’s see what language techniques we can find...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357298"/>
            <a:ext cx="3071802" cy="55007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GB" b="1" dirty="0" smtClean="0"/>
              <a:t>Puck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 Through the forest have I gone.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 But Athenian found I none,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 On whose eyes I might approve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 This flower’s force in stirring love.</a:t>
            </a:r>
          </a:p>
          <a:p>
            <a:pPr>
              <a:lnSpc>
                <a:spcPct val="120000"/>
              </a:lnSpc>
              <a:buNone/>
            </a:pPr>
            <a:r>
              <a:rPr lang="en-GB" i="1" dirty="0" smtClean="0"/>
              <a:t>(sees</a:t>
            </a:r>
            <a:r>
              <a:rPr lang="en-GB" dirty="0" smtClean="0"/>
              <a:t> LYSANDER </a:t>
            </a:r>
            <a:r>
              <a:rPr lang="en-GB" i="1" dirty="0" smtClean="0"/>
              <a:t>and</a:t>
            </a:r>
            <a:r>
              <a:rPr lang="en-GB" dirty="0" smtClean="0"/>
              <a:t> HERMIA</a:t>
            </a:r>
            <a:r>
              <a:rPr lang="en-GB" i="1" dirty="0" smtClean="0"/>
              <a:t>)</a:t>
            </a:r>
            <a:r>
              <a:rPr lang="en-GB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 Night and silence! Who is here?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 Weeds of Athens he doth wear.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 This is he, my master said,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</a:t>
            </a:r>
            <a:r>
              <a:rPr lang="en-GB" dirty="0" err="1" smtClean="0"/>
              <a:t>Despisèd</a:t>
            </a:r>
            <a:r>
              <a:rPr lang="en-GB" dirty="0" smtClean="0"/>
              <a:t> the Athenian maid.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 And here the maiden, sleeping sound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 On the dank and dirty ground.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 Pretty soul! She durst not lie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 Near this lack-love, this kill-courtesy.</a:t>
            </a:r>
          </a:p>
          <a:p>
            <a:pPr>
              <a:lnSpc>
                <a:spcPct val="120000"/>
              </a:lnSpc>
              <a:buNone/>
            </a:pPr>
            <a:r>
              <a:rPr lang="en-GB" i="1" dirty="0" smtClean="0"/>
              <a:t>(squeezes flower juice on</a:t>
            </a:r>
            <a:r>
              <a:rPr lang="en-GB" dirty="0" smtClean="0"/>
              <a:t> LYSANDER</a:t>
            </a:r>
            <a:r>
              <a:rPr lang="en-GB" i="1" dirty="0" smtClean="0"/>
              <a:t>’s eyelids)</a:t>
            </a:r>
            <a:r>
              <a:rPr lang="en-GB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 Churl, upon thy eyes I throw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 All the power this charm doth owe.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 When thou </a:t>
            </a:r>
            <a:r>
              <a:rPr lang="en-GB" dirty="0" err="1" smtClean="0"/>
              <a:t>wakest</a:t>
            </a:r>
            <a:r>
              <a:rPr lang="en-GB" dirty="0" smtClean="0"/>
              <a:t>, let love forbid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 Sleep his seat on thy eyelid.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 So awake when I am gone,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 For I must now to Oberon.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4714876" y="1643050"/>
            <a:ext cx="2357454" cy="20002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Can you spot any language techniques?</a:t>
            </a:r>
          </a:p>
          <a:p>
            <a:pPr algn="ctr"/>
            <a:endParaRPr lang="en-GB" b="1" dirty="0" smtClean="0"/>
          </a:p>
          <a:p>
            <a:pPr algn="ctr"/>
            <a:r>
              <a:rPr lang="en-GB" b="1" dirty="0" smtClean="0"/>
              <a:t>What do you notice about the way Puck speaks?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  <a:p>
            <a:pPr algn="ctr"/>
            <a:r>
              <a:rPr lang="en-GB" dirty="0" smtClean="0"/>
              <a:t>To explain how Puck’s language reflects his character.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Puck</a:t>
            </a:r>
          </a:p>
          <a:p>
            <a:pPr algn="ctr"/>
            <a:r>
              <a:rPr lang="en-GB" dirty="0" smtClean="0"/>
              <a:t>Language</a:t>
            </a:r>
          </a:p>
          <a:p>
            <a:pPr algn="ctr"/>
            <a:r>
              <a:rPr lang="en-GB" dirty="0" smtClean="0"/>
              <a:t>Rhyme</a:t>
            </a:r>
          </a:p>
          <a:p>
            <a:pPr algn="ctr"/>
            <a:r>
              <a:rPr lang="en-GB" dirty="0" smtClean="0"/>
              <a:t>Rhythm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Writer’s craft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643438" y="3929066"/>
            <a:ext cx="207170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/>
              <a:t>Can you spot any language techniques?</a:t>
            </a:r>
          </a:p>
          <a:p>
            <a:pPr algn="ctr"/>
            <a:endParaRPr lang="en-GB" b="1" dirty="0" smtClean="0"/>
          </a:p>
          <a:p>
            <a:pPr algn="ctr"/>
            <a:r>
              <a:rPr lang="en-GB" b="1" dirty="0" smtClean="0"/>
              <a:t>What do you notice about the way Puck speaks?</a:t>
            </a:r>
            <a:endParaRPr lang="en-GB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0"/>
            <a:ext cx="6286544" cy="796908"/>
          </a:xfrm>
        </p:spPr>
        <p:txBody>
          <a:bodyPr>
            <a:noAutofit/>
          </a:bodyPr>
          <a:lstStyle/>
          <a:p>
            <a:r>
              <a:rPr lang="en-GB" sz="3200" dirty="0" smtClean="0"/>
              <a:t>RHYME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4" y="928670"/>
            <a:ext cx="3429024" cy="56436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en-GB" sz="1200" b="1" dirty="0" smtClean="0"/>
              <a:t>Puck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/>
              <a:t> Through the forest have I </a:t>
            </a:r>
            <a:r>
              <a:rPr lang="en-GB" sz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gone</a:t>
            </a:r>
            <a:r>
              <a:rPr lang="en-GB" sz="1200" dirty="0" smtClean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/>
              <a:t> But Athenian found I </a:t>
            </a:r>
            <a:r>
              <a:rPr lang="en-GB" sz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</a:t>
            </a:r>
            <a:r>
              <a:rPr lang="en-GB" sz="1200" dirty="0" smtClean="0"/>
              <a:t>,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/>
              <a:t> On whose eyes I might </a:t>
            </a:r>
            <a:r>
              <a:rPr lang="en-GB" sz="1200" u="sng" dirty="0" smtClean="0">
                <a:solidFill>
                  <a:schemeClr val="tx1"/>
                </a:solidFill>
              </a:rPr>
              <a:t>approve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/>
              <a:t> This flower’s force in stirring </a:t>
            </a:r>
            <a:r>
              <a:rPr lang="en-GB" sz="1200" u="sng" dirty="0" smtClean="0"/>
              <a:t>love</a:t>
            </a:r>
            <a:r>
              <a:rPr lang="en-GB" sz="1200" dirty="0" smtClean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GB" sz="1200" i="1" dirty="0" smtClean="0"/>
              <a:t>(sees</a:t>
            </a:r>
            <a:r>
              <a:rPr lang="en-GB" sz="1200" dirty="0" smtClean="0"/>
              <a:t> LYSANDER </a:t>
            </a:r>
            <a:r>
              <a:rPr lang="en-GB" sz="1200" i="1" dirty="0" smtClean="0"/>
              <a:t>and</a:t>
            </a:r>
            <a:r>
              <a:rPr lang="en-GB" sz="1200" dirty="0" smtClean="0"/>
              <a:t> HERMIA</a:t>
            </a:r>
            <a:r>
              <a:rPr lang="en-GB" sz="1200" i="1" dirty="0" smtClean="0"/>
              <a:t>)</a:t>
            </a:r>
            <a:r>
              <a:rPr lang="en-GB" sz="1200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/>
              <a:t> Night and silence! Who is </a:t>
            </a:r>
            <a:r>
              <a:rPr lang="en-GB" sz="1200" u="sng" dirty="0" smtClean="0"/>
              <a:t>here?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/>
              <a:t> Weeds of Athens he doth </a:t>
            </a:r>
            <a:r>
              <a:rPr lang="en-GB" sz="1200" u="sng" dirty="0" smtClean="0"/>
              <a:t>wear.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/>
              <a:t> This is he, my master </a:t>
            </a:r>
            <a:r>
              <a:rPr lang="en-GB" sz="1200" u="sng" dirty="0" smtClean="0"/>
              <a:t>said</a:t>
            </a:r>
            <a:r>
              <a:rPr lang="en-GB" sz="1200" dirty="0" smtClean="0"/>
              <a:t>,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/>
              <a:t> </a:t>
            </a:r>
            <a:r>
              <a:rPr lang="en-GB" sz="1200" dirty="0" err="1" smtClean="0"/>
              <a:t>Despisèd</a:t>
            </a:r>
            <a:r>
              <a:rPr lang="en-GB" sz="1200" dirty="0" smtClean="0"/>
              <a:t> the Athenian </a:t>
            </a:r>
            <a:r>
              <a:rPr lang="en-GB" sz="1200" u="sng" dirty="0" smtClean="0"/>
              <a:t>maid.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/>
              <a:t> And here the maiden, sleeping </a:t>
            </a:r>
            <a:r>
              <a:rPr lang="en-GB" sz="1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/>
              <a:t> On the dank and dirty </a:t>
            </a:r>
            <a:r>
              <a:rPr lang="en-GB" sz="1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ground</a:t>
            </a:r>
            <a:r>
              <a:rPr lang="en-GB" sz="1200" dirty="0" smtClean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/>
              <a:t> Pretty soul! She durst not </a:t>
            </a:r>
            <a:r>
              <a:rPr lang="en-GB" sz="1200" u="sng" dirty="0" smtClean="0"/>
              <a:t>lie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/>
              <a:t> Near this lack-love, this kill-</a:t>
            </a:r>
            <a:r>
              <a:rPr lang="en-GB" sz="1200" u="sng" dirty="0" smtClean="0"/>
              <a:t>courtesy</a:t>
            </a:r>
            <a:r>
              <a:rPr lang="en-GB" sz="1200" dirty="0" smtClean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GB" sz="1200" i="1" dirty="0" smtClean="0"/>
              <a:t>(squeezes flower juice on</a:t>
            </a:r>
            <a:r>
              <a:rPr lang="en-GB" sz="1200" dirty="0" smtClean="0"/>
              <a:t> LYSANDER</a:t>
            </a:r>
            <a:r>
              <a:rPr lang="en-GB" sz="1200" i="1" dirty="0" smtClean="0"/>
              <a:t>’s eyelids)</a:t>
            </a:r>
            <a:r>
              <a:rPr lang="en-GB" sz="1200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/>
              <a:t> Churl, upon thy eyes I </a:t>
            </a:r>
            <a:r>
              <a:rPr lang="en-GB" sz="1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throw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/>
              <a:t> All the power this charm doth </a:t>
            </a:r>
            <a:r>
              <a:rPr lang="en-GB" sz="1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owe</a:t>
            </a:r>
            <a:r>
              <a:rPr lang="en-GB" sz="1200" dirty="0" smtClean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/>
              <a:t> When thou </a:t>
            </a:r>
            <a:r>
              <a:rPr lang="en-GB" sz="1200" dirty="0" err="1" smtClean="0"/>
              <a:t>wakest</a:t>
            </a:r>
            <a:r>
              <a:rPr lang="en-GB" sz="1200" dirty="0" smtClean="0"/>
              <a:t>, let love </a:t>
            </a:r>
            <a:r>
              <a:rPr lang="en-GB" sz="1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forbid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/>
              <a:t> Sleep his seat on thy </a:t>
            </a:r>
            <a:r>
              <a:rPr lang="en-GB" sz="1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eyelid</a:t>
            </a:r>
            <a:r>
              <a:rPr lang="en-GB" sz="1200" dirty="0" smtClean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/>
              <a:t> So awake when I am </a:t>
            </a:r>
            <a:r>
              <a:rPr lang="en-GB" sz="12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gone</a:t>
            </a:r>
            <a:r>
              <a:rPr lang="en-GB" sz="1200" dirty="0" smtClean="0"/>
              <a:t>,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/>
              <a:t> For I must now to </a:t>
            </a:r>
            <a:r>
              <a:rPr lang="en-GB" sz="12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Oberon</a:t>
            </a:r>
            <a:r>
              <a:rPr lang="en-GB" sz="1200" dirty="0" smtClean="0"/>
              <a:t>.</a:t>
            </a:r>
          </a:p>
          <a:p>
            <a:pPr>
              <a:buNone/>
            </a:pPr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  <a:p>
            <a:pPr algn="ctr"/>
            <a:r>
              <a:rPr lang="en-GB" dirty="0" smtClean="0"/>
              <a:t>To explain how Puck’s language reflects his character.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Puck</a:t>
            </a:r>
          </a:p>
          <a:p>
            <a:pPr algn="ctr"/>
            <a:r>
              <a:rPr lang="en-GB" dirty="0" smtClean="0"/>
              <a:t>Language</a:t>
            </a:r>
          </a:p>
          <a:p>
            <a:pPr algn="ctr"/>
            <a:r>
              <a:rPr lang="en-GB" dirty="0" smtClean="0"/>
              <a:t>Rhyme</a:t>
            </a:r>
          </a:p>
          <a:p>
            <a:pPr algn="ctr"/>
            <a:r>
              <a:rPr lang="en-GB" dirty="0" smtClean="0"/>
              <a:t>Rhythm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Writer’s craft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Check</a:t>
            </a:r>
            <a:r>
              <a:rPr kumimoji="0" lang="en-US" sz="4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Understanding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RHYTHM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80" y="1357298"/>
            <a:ext cx="4572032" cy="55007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GB" b="1" dirty="0" smtClean="0"/>
              <a:t>Puck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 Through the forest have I gone.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 But Athenian found I none,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 On whose eyes I might approve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 This flower’s force in stirring love.</a:t>
            </a:r>
          </a:p>
          <a:p>
            <a:pPr>
              <a:lnSpc>
                <a:spcPct val="120000"/>
              </a:lnSpc>
              <a:buNone/>
            </a:pPr>
            <a:r>
              <a:rPr lang="en-GB" i="1" dirty="0" smtClean="0"/>
              <a:t>(sees</a:t>
            </a:r>
            <a:r>
              <a:rPr lang="en-GB" dirty="0" smtClean="0"/>
              <a:t> LYSANDER </a:t>
            </a:r>
            <a:r>
              <a:rPr lang="en-GB" i="1" dirty="0" smtClean="0"/>
              <a:t>and</a:t>
            </a:r>
            <a:r>
              <a:rPr lang="en-GB" dirty="0" smtClean="0"/>
              <a:t> HERMIA</a:t>
            </a:r>
            <a:r>
              <a:rPr lang="en-GB" i="1" dirty="0" smtClean="0"/>
              <a:t>)</a:t>
            </a:r>
            <a:r>
              <a:rPr lang="en-GB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 Night and silence! Who is here?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 Weeds of Athens he doth wear.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 This is he, my master said,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</a:t>
            </a:r>
            <a:r>
              <a:rPr lang="en-GB" dirty="0" err="1" smtClean="0"/>
              <a:t>Despisèd</a:t>
            </a:r>
            <a:r>
              <a:rPr lang="en-GB" dirty="0" smtClean="0"/>
              <a:t> the Athenian maid.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 And here the maiden, sleeping sound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 On the dank and dirty ground.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 Pretty soul! She durst not lie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 Near this lack-love, this kill-courtesy.</a:t>
            </a:r>
          </a:p>
          <a:p>
            <a:pPr>
              <a:lnSpc>
                <a:spcPct val="120000"/>
              </a:lnSpc>
              <a:buNone/>
            </a:pPr>
            <a:r>
              <a:rPr lang="en-GB" i="1" dirty="0" smtClean="0"/>
              <a:t>(squeezes flower juice on</a:t>
            </a:r>
            <a:r>
              <a:rPr lang="en-GB" dirty="0" smtClean="0"/>
              <a:t> LYSANDER</a:t>
            </a:r>
            <a:r>
              <a:rPr lang="en-GB" i="1" dirty="0" smtClean="0"/>
              <a:t>’s eyelids)</a:t>
            </a:r>
            <a:r>
              <a:rPr lang="en-GB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 Churl, upon thy eyes I throw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 All the power this charm doth owe.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 When thou </a:t>
            </a:r>
            <a:r>
              <a:rPr lang="en-GB" dirty="0" err="1" smtClean="0"/>
              <a:t>wakest</a:t>
            </a:r>
            <a:r>
              <a:rPr lang="en-GB" dirty="0" smtClean="0"/>
              <a:t>, let love forbid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 Sleep his seat on thy eyelid.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 So awake when I am gone,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 For I must now to Oberon.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  <a:p>
            <a:pPr algn="ctr"/>
            <a:r>
              <a:rPr lang="en-GB" dirty="0" smtClean="0"/>
              <a:t>To explain how Puck’s language reflects his character.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Puck</a:t>
            </a:r>
          </a:p>
          <a:p>
            <a:pPr algn="ctr"/>
            <a:r>
              <a:rPr lang="en-GB" dirty="0" smtClean="0"/>
              <a:t>Language</a:t>
            </a:r>
          </a:p>
          <a:p>
            <a:pPr algn="ctr"/>
            <a:r>
              <a:rPr lang="en-GB" dirty="0" smtClean="0"/>
              <a:t>Rhyme</a:t>
            </a:r>
          </a:p>
          <a:p>
            <a:pPr algn="ctr"/>
            <a:r>
              <a:rPr lang="en-GB" dirty="0" smtClean="0"/>
              <a:t>Rhythm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Writer’s craft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0"/>
            <a:ext cx="6543692" cy="654032"/>
          </a:xfrm>
        </p:spPr>
        <p:txBody>
          <a:bodyPr>
            <a:noAutofit/>
          </a:bodyPr>
          <a:lstStyle/>
          <a:p>
            <a:r>
              <a:rPr lang="en-GB" sz="3200" dirty="0" smtClean="0"/>
              <a:t>RHYTHM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857232"/>
            <a:ext cx="4643470" cy="55007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GB" b="1" dirty="0" smtClean="0"/>
              <a:t>Puck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 Through the forest have I gone.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 But Athenian found I none, 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 On whose eyes I might approve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 This flower’s force in stirring love.(8)</a:t>
            </a:r>
          </a:p>
          <a:p>
            <a:pPr>
              <a:lnSpc>
                <a:spcPct val="120000"/>
              </a:lnSpc>
              <a:buNone/>
            </a:pPr>
            <a:r>
              <a:rPr lang="en-GB" i="1" dirty="0" smtClean="0"/>
              <a:t>(sees</a:t>
            </a:r>
            <a:r>
              <a:rPr lang="en-GB" dirty="0" smtClean="0"/>
              <a:t> LYSANDER </a:t>
            </a:r>
            <a:r>
              <a:rPr lang="en-GB" i="1" dirty="0" smtClean="0"/>
              <a:t>and</a:t>
            </a:r>
            <a:r>
              <a:rPr lang="en-GB" dirty="0" smtClean="0"/>
              <a:t> HERMIA</a:t>
            </a:r>
            <a:r>
              <a:rPr lang="en-GB" i="1" dirty="0" smtClean="0"/>
              <a:t>)</a:t>
            </a:r>
            <a:r>
              <a:rPr lang="en-GB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 Night and silence! Who is here?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 Weeds of Athens he doth wear.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 This is he, my master said,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</a:t>
            </a:r>
            <a:r>
              <a:rPr lang="en-GB" dirty="0" err="1" smtClean="0"/>
              <a:t>Despisèd</a:t>
            </a:r>
            <a:r>
              <a:rPr lang="en-GB" dirty="0" smtClean="0"/>
              <a:t> the Athenian maid. (8)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 And here the maiden, sleeping sound (8)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 On the dank and dirty ground.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 Pretty soul! She durst not lie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 Near this lack-love, this kill-courtesy. (9)</a:t>
            </a:r>
          </a:p>
          <a:p>
            <a:pPr>
              <a:lnSpc>
                <a:spcPct val="120000"/>
              </a:lnSpc>
              <a:buNone/>
            </a:pPr>
            <a:r>
              <a:rPr lang="en-GB" i="1" dirty="0" smtClean="0"/>
              <a:t>(squeezes flower juice on</a:t>
            </a:r>
            <a:r>
              <a:rPr lang="en-GB" dirty="0" smtClean="0"/>
              <a:t> LYSANDER</a:t>
            </a:r>
            <a:r>
              <a:rPr lang="en-GB" i="1" dirty="0" smtClean="0"/>
              <a:t>’s eyelids)</a:t>
            </a:r>
            <a:r>
              <a:rPr lang="en-GB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 Churl, upon thy eyes I throw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 All the power this charm doth owe. (8)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 When thou </a:t>
            </a:r>
            <a:r>
              <a:rPr lang="en-GB" dirty="0" err="1" smtClean="0"/>
              <a:t>wakest</a:t>
            </a:r>
            <a:r>
              <a:rPr lang="en-GB" dirty="0" smtClean="0"/>
              <a:t>, let love forbid (8)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 Sleep his seat on thy eyelid.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 So awake when I am gone,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 For I must now to Oberon. (8)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  <a:p>
            <a:pPr algn="ctr"/>
            <a:r>
              <a:rPr lang="en-GB" dirty="0" smtClean="0"/>
              <a:t>To explain how Puck’s language reflects his character.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Puck</a:t>
            </a:r>
          </a:p>
          <a:p>
            <a:pPr algn="ctr"/>
            <a:r>
              <a:rPr lang="en-GB" dirty="0" smtClean="0"/>
              <a:t>Language</a:t>
            </a:r>
          </a:p>
          <a:p>
            <a:pPr algn="ctr"/>
            <a:r>
              <a:rPr lang="en-GB" dirty="0" smtClean="0"/>
              <a:t>Rhyme</a:t>
            </a:r>
          </a:p>
          <a:p>
            <a:pPr algn="ctr"/>
            <a:r>
              <a:rPr lang="en-GB" dirty="0" smtClean="0"/>
              <a:t>Rhythm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Writer’s craft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Check</a:t>
            </a:r>
            <a:r>
              <a:rPr kumimoji="0" lang="en-US" sz="4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Understanding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600200"/>
            <a:ext cx="642942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Why do you think Shakespeare writes Puck’s speech the way he does?</a:t>
            </a:r>
          </a:p>
          <a:p>
            <a:pPr>
              <a:buNone/>
            </a:pPr>
            <a:r>
              <a:rPr lang="en-GB" dirty="0" smtClean="0"/>
              <a:t>What is the effect of it</a:t>
            </a:r>
            <a:r>
              <a:rPr lang="en-GB" dirty="0" smtClean="0"/>
              <a:t>?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How does Puck’s language reflect his character</a:t>
            </a:r>
            <a:r>
              <a:rPr lang="en-GB" dirty="0" smtClean="0"/>
              <a:t>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Answer as fully as you can- and/or select one question and answer in a PEA paragraph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714348" y="285728"/>
            <a:ext cx="6572296" cy="92869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How does Shakespeare use language to present the character of Puck?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  <a:p>
            <a:pPr algn="ctr"/>
            <a:r>
              <a:rPr lang="en-GB" dirty="0" smtClean="0"/>
              <a:t>To explain how Puck’s language reflects his character.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Puck</a:t>
            </a:r>
          </a:p>
          <a:p>
            <a:pPr algn="ctr"/>
            <a:r>
              <a:rPr lang="en-GB" dirty="0" smtClean="0"/>
              <a:t>Language</a:t>
            </a:r>
          </a:p>
          <a:p>
            <a:pPr algn="ctr"/>
            <a:r>
              <a:rPr lang="en-GB" dirty="0" smtClean="0"/>
              <a:t>Rhyme</a:t>
            </a:r>
          </a:p>
          <a:p>
            <a:pPr algn="ctr"/>
            <a:r>
              <a:rPr lang="en-GB" dirty="0" smtClean="0"/>
              <a:t>Rhythm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Writer’s craft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Check</a:t>
            </a:r>
            <a:r>
              <a:rPr kumimoji="0" lang="en-US" sz="4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Understanding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Continue reading up to the end of p.21/35 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500174"/>
            <a:ext cx="625794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What happens between Oberon and </a:t>
            </a:r>
            <a:r>
              <a:rPr lang="en-GB" dirty="0" err="1" smtClean="0"/>
              <a:t>Titania</a:t>
            </a:r>
            <a:r>
              <a:rPr lang="en-GB" dirty="0" smtClean="0"/>
              <a:t>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What do Oberon and Puck discuss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Character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Hob-goblin</a:t>
            </a:r>
          </a:p>
          <a:p>
            <a:pPr algn="ctr"/>
            <a:r>
              <a:rPr lang="en-GB" dirty="0" smtClean="0"/>
              <a:t>Fairy</a:t>
            </a:r>
          </a:p>
          <a:p>
            <a:pPr algn="ctr"/>
            <a:r>
              <a:rPr lang="en-GB" dirty="0" smtClean="0"/>
              <a:t>Pranks</a:t>
            </a:r>
          </a:p>
          <a:p>
            <a:pPr algn="ctr"/>
            <a:r>
              <a:rPr lang="en-GB" dirty="0" smtClean="0"/>
              <a:t>Trouble</a:t>
            </a:r>
          </a:p>
          <a:p>
            <a:pPr algn="ctr"/>
            <a:r>
              <a:rPr lang="en-GB" dirty="0" smtClean="0"/>
              <a:t>Jester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429520" y="285728"/>
            <a:ext cx="17144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To analyse  Shakespeare’s use of language and rhythm in his presentation of Puck. 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prstClr val="black"/>
                </a:solidFill>
                <a:latin typeface="Century Gothic"/>
                <a:cs typeface="Century Gothic"/>
              </a:rPr>
              <a:t>Extension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impression do you get of Puck?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600200"/>
            <a:ext cx="600079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Write a PEA paragraph.</a:t>
            </a:r>
          </a:p>
          <a:p>
            <a:pPr>
              <a:buNone/>
            </a:pPr>
            <a:r>
              <a:rPr lang="en-GB" dirty="0" smtClean="0"/>
              <a:t>Include:</a:t>
            </a:r>
          </a:p>
          <a:p>
            <a:r>
              <a:rPr lang="en-GB" dirty="0" smtClean="0"/>
              <a:t>Your knowledge from Act 2 Sc1</a:t>
            </a:r>
          </a:p>
          <a:p>
            <a:r>
              <a:rPr lang="en-GB" dirty="0" smtClean="0"/>
              <a:t>Pg: Ca-27-29, Ox 14-16</a:t>
            </a:r>
          </a:p>
          <a:p>
            <a:r>
              <a:rPr lang="en-GB" dirty="0" smtClean="0"/>
              <a:t>Language used</a:t>
            </a:r>
          </a:p>
          <a:p>
            <a:r>
              <a:rPr lang="en-GB" dirty="0" smtClean="0"/>
              <a:t>Structure: rhythm</a:t>
            </a:r>
          </a:p>
          <a:p>
            <a:r>
              <a:rPr lang="en-GB" dirty="0" smtClean="0"/>
              <a:t>Context</a:t>
            </a:r>
          </a:p>
          <a:p>
            <a:r>
              <a:rPr lang="en-GB" dirty="0" smtClean="0"/>
              <a:t>Vocabulary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Character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Hob-goblin</a:t>
            </a:r>
          </a:p>
          <a:p>
            <a:pPr algn="ctr"/>
            <a:r>
              <a:rPr lang="en-GB" dirty="0" smtClean="0"/>
              <a:t>Fairy</a:t>
            </a:r>
          </a:p>
          <a:p>
            <a:pPr algn="ctr"/>
            <a:r>
              <a:rPr lang="en-GB" dirty="0" smtClean="0"/>
              <a:t>Pranks</a:t>
            </a:r>
          </a:p>
          <a:p>
            <a:pPr algn="ctr"/>
            <a:r>
              <a:rPr lang="en-GB" dirty="0" smtClean="0"/>
              <a:t>Trouble</a:t>
            </a:r>
          </a:p>
          <a:p>
            <a:pPr algn="ctr"/>
            <a:r>
              <a:rPr lang="en-GB" dirty="0" smtClean="0"/>
              <a:t>Jester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286644" y="428604"/>
            <a:ext cx="18573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To analyse  Shakespeare’s use of language and rhythm in his presentation of Puck. 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2DCAF32-68C5-463F-A22B-4FE1179D70E6}"/>
              </a:ext>
            </a:extLst>
          </p:cNvPr>
          <p:cNvSpPr txBox="1"/>
          <p:nvPr/>
        </p:nvSpPr>
        <p:spPr>
          <a:xfrm rot="16200000">
            <a:off x="-3064657" y="308980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Mastery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impression do you get of Puck?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36"/>
            <a:ext cx="6143668" cy="4697427"/>
          </a:xfrm>
        </p:spPr>
        <p:txBody>
          <a:bodyPr/>
          <a:lstStyle/>
          <a:p>
            <a:r>
              <a:rPr lang="en-GB" b="1" dirty="0" smtClean="0"/>
              <a:t>Puck is extremely mischievous, the fairy greets him with </a:t>
            </a:r>
            <a:r>
              <a:rPr lang="en-GB" dirty="0" smtClean="0">
                <a:solidFill>
                  <a:srgbClr val="0070C0"/>
                </a:solidFill>
              </a:rPr>
              <a:t>‘ you are that shrewd and knavish sprite’,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C00000"/>
                </a:solidFill>
              </a:rPr>
              <a:t>this infers that he is seen by others as both evil or mischievous. The adjective </a:t>
            </a:r>
            <a:r>
              <a:rPr lang="en-GB" dirty="0" smtClean="0">
                <a:solidFill>
                  <a:srgbClr val="FF0000"/>
                </a:solidFill>
              </a:rPr>
              <a:t>‘knavish’  </a:t>
            </a:r>
            <a:r>
              <a:rPr lang="en-GB" dirty="0" smtClean="0">
                <a:solidFill>
                  <a:srgbClr val="C00000"/>
                </a:solidFill>
              </a:rPr>
              <a:t>indicates he is a roguish character who does not care who he plays his pranks 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Character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Hob-goblin</a:t>
            </a:r>
          </a:p>
          <a:p>
            <a:pPr algn="ctr"/>
            <a:r>
              <a:rPr lang="en-GB" dirty="0" smtClean="0"/>
              <a:t>Fairy</a:t>
            </a:r>
          </a:p>
          <a:p>
            <a:pPr algn="ctr"/>
            <a:r>
              <a:rPr lang="en-GB" dirty="0" smtClean="0"/>
              <a:t>Pranks</a:t>
            </a:r>
          </a:p>
          <a:p>
            <a:pPr algn="ctr"/>
            <a:r>
              <a:rPr lang="en-GB" dirty="0" smtClean="0"/>
              <a:t>Trouble</a:t>
            </a:r>
          </a:p>
          <a:p>
            <a:pPr algn="ctr"/>
            <a:r>
              <a:rPr lang="en-GB" dirty="0" smtClean="0"/>
              <a:t>Jester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286644" y="428604"/>
            <a:ext cx="18573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To analyse  Shakespeare’s use of language and rhythm in his presentation of Puck. 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2DCAF32-68C5-463F-A22B-4FE1179D70E6}"/>
              </a:ext>
            </a:extLst>
          </p:cNvPr>
          <p:cNvSpPr txBox="1"/>
          <p:nvPr/>
        </p:nvSpPr>
        <p:spPr>
          <a:xfrm rot="16200000">
            <a:off x="-3064657" y="308980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Model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Puck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Learning objective: To develop an understanding of the character of Puck and analyse  Shakespeare’s use of language and rhythm in his presentation of Puck. 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Character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Hob-goblin</a:t>
            </a:r>
          </a:p>
          <a:p>
            <a:pPr algn="ctr"/>
            <a:r>
              <a:rPr lang="en-GB" dirty="0" smtClean="0"/>
              <a:t>Fairy</a:t>
            </a:r>
          </a:p>
          <a:p>
            <a:pPr algn="ctr"/>
            <a:r>
              <a:rPr lang="en-GB" dirty="0" smtClean="0"/>
              <a:t>Pranks</a:t>
            </a:r>
          </a:p>
          <a:p>
            <a:pPr algn="ctr"/>
            <a:r>
              <a:rPr lang="en-GB" dirty="0" smtClean="0"/>
              <a:t>Trouble</a:t>
            </a:r>
          </a:p>
          <a:p>
            <a:pPr algn="ctr"/>
            <a:r>
              <a:rPr lang="en-GB" dirty="0" smtClean="0"/>
              <a:t>Jester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358018" y="357166"/>
            <a:ext cx="1785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analyse  Shakespeare’s use of language and rhythm in his presentation of Puck. 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733651E-6F29-4A5D-9C02-869B1E46CE5F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Learning </a:t>
            </a: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Content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57224" y="1600200"/>
            <a:ext cx="6143668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Complete your paragraph.</a:t>
            </a:r>
          </a:p>
          <a:p>
            <a:pPr>
              <a:buNone/>
            </a:pPr>
            <a:r>
              <a:rPr lang="en-GB" dirty="0" smtClean="0"/>
              <a:t>Add a further paragraph of your own.</a:t>
            </a:r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b="1" dirty="0" smtClean="0"/>
              <a:t>AND/OR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Select from the long-term homework given.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Character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Hob-goblin</a:t>
            </a:r>
          </a:p>
          <a:p>
            <a:pPr algn="ctr"/>
            <a:r>
              <a:rPr lang="en-GB" dirty="0" smtClean="0"/>
              <a:t>Fairy</a:t>
            </a:r>
          </a:p>
          <a:p>
            <a:pPr algn="ctr"/>
            <a:r>
              <a:rPr lang="en-GB" dirty="0" smtClean="0"/>
              <a:t>Pranks</a:t>
            </a:r>
          </a:p>
          <a:p>
            <a:pPr algn="ctr"/>
            <a:r>
              <a:rPr lang="en-GB" dirty="0" smtClean="0"/>
              <a:t>Trouble</a:t>
            </a:r>
          </a:p>
          <a:p>
            <a:pPr algn="ctr"/>
            <a:r>
              <a:rPr lang="en-GB" dirty="0" smtClean="0"/>
              <a:t>Jester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7286644" y="357166"/>
            <a:ext cx="18573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To analyse  Shakespeare’s use of language and rhythm in his presentation of Puck. 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2DCAF32-68C5-463F-A22B-4FE1179D70E6}"/>
              </a:ext>
            </a:extLst>
          </p:cNvPr>
          <p:cNvSpPr txBox="1"/>
          <p:nvPr/>
        </p:nvSpPr>
        <p:spPr>
          <a:xfrm rot="16200000">
            <a:off x="-3064657" y="308980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Independent</a:t>
            </a:r>
            <a:r>
              <a:rPr kumimoji="0" lang="en-GB" sz="4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 Learning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2800" dirty="0" smtClean="0"/>
              <a:t>Look at the different images of Puck.</a:t>
            </a:r>
          </a:p>
          <a:p>
            <a:pPr algn="ctr">
              <a:buNone/>
            </a:pP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impression do you get of Puck from the images?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643182"/>
            <a:ext cx="237172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2643181"/>
            <a:ext cx="1909770" cy="2343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32" y="3929065"/>
            <a:ext cx="3143272" cy="20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Character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Hob-goblin</a:t>
            </a:r>
          </a:p>
          <a:p>
            <a:pPr algn="ctr"/>
            <a:r>
              <a:rPr lang="en-GB" dirty="0" smtClean="0"/>
              <a:t>Fairy</a:t>
            </a:r>
          </a:p>
          <a:p>
            <a:pPr algn="ctr"/>
            <a:r>
              <a:rPr lang="en-GB" dirty="0" smtClean="0"/>
              <a:t>Pranks</a:t>
            </a:r>
          </a:p>
          <a:p>
            <a:pPr algn="ctr"/>
            <a:r>
              <a:rPr lang="en-GB" dirty="0" smtClean="0"/>
              <a:t>Trouble</a:t>
            </a:r>
          </a:p>
          <a:p>
            <a:pPr algn="ctr"/>
            <a:r>
              <a:rPr lang="en-GB" dirty="0" smtClean="0"/>
              <a:t>Jester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393769" y="285728"/>
            <a:ext cx="1750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analyse  Shakespeare’s use of language and rhythm in his presentation of Puck. 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8479FC3-F32C-4A0A-9E23-CD71BAE6957E}"/>
              </a:ext>
            </a:extLst>
          </p:cNvPr>
          <p:cNvSpPr txBox="1"/>
          <p:nvPr/>
        </p:nvSpPr>
        <p:spPr>
          <a:xfrm rot="16200000">
            <a:off x="-3075058" y="30683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Hook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08"/>
          </a:xfrm>
        </p:spPr>
        <p:txBody>
          <a:bodyPr/>
          <a:lstStyle/>
          <a:p>
            <a:r>
              <a:rPr lang="en-GB" dirty="0" smtClean="0"/>
              <a:t>Annotate the images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impression do you get?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428736"/>
            <a:ext cx="2857520" cy="2460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428736"/>
            <a:ext cx="2502975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56" y="4214818"/>
            <a:ext cx="3857652" cy="2377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7286644" y="4640057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393769" y="285728"/>
            <a:ext cx="1750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8479FC3-F32C-4A0A-9E23-CD71BAE6957E}"/>
              </a:ext>
            </a:extLst>
          </p:cNvPr>
          <p:cNvSpPr txBox="1"/>
          <p:nvPr/>
        </p:nvSpPr>
        <p:spPr>
          <a:xfrm rot="16200000">
            <a:off x="-3075058" y="30683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Hook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1071546"/>
            <a:ext cx="8143900" cy="52629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800" dirty="0"/>
              <a:t>Oberon's jester and </a:t>
            </a:r>
            <a:r>
              <a:rPr lang="en-GB" sz="2800" dirty="0" smtClean="0"/>
              <a:t>servant, </a:t>
            </a:r>
            <a:r>
              <a:rPr lang="en-GB" sz="2800" dirty="0"/>
              <a:t>Puck is a powerful supernatural creature, capable of circling the globe in 40 minutes or of </a:t>
            </a:r>
            <a:r>
              <a:rPr lang="en-GB" sz="2800" b="1" dirty="0"/>
              <a:t>enshrouding</a:t>
            </a:r>
            <a:r>
              <a:rPr lang="en-GB" sz="2800" dirty="0"/>
              <a:t> unsuspecting </a:t>
            </a:r>
            <a:r>
              <a:rPr lang="en-GB" sz="2800" b="1" dirty="0"/>
              <a:t>mortals</a:t>
            </a:r>
            <a:r>
              <a:rPr lang="en-GB" sz="2800" dirty="0"/>
              <a:t> in a deep fog. Also known as Robin </a:t>
            </a:r>
            <a:r>
              <a:rPr lang="en-GB" sz="2800" dirty="0" err="1"/>
              <a:t>Goodfellow</a:t>
            </a:r>
            <a:r>
              <a:rPr lang="en-GB" sz="2800" dirty="0"/>
              <a:t>, Puck would have been familiar to a sixteenth-century English audience, who would have </a:t>
            </a:r>
            <a:r>
              <a:rPr lang="en-GB" sz="2800" dirty="0" smtClean="0"/>
              <a:t>recognized </a:t>
            </a:r>
            <a:r>
              <a:rPr lang="en-GB" sz="2800" dirty="0"/>
              <a:t>him as a common household spirit also often associated with </a:t>
            </a:r>
            <a:r>
              <a:rPr lang="en-GB" sz="2800" dirty="0" smtClean="0"/>
              <a:t>travelers</a:t>
            </a:r>
            <a:r>
              <a:rPr lang="en-GB" sz="2800" dirty="0"/>
              <a:t>. </a:t>
            </a:r>
            <a:r>
              <a:rPr lang="en-GB" sz="2800" dirty="0" smtClean="0"/>
              <a:t>However, he's </a:t>
            </a:r>
            <a:r>
              <a:rPr lang="en-GB" sz="2800" dirty="0"/>
              <a:t>also a "puck," an elf or goblin that enjoys playing practical jokes on mortals. Although he is more </a:t>
            </a:r>
            <a:r>
              <a:rPr lang="en-GB" sz="2800" b="1" dirty="0"/>
              <a:t>mischievous</a:t>
            </a:r>
            <a:r>
              <a:rPr lang="en-GB" sz="2800" dirty="0"/>
              <a:t> than </a:t>
            </a:r>
            <a:r>
              <a:rPr lang="en-GB" sz="2800" b="1" dirty="0"/>
              <a:t>malevolent</a:t>
            </a:r>
            <a:r>
              <a:rPr lang="en-GB" sz="2800" dirty="0"/>
              <a:t>, Puck reminds us that the fairy world is not all goodness and </a:t>
            </a:r>
            <a:r>
              <a:rPr lang="en-GB" sz="2800" b="1" dirty="0"/>
              <a:t>generosity</a:t>
            </a:r>
            <a:r>
              <a:rPr lang="en-GB" sz="28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0100" y="0"/>
            <a:ext cx="7858148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Have a look at the passage below.  We’re going to have a go at constructing our own view of Puck, written in our own words. First we need to work out what all the words mean...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8479FC3-F32C-4A0A-9E23-CD71BAE6957E}"/>
              </a:ext>
            </a:extLst>
          </p:cNvPr>
          <p:cNvSpPr txBox="1"/>
          <p:nvPr/>
        </p:nvSpPr>
        <p:spPr>
          <a:xfrm rot="16200000">
            <a:off x="-3075058" y="30683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1643050"/>
            <a:ext cx="3427314" cy="440120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Find these words and write a definition in your  books. </a:t>
            </a:r>
          </a:p>
          <a:p>
            <a:endParaRPr lang="en-GB" sz="2800" dirty="0"/>
          </a:p>
          <a:p>
            <a:pPr marL="342900" indent="-342900">
              <a:buAutoNum type="arabicPeriod"/>
            </a:pPr>
            <a:r>
              <a:rPr lang="en-GB" sz="2800" dirty="0" smtClean="0"/>
              <a:t>Enshroud</a:t>
            </a:r>
          </a:p>
          <a:p>
            <a:pPr marL="342900" indent="-342900">
              <a:buAutoNum type="arabicPeriod"/>
            </a:pPr>
            <a:r>
              <a:rPr lang="en-GB" sz="2800" dirty="0" smtClean="0"/>
              <a:t>Mortal</a:t>
            </a:r>
          </a:p>
          <a:p>
            <a:pPr marL="342900" indent="-342900">
              <a:buAutoNum type="arabicPeriod"/>
            </a:pPr>
            <a:r>
              <a:rPr lang="en-GB" sz="2800" dirty="0" smtClean="0"/>
              <a:t>Mischievous</a:t>
            </a:r>
          </a:p>
          <a:p>
            <a:pPr marL="342900" indent="-342900">
              <a:buAutoNum type="arabicPeriod"/>
            </a:pPr>
            <a:r>
              <a:rPr lang="en-GB" sz="2800" dirty="0" smtClean="0"/>
              <a:t>Malevolent </a:t>
            </a:r>
          </a:p>
          <a:p>
            <a:pPr marL="342900" indent="-342900">
              <a:buAutoNum type="arabicPeriod"/>
            </a:pPr>
            <a:r>
              <a:rPr lang="en-GB" sz="2800" dirty="0" smtClean="0"/>
              <a:t>Generosity</a:t>
            </a:r>
          </a:p>
          <a:p>
            <a:pPr marL="342900" indent="-342900"/>
            <a:endParaRPr lang="en-GB" sz="2800" dirty="0"/>
          </a:p>
        </p:txBody>
      </p:sp>
      <p:sp>
        <p:nvSpPr>
          <p:cNvPr id="5" name="Right Arrow 4"/>
          <p:cNvSpPr/>
          <p:nvPr/>
        </p:nvSpPr>
        <p:spPr>
          <a:xfrm>
            <a:off x="5286380" y="3429000"/>
            <a:ext cx="1368152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215206" y="363915"/>
            <a:ext cx="1928794" cy="649408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>
                <a:solidFill>
                  <a:srgbClr val="7030A0"/>
                </a:solidFill>
              </a:rPr>
              <a:t>Challenge </a:t>
            </a:r>
          </a:p>
          <a:p>
            <a:pPr algn="ctr"/>
            <a:r>
              <a:rPr lang="en-GB" sz="3200" dirty="0" smtClean="0">
                <a:solidFill>
                  <a:srgbClr val="7030A0"/>
                </a:solidFill>
              </a:rPr>
              <a:t>Use these words to find different words with the same meanings, that you could use in your work</a:t>
            </a:r>
            <a:r>
              <a:rPr lang="en-GB" sz="2400" dirty="0" smtClean="0">
                <a:solidFill>
                  <a:srgbClr val="7030A0"/>
                </a:solidFill>
              </a:rPr>
              <a:t>. 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1428728" y="214290"/>
            <a:ext cx="4836623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Dictionary Challenge: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49EF2F6-0D8E-4D7D-8FEB-6D6D4578BA1F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Unlocking vocabulary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10150" algn="l"/>
              </a:tabLst>
            </a:pP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Put a translation of Puck</a:t>
            </a: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’</a:t>
            </a: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s </a:t>
            </a: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“</a:t>
            </a: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The king doth keep his revels here to-night</a:t>
            </a: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”</a:t>
            </a: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 speech on the board. Students to explain why they think the relationship between Titania and Oberon is not good and why. </a:t>
            </a:r>
            <a:endParaRPr kumimoji="0" lang="en-GB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10150" algn="l"/>
              </a:tabLst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10150" algn="l"/>
              </a:tabLst>
            </a:pP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Put a translation of Puck</a:t>
            </a: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’</a:t>
            </a: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s </a:t>
            </a: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“</a:t>
            </a: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The king doth keep his revels here to-night</a:t>
            </a: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”</a:t>
            </a: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 speech on the board. Students to explain why they think the relationship between Titania and Oberon is not good and why. </a:t>
            </a:r>
            <a:endParaRPr kumimoji="0" lang="en-GB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10150" algn="l"/>
              </a:tabLst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10150" algn="l"/>
              </a:tabLst>
            </a:pP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Put a translation of Puck</a:t>
            </a: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’</a:t>
            </a: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s </a:t>
            </a: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“</a:t>
            </a: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The king doth keep his revels here to-night</a:t>
            </a: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”</a:t>
            </a: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 speech on the board. Students to explain why they think the relationship between Titania and Oberon is not good and why. </a:t>
            </a:r>
            <a:endParaRPr kumimoji="0" lang="en-GB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10150" algn="l"/>
              </a:tabLst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2000240"/>
            <a:ext cx="47863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Read Act 2 Scene 1 p14-16/27-29 which introduces the character of Puck.</a:t>
            </a:r>
          </a:p>
          <a:p>
            <a:r>
              <a:rPr lang="en-GB" sz="3200" dirty="0" smtClean="0"/>
              <a:t>Listen carefully to the rhythm and the rhymes of Puck’s speech.</a:t>
            </a:r>
            <a:endParaRPr lang="en-GB" sz="32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10150" algn="l"/>
              </a:tabLst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Put a translation of Puck</a:t>
            </a: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’</a:t>
            </a: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s </a:t>
            </a: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“</a:t>
            </a: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The king doth keep his revels here to-night</a:t>
            </a: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”</a:t>
            </a: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 speech on the board. Students to explain why they think the relationship between </a:t>
            </a:r>
            <a:r>
              <a:rPr kumimoji="0" lang="en-GB" sz="900" b="0" i="0" u="none" strike="noStrike" cap="none" normalizeH="0" baseline="0" dirty="0" err="1" smtClean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Titania</a:t>
            </a: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 and Oberon is not good and why.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10150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00942" y="285728"/>
            <a:ext cx="16430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To analyse  Shakespeare’s use of language and rhythm in his presentation of Puck. 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215206" y="2357430"/>
            <a:ext cx="19287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Character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Hob-goblin</a:t>
            </a:r>
          </a:p>
          <a:p>
            <a:pPr algn="ctr"/>
            <a:r>
              <a:rPr lang="en-GB" dirty="0" smtClean="0"/>
              <a:t>Fairy</a:t>
            </a:r>
          </a:p>
          <a:p>
            <a:pPr algn="ctr"/>
            <a:r>
              <a:rPr lang="en-GB" dirty="0" smtClean="0"/>
              <a:t>Pranks</a:t>
            </a:r>
          </a:p>
          <a:p>
            <a:pPr algn="ctr"/>
            <a:r>
              <a:rPr lang="en-GB" dirty="0" smtClean="0"/>
              <a:t>Trouble</a:t>
            </a:r>
          </a:p>
          <a:p>
            <a:pPr algn="ctr"/>
            <a:r>
              <a:rPr lang="en-GB" dirty="0" smtClean="0"/>
              <a:t>Jester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58082" y="4643446"/>
            <a:ext cx="17859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6500858" cy="1143000"/>
          </a:xfrm>
        </p:spPr>
        <p:txBody>
          <a:bodyPr>
            <a:noAutofit/>
          </a:bodyPr>
          <a:lstStyle/>
          <a:p>
            <a:r>
              <a:rPr lang="en-GB" sz="2400" dirty="0" smtClean="0"/>
              <a:t>At the beginning of Act 2, Scene 1 a fairy talks with Puck about all the mischievous things he has done...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1000100" y="1500174"/>
            <a:ext cx="6143668" cy="3477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dirty="0" smtClean="0"/>
              <a:t>Either I mistake your shape and making quite,</a:t>
            </a:r>
          </a:p>
          <a:p>
            <a:r>
              <a:rPr lang="en-GB" sz="2000" dirty="0" smtClean="0"/>
              <a:t>Or else you are that shrewd and knavish sprite</a:t>
            </a:r>
          </a:p>
          <a:p>
            <a:r>
              <a:rPr lang="en-GB" sz="2000" dirty="0" smtClean="0"/>
              <a:t>Called Robin </a:t>
            </a:r>
            <a:r>
              <a:rPr lang="en-GB" sz="2000" dirty="0" err="1" smtClean="0"/>
              <a:t>Goodfellow</a:t>
            </a:r>
            <a:r>
              <a:rPr lang="en-GB" sz="2000" dirty="0" smtClean="0"/>
              <a:t>. Are not you he</a:t>
            </a:r>
          </a:p>
          <a:p>
            <a:r>
              <a:rPr lang="en-GB" sz="2000" dirty="0" smtClean="0"/>
              <a:t>That frights the maidens of the </a:t>
            </a:r>
            <a:r>
              <a:rPr lang="en-GB" sz="2000" dirty="0" err="1" smtClean="0"/>
              <a:t>villagery</a:t>
            </a:r>
            <a:r>
              <a:rPr lang="en-GB" sz="2000" dirty="0" smtClean="0"/>
              <a:t>,</a:t>
            </a:r>
          </a:p>
          <a:p>
            <a:r>
              <a:rPr lang="en-GB" sz="2000" dirty="0" smtClean="0"/>
              <a:t>Skim milk, and sometimes </a:t>
            </a:r>
            <a:r>
              <a:rPr lang="en-GB" sz="2000" dirty="0" err="1" smtClean="0"/>
              <a:t>labor</a:t>
            </a:r>
            <a:r>
              <a:rPr lang="en-GB" sz="2000" dirty="0" smtClean="0"/>
              <a:t> in the quern</a:t>
            </a:r>
          </a:p>
          <a:p>
            <a:r>
              <a:rPr lang="en-GB" sz="2000" dirty="0" smtClean="0"/>
              <a:t>And bootless make the breathless housewife churn,</a:t>
            </a:r>
          </a:p>
          <a:p>
            <a:r>
              <a:rPr lang="en-GB" sz="2000" dirty="0" smtClean="0"/>
              <a:t>And sometime make the drink to bear no </a:t>
            </a:r>
            <a:r>
              <a:rPr lang="en-GB" sz="2000" dirty="0" err="1" smtClean="0"/>
              <a:t>barm</a:t>
            </a:r>
            <a:r>
              <a:rPr lang="en-GB" sz="2000" dirty="0" smtClean="0"/>
              <a:t>,</a:t>
            </a:r>
          </a:p>
          <a:p>
            <a:r>
              <a:rPr lang="en-GB" sz="2000" dirty="0" smtClean="0"/>
              <a:t>Mislead night-wanderers, laughing at their harm?</a:t>
            </a:r>
          </a:p>
          <a:p>
            <a:r>
              <a:rPr lang="en-GB" sz="2000" dirty="0" smtClean="0"/>
              <a:t>Those that “Hobgoblin” call you, and “sweet Puck,”</a:t>
            </a:r>
          </a:p>
          <a:p>
            <a:r>
              <a:rPr lang="en-GB" sz="2000" dirty="0" smtClean="0"/>
              <a:t>You do their work, and they shall have good luck.</a:t>
            </a:r>
          </a:p>
          <a:p>
            <a:r>
              <a:rPr lang="en-GB" sz="2000" dirty="0" smtClean="0"/>
              <a:t>Are not you he?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 rot="21425226">
            <a:off x="5103466" y="5526175"/>
            <a:ext cx="2121101" cy="107721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514350" indent="-514350" algn="ctr"/>
            <a:r>
              <a:rPr lang="en-US" sz="3200" b="1" cap="none" spc="0" dirty="0" smtClean="0">
                <a:ln/>
                <a:solidFill>
                  <a:schemeClr val="accent3"/>
                </a:solidFill>
                <a:effectLst/>
              </a:rPr>
              <a:t>p15-16 Ox</a:t>
            </a:r>
          </a:p>
          <a:p>
            <a:pPr marL="514350" indent="-514350" algn="ctr"/>
            <a:r>
              <a:rPr lang="en-US" sz="3200" b="1" dirty="0" smtClean="0">
                <a:ln/>
                <a:solidFill>
                  <a:schemeClr val="accent3"/>
                </a:solidFill>
              </a:rPr>
              <a:t>P28-</a:t>
            </a:r>
            <a:r>
              <a:rPr lang="en-US" sz="3200" b="1" cap="none" spc="0" dirty="0" smtClean="0">
                <a:ln/>
                <a:solidFill>
                  <a:schemeClr val="accent3"/>
                </a:solidFill>
                <a:effectLst/>
              </a:rPr>
              <a:t> 29 Ca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Character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Hob-goblin</a:t>
            </a:r>
          </a:p>
          <a:p>
            <a:pPr algn="ctr"/>
            <a:r>
              <a:rPr lang="en-GB" dirty="0" smtClean="0"/>
              <a:t>Fairy</a:t>
            </a:r>
          </a:p>
          <a:p>
            <a:pPr algn="ctr"/>
            <a:r>
              <a:rPr lang="en-GB" dirty="0" smtClean="0"/>
              <a:t>Pranks</a:t>
            </a:r>
          </a:p>
          <a:p>
            <a:pPr algn="ctr"/>
            <a:r>
              <a:rPr lang="en-GB" dirty="0" smtClean="0"/>
              <a:t>Trouble</a:t>
            </a:r>
          </a:p>
          <a:p>
            <a:pPr algn="ctr"/>
            <a:r>
              <a:rPr lang="en-GB" dirty="0" smtClean="0"/>
              <a:t>Jester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At least 2 readers, take two rhyming lines each.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Rest of class follow and listen to rhythm, language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58082" y="357166"/>
            <a:ext cx="15001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To analyse  Shakespeare’s use of language and rhythm in his presentation of Puck. 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DAF91D9-63BE-4011-A958-53846155627D}"/>
              </a:ext>
            </a:extLst>
          </p:cNvPr>
          <p:cNvSpPr txBox="1"/>
          <p:nvPr/>
        </p:nvSpPr>
        <p:spPr>
          <a:xfrm rot="16200000">
            <a:off x="-3017090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Puck replies...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357290" y="1285860"/>
            <a:ext cx="4929222" cy="50783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Thou </a:t>
            </a:r>
            <a:r>
              <a:rPr lang="en-GB" dirty="0" err="1" smtClean="0"/>
              <a:t>speak’st</a:t>
            </a:r>
            <a:r>
              <a:rPr lang="en-GB" dirty="0" smtClean="0"/>
              <a:t> aright.</a:t>
            </a:r>
          </a:p>
          <a:p>
            <a:r>
              <a:rPr lang="en-GB" dirty="0" smtClean="0"/>
              <a:t>I am that merry wanderer of the night.</a:t>
            </a:r>
          </a:p>
          <a:p>
            <a:r>
              <a:rPr lang="en-GB" dirty="0" smtClean="0"/>
              <a:t>I jest to Oberon and make him smile</a:t>
            </a:r>
          </a:p>
          <a:p>
            <a:r>
              <a:rPr lang="en-GB" dirty="0" smtClean="0"/>
              <a:t>When I a fat and bean-fed horse beguile,</a:t>
            </a:r>
          </a:p>
          <a:p>
            <a:r>
              <a:rPr lang="en-GB" dirty="0" smtClean="0"/>
              <a:t>Neighing in likeness of a filly foal.</a:t>
            </a:r>
          </a:p>
          <a:p>
            <a:r>
              <a:rPr lang="en-GB" dirty="0" smtClean="0"/>
              <a:t>And sometime lurk I in a gossip’s bowl</a:t>
            </a:r>
          </a:p>
          <a:p>
            <a:r>
              <a:rPr lang="en-GB" dirty="0" smtClean="0"/>
              <a:t>In very likeness of a roasted crab,</a:t>
            </a:r>
          </a:p>
          <a:p>
            <a:r>
              <a:rPr lang="en-GB" dirty="0" smtClean="0"/>
              <a:t>And when she drinks, against her lips I bob</a:t>
            </a:r>
          </a:p>
          <a:p>
            <a:r>
              <a:rPr lang="en-GB" dirty="0" smtClean="0"/>
              <a:t>And on her withered dewlap pour the ale.</a:t>
            </a:r>
          </a:p>
          <a:p>
            <a:r>
              <a:rPr lang="en-GB" dirty="0" smtClean="0"/>
              <a:t>The wisest aunt telling the saddest tale</a:t>
            </a:r>
          </a:p>
          <a:p>
            <a:r>
              <a:rPr lang="en-GB" dirty="0" smtClean="0"/>
              <a:t>Sometime for three-foot stool </a:t>
            </a:r>
            <a:r>
              <a:rPr lang="en-GB" dirty="0" err="1" smtClean="0"/>
              <a:t>mistaketh</a:t>
            </a:r>
            <a:r>
              <a:rPr lang="en-GB" dirty="0" smtClean="0"/>
              <a:t> me.</a:t>
            </a:r>
          </a:p>
          <a:p>
            <a:r>
              <a:rPr lang="en-GB" dirty="0" smtClean="0"/>
              <a:t>Then slip I from her bum, down topples she,</a:t>
            </a:r>
          </a:p>
          <a:p>
            <a:r>
              <a:rPr lang="en-GB" dirty="0" smtClean="0"/>
              <a:t>And “Tailor!” cries, and falls into a cough,</a:t>
            </a:r>
          </a:p>
          <a:p>
            <a:r>
              <a:rPr lang="en-GB" dirty="0" smtClean="0"/>
              <a:t>And then the whole quire hold their hips and laugh,</a:t>
            </a:r>
          </a:p>
          <a:p>
            <a:r>
              <a:rPr lang="en-GB" dirty="0" smtClean="0"/>
              <a:t>And waxen in their mirth, and </a:t>
            </a:r>
            <a:r>
              <a:rPr lang="en-GB" dirty="0" err="1" smtClean="0"/>
              <a:t>neeze</a:t>
            </a:r>
            <a:r>
              <a:rPr lang="en-GB" dirty="0" smtClean="0"/>
              <a:t>, and swear</a:t>
            </a:r>
          </a:p>
          <a:p>
            <a:r>
              <a:rPr lang="en-GB" dirty="0" smtClean="0"/>
              <a:t>A merrier hour was never wasted there.</a:t>
            </a:r>
          </a:p>
          <a:p>
            <a:r>
              <a:rPr lang="en-GB" dirty="0" smtClean="0"/>
              <a:t>But, room, fairy! Here comes Oberon.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 rot="1446511">
            <a:off x="5529735" y="578879"/>
            <a:ext cx="1770570" cy="156966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/>
                <a:solidFill>
                  <a:schemeClr val="accent3"/>
                </a:solidFill>
                <a:effectLst/>
              </a:rPr>
              <a:t>Pg</a:t>
            </a:r>
          </a:p>
          <a:p>
            <a:pPr algn="ctr"/>
            <a:r>
              <a:rPr lang="en-US" sz="3200" b="1" cap="none" spc="0" dirty="0" smtClean="0">
                <a:ln/>
                <a:solidFill>
                  <a:schemeClr val="accent3"/>
                </a:solidFill>
                <a:effectLst/>
              </a:rPr>
              <a:t> 15-16/27-29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Character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Hob-goblin</a:t>
            </a:r>
          </a:p>
          <a:p>
            <a:pPr algn="ctr"/>
            <a:r>
              <a:rPr lang="en-GB" dirty="0" smtClean="0"/>
              <a:t>Fairy</a:t>
            </a:r>
          </a:p>
          <a:p>
            <a:pPr algn="ctr"/>
            <a:r>
              <a:rPr lang="en-GB" dirty="0" smtClean="0"/>
              <a:t>Pranks</a:t>
            </a:r>
          </a:p>
          <a:p>
            <a:pPr algn="ctr"/>
            <a:r>
              <a:rPr lang="en-GB" dirty="0" smtClean="0"/>
              <a:t>Trouble</a:t>
            </a:r>
          </a:p>
          <a:p>
            <a:pPr algn="ctr"/>
            <a:r>
              <a:rPr lang="en-GB" dirty="0" smtClean="0"/>
              <a:t>Jester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7358082" y="357166"/>
            <a:ext cx="17859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To analyse  Shakespeare’s use of language and rhythm in his presentation of Puck. 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DAF91D9-63BE-4011-A958-53846155627D}"/>
              </a:ext>
            </a:extLst>
          </p:cNvPr>
          <p:cNvSpPr txBox="1"/>
          <p:nvPr/>
        </p:nvSpPr>
        <p:spPr>
          <a:xfrm rot="16200000">
            <a:off x="-3017090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2393</TotalTime>
  <Words>1897</Words>
  <Application>Microsoft Office PowerPoint</Application>
  <PresentationFormat>On-screen Show (4:3)</PresentationFormat>
  <Paragraphs>436</Paragraphs>
  <Slides>20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Teacher</vt:lpstr>
      <vt:lpstr>Puck</vt:lpstr>
      <vt:lpstr>Puck</vt:lpstr>
      <vt:lpstr>Annotate the images</vt:lpstr>
      <vt:lpstr>Slide 5</vt:lpstr>
      <vt:lpstr>Slide 6</vt:lpstr>
      <vt:lpstr>Slide 7</vt:lpstr>
      <vt:lpstr>At the beginning of Act 2, Scene 1 a fairy talks with Puck about all the mischievous things he has done...</vt:lpstr>
      <vt:lpstr>Puck replies...</vt:lpstr>
      <vt:lpstr>List the mischievous things Puck has done- see your sheet</vt:lpstr>
      <vt:lpstr>List the mischievous things Puck has done- see your sheet</vt:lpstr>
      <vt:lpstr>Develop – let’s see what language techniques we can find...</vt:lpstr>
      <vt:lpstr>RHYME</vt:lpstr>
      <vt:lpstr>RHYTHM </vt:lpstr>
      <vt:lpstr>RHYTHM </vt:lpstr>
      <vt:lpstr>Develop</vt:lpstr>
      <vt:lpstr>Continue reading up to the end of p.21/35 Ca</vt:lpstr>
      <vt:lpstr>What impression do you get of Puck?</vt:lpstr>
      <vt:lpstr>What impression do you get of Puck?</vt:lpstr>
      <vt:lpstr>Homework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sharon</cp:lastModifiedBy>
  <cp:revision>255</cp:revision>
  <dcterms:created xsi:type="dcterms:W3CDTF">2013-07-19T18:34:43Z</dcterms:created>
  <dcterms:modified xsi:type="dcterms:W3CDTF">2020-06-16T09:43:33Z</dcterms:modified>
</cp:coreProperties>
</file>