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4" r:id="rId5"/>
    <p:sldId id="261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81934-5249-4263-93A8-05BD5EE06149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B9B7F-799B-4408-BF92-339B89C12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votaress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female votary (one who is bound by vows to a religious life); 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B9B7F-799B-4408-BF92-339B89C125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5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2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8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0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3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>
                <a:solidFill>
                  <a:prstClr val="black"/>
                </a:solidFill>
              </a:rPr>
              <a:pPr/>
              <a:t>11/8/2020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9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6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Oberon and Titania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Learning objective: To develop an understanding of the characters Oberon and Titania and their quarrel.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</p:spTree>
    <p:extLst>
      <p:ext uri="{BB962C8B-B14F-4D97-AF65-F5344CB8AC3E}">
        <p14:creationId xmlns:p14="http://schemas.microsoft.com/office/powerpoint/2010/main" val="422250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877164"/>
            <a:ext cx="5243522" cy="2307350"/>
          </a:xfrm>
        </p:spPr>
        <p:txBody>
          <a:bodyPr>
            <a:normAutofit fontScale="90000"/>
          </a:bodyPr>
          <a:lstStyle/>
          <a:p>
            <a:r>
              <a:rPr lang="en-GB" dirty="0"/>
              <a:t>Starter task: let’s read pg.16 line 60 – line 87 &amp; line 118 – line 145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55440" cy="266315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is your first impression of Oberon?</a:t>
            </a:r>
          </a:p>
          <a:p>
            <a:r>
              <a:rPr lang="en-GB" dirty="0"/>
              <a:t>What is your first impression of Titania?</a:t>
            </a:r>
          </a:p>
          <a:p>
            <a:r>
              <a:rPr lang="en-GB" dirty="0"/>
              <a:t>Why are they arguing?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  <p:sp>
        <p:nvSpPr>
          <p:cNvPr id="7" name="Oval 6"/>
          <p:cNvSpPr/>
          <p:nvPr/>
        </p:nvSpPr>
        <p:spPr>
          <a:xfrm>
            <a:off x="4499992" y="5805264"/>
            <a:ext cx="2376264" cy="866118"/>
          </a:xfrm>
          <a:prstGeom prst="ellips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SUMMARISE: Answer in FULL sentences!</a:t>
            </a:r>
          </a:p>
        </p:txBody>
      </p:sp>
    </p:spTree>
    <p:extLst>
      <p:ext uri="{BB962C8B-B14F-4D97-AF65-F5344CB8AC3E}">
        <p14:creationId xmlns:p14="http://schemas.microsoft.com/office/powerpoint/2010/main" val="204763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020272" cy="2307350"/>
          </a:xfrm>
        </p:spPr>
        <p:txBody>
          <a:bodyPr>
            <a:normAutofit/>
          </a:bodyPr>
          <a:lstStyle/>
          <a:p>
            <a:r>
              <a:rPr lang="en-GB" dirty="0"/>
              <a:t>Task: What do these quotes tell us about Oberon? Titania?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4629160" cy="1080120"/>
          </a:xfrm>
          <a:solidFill>
            <a:srgbClr val="FFFF00">
              <a:alpha val="60000"/>
            </a:srgbClr>
          </a:solidFill>
        </p:spPr>
        <p:txBody>
          <a:bodyPr/>
          <a:lstStyle/>
          <a:p>
            <a:r>
              <a:rPr lang="en-GB" dirty="0"/>
              <a:t>‘Ill met by moonlight proud Titania!’</a:t>
            </a:r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2657484" y="3755739"/>
            <a:ext cx="4629160" cy="540060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‘Am not I thy Lord?’</a:t>
            </a: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319177" y="4437112"/>
            <a:ext cx="4629160" cy="864096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‘What, jealous Oberon? I have forsworn his bed and company’</a:t>
            </a:r>
          </a:p>
        </p:txBody>
      </p:sp>
      <p:sp>
        <p:nvSpPr>
          <p:cNvPr id="11" name="Subtitle 7"/>
          <p:cNvSpPr txBox="1">
            <a:spLocks/>
          </p:cNvSpPr>
          <p:nvPr/>
        </p:nvSpPr>
        <p:spPr>
          <a:xfrm>
            <a:off x="2843808" y="5573215"/>
            <a:ext cx="4629160" cy="1080120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‘But with thy brawls thou hast disturb’d our sport’</a:t>
            </a:r>
          </a:p>
        </p:txBody>
      </p:sp>
    </p:spTree>
    <p:extLst>
      <p:ext uri="{BB962C8B-B14F-4D97-AF65-F5344CB8AC3E}">
        <p14:creationId xmlns:p14="http://schemas.microsoft.com/office/powerpoint/2010/main" val="283360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020272" cy="2307350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Using your annotations and evidence answer the following question – How is Oberon and Titania presented?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4629160" cy="1080120"/>
          </a:xfrm>
          <a:solidFill>
            <a:srgbClr val="FFFF00">
              <a:alpha val="60000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en-GB" dirty="0"/>
              <a:t>Oberon is presented as a strong and fierce king for example …</a:t>
            </a:r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2657484" y="3755739"/>
            <a:ext cx="4629160" cy="540060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Oberon speaks to his queen in a very …. way. He asks her ….</a:t>
            </a: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319177" y="4437112"/>
            <a:ext cx="4629160" cy="864096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Titania is presented as …</a:t>
            </a:r>
          </a:p>
        </p:txBody>
      </p:sp>
      <p:sp>
        <p:nvSpPr>
          <p:cNvPr id="11" name="Subtitle 7"/>
          <p:cNvSpPr txBox="1">
            <a:spLocks/>
          </p:cNvSpPr>
          <p:nvPr/>
        </p:nvSpPr>
        <p:spPr>
          <a:xfrm>
            <a:off x="2843808" y="5573215"/>
            <a:ext cx="4629160" cy="1080120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Titania is seen to be … </a:t>
            </a:r>
          </a:p>
          <a:p>
            <a:r>
              <a:rPr lang="en-GB" dirty="0"/>
              <a:t>As an audience we feel…..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999697" y="2355905"/>
            <a:ext cx="2020575" cy="12288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Use these sentence starters to help structure your paragraphs.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3679" y="5406899"/>
            <a:ext cx="2020575" cy="12288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Write using PEA = Point, Evidence, Analyse</a:t>
            </a:r>
          </a:p>
        </p:txBody>
      </p:sp>
    </p:spTree>
    <p:extLst>
      <p:ext uri="{BB962C8B-B14F-4D97-AF65-F5344CB8AC3E}">
        <p14:creationId xmlns:p14="http://schemas.microsoft.com/office/powerpoint/2010/main" val="17220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020272" cy="2307350"/>
          </a:xfrm>
        </p:spPr>
        <p:txBody>
          <a:bodyPr>
            <a:normAutofit/>
          </a:bodyPr>
          <a:lstStyle/>
          <a:p>
            <a:r>
              <a:rPr lang="en-GB" dirty="0"/>
              <a:t>Task: Oberon and Titania’s costume.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0" y="2145419"/>
            <a:ext cx="7286644" cy="4235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How do you think Oberon/Titania should be dressed? How could you use costume to symbolize Oberon/Titania’s abilities and characters? How would being magical effect the representation of the character? Using the template design the character’s costume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80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9" y="764704"/>
            <a:ext cx="322978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752883"/>
            <a:ext cx="2516809" cy="519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051720" y="116632"/>
            <a:ext cx="2550995" cy="10156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Label your ideas/choices!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06747-E17B-4A70-A050-C32229D8D830}"/>
              </a:ext>
            </a:extLst>
          </p:cNvPr>
          <p:cNvSpPr txBox="1"/>
          <p:nvPr/>
        </p:nvSpPr>
        <p:spPr>
          <a:xfrm>
            <a:off x="1956023" y="5818038"/>
            <a:ext cx="523195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Explain your costume designs. Write about why you have chosen these costumes and what they show about the </a:t>
            </a:r>
            <a:r>
              <a:rPr lang="en-GB" dirty="0" err="1"/>
              <a:t>charcters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349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24" y="1293075"/>
            <a:ext cx="215318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262" y="1293075"/>
            <a:ext cx="167405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051720" y="116632"/>
            <a:ext cx="2550995" cy="10156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Label your ideas/choices!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06747-E17B-4A70-A050-C32229D8D830}"/>
              </a:ext>
            </a:extLst>
          </p:cNvPr>
          <p:cNvSpPr txBox="1"/>
          <p:nvPr/>
        </p:nvSpPr>
        <p:spPr>
          <a:xfrm>
            <a:off x="1690341" y="4716790"/>
            <a:ext cx="5231954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rgbClr val="FF0000"/>
                </a:solidFill>
              </a:rPr>
              <a:t>Quotation search.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Select and write at least 4 quotations from the text for each character.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Explain what these show about the character and why.</a:t>
            </a:r>
          </a:p>
        </p:txBody>
      </p:sp>
    </p:spTree>
    <p:extLst>
      <p:ext uri="{BB962C8B-B14F-4D97-AF65-F5344CB8AC3E}">
        <p14:creationId xmlns:p14="http://schemas.microsoft.com/office/powerpoint/2010/main" val="123434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67323"/>
            <a:ext cx="5243522" cy="1470025"/>
          </a:xfrm>
        </p:spPr>
        <p:txBody>
          <a:bodyPr>
            <a:normAutofit/>
          </a:bodyPr>
          <a:lstStyle/>
          <a:p>
            <a:r>
              <a:rPr lang="en-GB" dirty="0"/>
              <a:t> Oberon and Titania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6891108" cy="468254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Why do you think Titania won’t give Oberon the boy?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Do you think she is right? Why? Why not?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Is it unfair that Oberon is demanding the boy? Why? Why not?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What do you think about Oberon’s plan?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OUTCOME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design a costume for the king and queen and summarise their quarrel.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KEY WORDS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Changeling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Henchman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Votaress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mortal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prstClr val="black"/>
                </a:solidFill>
              </a:rPr>
              <a:t>THE BIG PICTURE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To develop reading and writing skills through studying ‘A Midsummer Night’s Dream’</a:t>
            </a:r>
          </a:p>
        </p:txBody>
      </p:sp>
    </p:spTree>
    <p:extLst>
      <p:ext uri="{BB962C8B-B14F-4D97-AF65-F5344CB8AC3E}">
        <p14:creationId xmlns:p14="http://schemas.microsoft.com/office/powerpoint/2010/main" val="10857595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686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Oberon and Titania</vt:lpstr>
      <vt:lpstr>Starter task: let’s read pg.16 line 60 – line 87 &amp; line 118 – line 145</vt:lpstr>
      <vt:lpstr>Task: What do these quotes tell us about Oberon? Titania?</vt:lpstr>
      <vt:lpstr>Task: Using your annotations and evidence answer the following question – How is Oberon and Titania presented?</vt:lpstr>
      <vt:lpstr>Task: Oberon and Titania’s costume.</vt:lpstr>
      <vt:lpstr>PowerPoint Presentation</vt:lpstr>
      <vt:lpstr>PowerPoint Presentation</vt:lpstr>
      <vt:lpstr> Oberon and Titania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Oberon and Titania</dc:title>
  <dc:creator>Deb</dc:creator>
  <cp:lastModifiedBy>Beverley Graham</cp:lastModifiedBy>
  <cp:revision>19</cp:revision>
  <dcterms:created xsi:type="dcterms:W3CDTF">2019-10-23T10:08:44Z</dcterms:created>
  <dcterms:modified xsi:type="dcterms:W3CDTF">2020-11-08T13:43:26Z</dcterms:modified>
</cp:coreProperties>
</file>