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48" r:id="rId2"/>
    <p:sldId id="449" r:id="rId3"/>
    <p:sldId id="454" r:id="rId4"/>
    <p:sldId id="256" r:id="rId5"/>
    <p:sldId id="447" r:id="rId6"/>
    <p:sldId id="289" r:id="rId7"/>
    <p:sldId id="265" r:id="rId8"/>
    <p:sldId id="267" r:id="rId9"/>
    <p:sldId id="453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30" r:id="rId18"/>
    <p:sldId id="331" r:id="rId19"/>
    <p:sldId id="332" r:id="rId20"/>
    <p:sldId id="455" r:id="rId21"/>
    <p:sldId id="44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6473B-B53F-4E52-9261-6E1D298FC9B9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D9E79-154B-42EC-AB47-BEC871585C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3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Amend on the sheet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could be done as a quick class task</a:t>
            </a:r>
            <a:r>
              <a:rPr lang="en-GB" baseline="0" dirty="0" smtClean="0"/>
              <a:t> with no need to write anything down. OR, circulate images and write on them.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67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print out if necessary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26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print out </a:t>
            </a:r>
            <a:r>
              <a:rPr lang="en-GB" smtClean="0"/>
              <a:t>if necessary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5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2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30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7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7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6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8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65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10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37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78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56710-88B6-4E98-971E-82B5FF50AF31}" type="datetimeFigureOut">
              <a:rPr lang="en-GB" smtClean="0"/>
              <a:pPr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95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71538" y="2362200"/>
            <a:ext cx="664373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 dirty="0" err="1" smtClean="0">
                <a:latin typeface="Comic Sans MS" pitchFamily="66" charset="0"/>
              </a:rPr>
              <a:t>Love,Emotions</a:t>
            </a:r>
            <a:r>
              <a:rPr lang="en-GB" sz="3200" b="1" u="sng" dirty="0" smtClean="0">
                <a:latin typeface="Comic Sans MS" pitchFamily="66" charset="0"/>
              </a:rPr>
              <a:t> And Conflict</a:t>
            </a:r>
          </a:p>
          <a:p>
            <a:pPr algn="ctr">
              <a:spcBef>
                <a:spcPct val="50000"/>
              </a:spcBef>
            </a:pPr>
            <a:r>
              <a:rPr lang="en-GB" sz="3200" b="1" dirty="0" smtClean="0">
                <a:latin typeface="Comic Sans MS" pitchFamily="66" charset="0"/>
              </a:rPr>
              <a:t>LO: Writing in character using correct spelling, punctuation and grammar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485" name="Picture 5" descr="Screen_shot_2009-11-19_at_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214818"/>
            <a:ext cx="2344738" cy="2351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500562" y="5143512"/>
            <a:ext cx="2438400" cy="990600"/>
          </a:xfrm>
          <a:prstGeom prst="wedgeRoundRectCallout">
            <a:avLst>
              <a:gd name="adj1" fmla="val -92903"/>
              <a:gd name="adj2" fmla="val -21796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800">
                <a:latin typeface="Comic Sans MS" pitchFamily="66" charset="0"/>
              </a:rPr>
              <a:t>“Are you giggling at me-haw hee-haw?”</a:t>
            </a:r>
          </a:p>
        </p:txBody>
      </p:sp>
      <p:pic>
        <p:nvPicPr>
          <p:cNvPr id="20487" name="Picture 7" descr="OL8908726M-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685800"/>
            <a:ext cx="1833562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191000" y="1066800"/>
            <a:ext cx="2667000" cy="990600"/>
          </a:xfrm>
          <a:prstGeom prst="wedgeRoundRectCallout">
            <a:avLst>
              <a:gd name="adj1" fmla="val 79523"/>
              <a:gd name="adj2" fmla="val 4329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800">
                <a:latin typeface="Comic Sans MS" pitchFamily="66" charset="0"/>
              </a:rPr>
              <a:t>“I quite like donkeys. Not so sure about fairies though…”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>
                <a:latin typeface="Comic Sans MS" pitchFamily="66" charset="0"/>
              </a:rPr>
              <a:t>Feelings and Emotions</a:t>
            </a: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714348" y="685800"/>
            <a:ext cx="8124852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We all experience feelings and emotions every day.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214414" y="4648200"/>
            <a:ext cx="5624514" cy="2209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200" b="1" dirty="0">
                <a:latin typeface="Comic Sans MS" pitchFamily="66" charset="0"/>
                <a:cs typeface="Arial" charset="0"/>
              </a:rPr>
              <a:t>You will see a different face </a:t>
            </a:r>
          </a:p>
          <a:p>
            <a:pPr algn="ctr"/>
            <a:r>
              <a:rPr lang="en-GB" sz="2200" b="1" dirty="0">
                <a:latin typeface="Comic Sans MS" pitchFamily="66" charset="0"/>
                <a:cs typeface="Arial" charset="0"/>
              </a:rPr>
              <a:t>on each slide.</a:t>
            </a:r>
          </a:p>
          <a:p>
            <a:pPr algn="ctr"/>
            <a:endParaRPr lang="en-GB" sz="500" b="1" dirty="0">
              <a:latin typeface="Comic Sans MS" pitchFamily="66" charset="0"/>
              <a:cs typeface="Arial" charset="0"/>
            </a:endParaRPr>
          </a:p>
          <a:p>
            <a:pPr algn="ctr"/>
            <a:r>
              <a:rPr lang="en-GB" sz="2200" b="1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TASK</a:t>
            </a:r>
            <a:r>
              <a:rPr lang="en-GB" sz="2200" dirty="0">
                <a:latin typeface="Comic Sans MS" pitchFamily="66" charset="0"/>
                <a:cs typeface="Arial" charset="0"/>
              </a:rPr>
              <a:t>: </a:t>
            </a:r>
            <a:r>
              <a:rPr lang="en-GB" sz="2200" dirty="0" smtClean="0">
                <a:latin typeface="Comic Sans MS" pitchFamily="66" charset="0"/>
                <a:cs typeface="Arial" charset="0"/>
              </a:rPr>
              <a:t>note down how </a:t>
            </a:r>
            <a:r>
              <a:rPr lang="en-GB" sz="2200" dirty="0">
                <a:latin typeface="Comic Sans MS" pitchFamily="66" charset="0"/>
                <a:cs typeface="Arial" charset="0"/>
              </a:rPr>
              <a:t>you think each of the </a:t>
            </a:r>
          </a:p>
          <a:p>
            <a:pPr algn="ctr"/>
            <a:r>
              <a:rPr lang="en-GB" sz="2200" dirty="0">
                <a:latin typeface="Comic Sans MS" pitchFamily="66" charset="0"/>
                <a:cs typeface="Arial" charset="0"/>
              </a:rPr>
              <a:t>people are feeling.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429000" y="3505200"/>
            <a:ext cx="3352800" cy="838200"/>
          </a:xfrm>
          <a:prstGeom prst="wedgeRoundRectCallout">
            <a:avLst>
              <a:gd name="adj1" fmla="val 78884"/>
              <a:gd name="adj2" fmla="val 92991"/>
              <a:gd name="adj3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1900">
                <a:latin typeface="Comic Sans MS" pitchFamily="66" charset="0"/>
                <a:cs typeface="Arial" charset="0"/>
              </a:rPr>
              <a:t>“I know how I feel about being in school…”</a:t>
            </a:r>
          </a:p>
        </p:txBody>
      </p:sp>
      <p:pic>
        <p:nvPicPr>
          <p:cNvPr id="2061" name="Picture 13" descr="http://disney-clipart.com/snow-white/jpg/Dwarfs/Grum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59700" y="0"/>
            <a:ext cx="1384300" cy="1477963"/>
          </a:xfrm>
          <a:prstGeom prst="rect">
            <a:avLst/>
          </a:prstGeom>
          <a:noFill/>
        </p:spPr>
      </p:pic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6981825" y="3990975"/>
          <a:ext cx="2162175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Bitmap Image" r:id="rId5" imgW="2161905" imgH="2866667" progId="PBrush">
                  <p:embed/>
                </p:oleObj>
              </mc:Choice>
              <mc:Fallback>
                <p:oleObj name="Bitmap Image" r:id="rId5" imgW="2161905" imgH="2866667" progId="PBrush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3990975"/>
                        <a:ext cx="2162175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16" descr="http://www.wishek.k12.nd.us/studentc_clipar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AFCFC"/>
              </a:clrFrom>
              <a:clrTo>
                <a:srgbClr val="FA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524000"/>
            <a:ext cx="2362200" cy="2135188"/>
          </a:xfrm>
          <a:prstGeom prst="rect">
            <a:avLst/>
          </a:prstGeom>
          <a:noFill/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642910" y="1571612"/>
            <a:ext cx="6019800" cy="1600200"/>
          </a:xfrm>
          <a:prstGeom prst="wedgeRoundRectCallout">
            <a:avLst>
              <a:gd name="adj1" fmla="val 61866"/>
              <a:gd name="adj2" fmla="val 3375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1800" dirty="0">
                <a:latin typeface="Comic Sans MS" pitchFamily="66" charset="0"/>
              </a:rPr>
              <a:t>: </a:t>
            </a:r>
            <a:r>
              <a:rPr lang="en-GB" sz="2200" b="1" dirty="0" smtClean="0">
                <a:latin typeface="Comic Sans MS" pitchFamily="66" charset="0"/>
              </a:rPr>
              <a:t>list</a:t>
            </a:r>
            <a:r>
              <a:rPr lang="en-GB" sz="1800" dirty="0" smtClean="0">
                <a:latin typeface="Comic Sans MS" pitchFamily="66" charset="0"/>
              </a:rPr>
              <a:t> </a:t>
            </a:r>
            <a:r>
              <a:rPr lang="en-GB" sz="1800" dirty="0">
                <a:latin typeface="Comic Sans MS" pitchFamily="66" charset="0"/>
              </a:rPr>
              <a:t>of the different </a:t>
            </a:r>
            <a:r>
              <a:rPr lang="en-GB" sz="2200" b="1" dirty="0">
                <a:latin typeface="Comic Sans MS" pitchFamily="66" charset="0"/>
              </a:rPr>
              <a:t>feelings and emotions</a:t>
            </a:r>
            <a:r>
              <a:rPr lang="en-GB" sz="1800" dirty="0">
                <a:latin typeface="Comic Sans MS" pitchFamily="66" charset="0"/>
              </a:rPr>
              <a:t> that we experience.</a:t>
            </a:r>
          </a:p>
          <a:p>
            <a:pPr algn="ctr"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What events</a:t>
            </a:r>
            <a:r>
              <a:rPr lang="en-GB" sz="1800" dirty="0">
                <a:latin typeface="Comic Sans MS" pitchFamily="66" charset="0"/>
              </a:rPr>
              <a:t> can make us feel these emotions?”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D9E9C22-90D7-44D7-93E2-DA8D975777D8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Thinking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7" grpId="0" animBg="1"/>
      <p:bldP spid="20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http://www.utvet.com/images/happy_man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"/>
            <a:ext cx="5486400" cy="655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http://www.brazospointe.com/ministry/images/sad%20wom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"/>
            <a:ext cx="6858000" cy="655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1027" descr="http://farm1.static.flickr.com/57/217849066_f011b26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763000" cy="624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http://www.dreamstime.com/rubbing-eyes-drowsy-person-thumb1581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6858000" cy="655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http://happyvalleynews.files.wordpress.com/2009/07/confused-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5867400" cy="6400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ttp://www.faqs.org/photo-dict/photofiles/list/919/1357ang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"/>
            <a:ext cx="6248400" cy="6477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0"/>
            <a:ext cx="871540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 dirty="0">
                <a:latin typeface="Comic Sans MS" pitchFamily="66" charset="0"/>
              </a:rPr>
              <a:t>Feelings and Emotions in </a:t>
            </a:r>
            <a:r>
              <a:rPr lang="en-GB" sz="2600" b="1" i="1" u="sng" dirty="0">
                <a:latin typeface="Comic Sans MS" pitchFamily="66" charset="0"/>
              </a:rPr>
              <a:t>A Midsummer Night’s Dream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857224" y="533400"/>
            <a:ext cx="7905776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2000" dirty="0" smtClean="0">
                <a:latin typeface="Comic Sans MS" pitchFamily="66" charset="0"/>
              </a:rPr>
              <a:t>: read to end of Act 1, </a:t>
            </a:r>
            <a:r>
              <a:rPr lang="en-GB" sz="2000" dirty="0" err="1" smtClean="0">
                <a:latin typeface="Comic Sans MS" pitchFamily="66" charset="0"/>
              </a:rPr>
              <a:t>Sc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1. </a:t>
            </a:r>
            <a:r>
              <a:rPr lang="en-GB" sz="2000" b="1" dirty="0" smtClean="0">
                <a:latin typeface="Comic Sans MS" pitchFamily="66" charset="0"/>
              </a:rPr>
              <a:t>How </a:t>
            </a:r>
            <a:r>
              <a:rPr lang="en-GB" sz="2000" b="1" dirty="0" smtClean="0">
                <a:latin typeface="Comic Sans MS" pitchFamily="66" charset="0"/>
              </a:rPr>
              <a:t>is each character </a:t>
            </a:r>
            <a:r>
              <a:rPr lang="en-GB" sz="2000" b="1" dirty="0" smtClean="0">
                <a:latin typeface="Comic Sans MS" pitchFamily="66" charset="0"/>
              </a:rPr>
              <a:t>feeling at </a:t>
            </a:r>
          </a:p>
          <a:p>
            <a:pPr algn="ctr"/>
            <a:r>
              <a:rPr lang="en-GB" sz="2000" b="1" dirty="0" smtClean="0">
                <a:latin typeface="Comic Sans MS" pitchFamily="66" charset="0"/>
              </a:rPr>
              <a:t>each stage below?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71472" y="1428736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Hermia’s father tells her that </a:t>
            </a:r>
          </a:p>
          <a:p>
            <a:pPr algn="ctr"/>
            <a:r>
              <a:rPr lang="en-GB" sz="2000">
                <a:latin typeface="Comic Sans MS" pitchFamily="66" charset="0"/>
              </a:rPr>
              <a:t>she must marry Demetrius.</a:t>
            </a:r>
            <a:r>
              <a:rPr lang="en-GB" b="1">
                <a:latin typeface="Comic Sans MS" pitchFamily="66" charset="0"/>
              </a:rPr>
              <a:t> 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438400" y="5715016"/>
            <a:ext cx="6705600" cy="914400"/>
          </a:xfrm>
          <a:prstGeom prst="wedgeRoundRectCallout">
            <a:avLst>
              <a:gd name="adj1" fmla="val -60722"/>
              <a:gd name="adj2" fmla="val -52778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800" b="1" dirty="0" smtClean="0">
                <a:latin typeface="Comic Sans MS" pitchFamily="66" charset="0"/>
              </a:rPr>
              <a:t>How does </a:t>
            </a:r>
            <a:r>
              <a:rPr lang="en-GB" sz="1800" b="1" dirty="0" err="1" smtClean="0">
                <a:latin typeface="Comic Sans MS" pitchFamily="66" charset="0"/>
              </a:rPr>
              <a:t>Hermia</a:t>
            </a:r>
            <a:r>
              <a:rPr lang="en-GB" sz="1800" b="1" dirty="0" smtClean="0">
                <a:latin typeface="Comic Sans MS" pitchFamily="66" charset="0"/>
              </a:rPr>
              <a:t> feel about: her father, Lysander?</a:t>
            </a:r>
            <a:endParaRPr lang="en-GB" sz="1800" b="1" dirty="0">
              <a:latin typeface="Comic Sans MS" pitchFamily="66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800600" y="1371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Lysander runs away with Hermia.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42910" y="2500306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Helena tells Demetrius about </a:t>
            </a:r>
          </a:p>
          <a:p>
            <a:pPr algn="ctr"/>
            <a:r>
              <a:rPr lang="en-GB" sz="2000">
                <a:latin typeface="Comic Sans MS" pitchFamily="66" charset="0"/>
              </a:rPr>
              <a:t>Lysander and Hermia’s plans.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42910" y="364331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 err="1" smtClean="0">
                <a:latin typeface="Comic Sans MS" pitchFamily="66" charset="0"/>
              </a:rPr>
              <a:t>Hermia</a:t>
            </a:r>
            <a:r>
              <a:rPr lang="en-GB" sz="2000" dirty="0" smtClean="0">
                <a:latin typeface="Comic Sans MS" pitchFamily="66" charset="0"/>
              </a:rPr>
              <a:t> and Lysander discuss 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their feelings p11,13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4800600" y="2514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err="1" smtClean="0">
                <a:latin typeface="Comic Sans MS" pitchFamily="66" charset="0"/>
              </a:rPr>
              <a:t>Hermia</a:t>
            </a:r>
            <a:r>
              <a:rPr lang="en-GB" b="1" dirty="0" smtClean="0">
                <a:latin typeface="Comic Sans MS" pitchFamily="66" charset="0"/>
              </a:rPr>
              <a:t> and Helena discuss Demetrius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724400" y="3657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sz="2000" dirty="0" smtClean="0"/>
              <a:t>Look at the speech patterns</a:t>
            </a:r>
          </a:p>
          <a:p>
            <a:r>
              <a:rPr lang="en-GB" sz="2000" dirty="0" smtClean="0"/>
              <a:t>How does it reflect their emotions?</a:t>
            </a:r>
            <a:endParaRPr lang="en-GB" sz="2000" dirty="0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42910" y="471488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000" dirty="0">
              <a:latin typeface="Comic Sans MS" pitchFamily="66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4786314" y="471488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000" dirty="0">
              <a:latin typeface="Comic Sans MS" pitchFamily="66" charset="0"/>
            </a:endParaRPr>
          </a:p>
        </p:txBody>
      </p:sp>
      <p:pic>
        <p:nvPicPr>
          <p:cNvPr id="6158" name="Picture 14" descr="female_stud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229225"/>
            <a:ext cx="1355725" cy="1628775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71472" y="3286124"/>
            <a:ext cx="38100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 err="1" smtClean="0">
                <a:latin typeface="Comic Sans MS" pitchFamily="66" charset="0"/>
              </a:rPr>
              <a:t>Hermia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tells </a:t>
            </a:r>
            <a:r>
              <a:rPr lang="en-GB" sz="2000" dirty="0" smtClean="0">
                <a:latin typeface="Comic Sans MS" pitchFamily="66" charset="0"/>
              </a:rPr>
              <a:t>Helena </a:t>
            </a:r>
            <a:r>
              <a:rPr lang="en-GB" sz="2000" dirty="0">
                <a:latin typeface="Comic Sans MS" pitchFamily="66" charset="0"/>
              </a:rPr>
              <a:t>about 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Her and Lysander’s </a:t>
            </a:r>
            <a:r>
              <a:rPr lang="en-GB" sz="2000" dirty="0">
                <a:latin typeface="Comic Sans MS" pitchFamily="66" charset="0"/>
              </a:rPr>
              <a:t>plans.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85800" y="500042"/>
            <a:ext cx="84582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2000" b="1" dirty="0">
                <a:latin typeface="Comic Sans MS" pitchFamily="66" charset="0"/>
              </a:rPr>
              <a:t>: imagine that you are </a:t>
            </a:r>
            <a:r>
              <a:rPr lang="en-GB" sz="2000" b="1" dirty="0" err="1" smtClean="0">
                <a:latin typeface="Comic Sans MS" pitchFamily="66" charset="0"/>
              </a:rPr>
              <a:t>Hermia</a:t>
            </a:r>
            <a:r>
              <a:rPr lang="en-GB" sz="2000" b="1" dirty="0" smtClean="0">
                <a:latin typeface="Comic Sans MS" pitchFamily="66" charset="0"/>
              </a:rPr>
              <a:t>, write a diary entry</a:t>
            </a:r>
          </a:p>
          <a:p>
            <a:pPr algn="ctr"/>
            <a:r>
              <a:rPr lang="en-GB" sz="2000" b="1" dirty="0" smtClean="0">
                <a:latin typeface="Comic Sans MS" pitchFamily="66" charset="0"/>
              </a:rPr>
              <a:t>explaining how you feel about the current situation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286248" y="3643314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072066" y="1285860"/>
            <a:ext cx="3871913" cy="105727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 smtClean="0">
                <a:latin typeface="Comic Sans MS" pitchFamily="66" charset="0"/>
              </a:rPr>
              <a:t>Use the first person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‘</a:t>
            </a:r>
            <a:r>
              <a:rPr lang="en-GB" b="1" dirty="0" smtClean="0">
                <a:latin typeface="Comic Sans MS" pitchFamily="66" charset="0"/>
              </a:rPr>
              <a:t>I</a:t>
            </a:r>
            <a:r>
              <a:rPr lang="en-GB" dirty="0" smtClean="0">
                <a:latin typeface="Comic Sans MS" pitchFamily="66" charset="0"/>
              </a:rPr>
              <a:t>’ and ‘</a:t>
            </a:r>
            <a:r>
              <a:rPr lang="en-GB" b="1" dirty="0" smtClean="0">
                <a:latin typeface="Comic Sans MS" pitchFamily="66" charset="0"/>
              </a:rPr>
              <a:t>we</a:t>
            </a:r>
            <a:r>
              <a:rPr lang="en-GB" dirty="0" smtClean="0">
                <a:latin typeface="Comic Sans MS" pitchFamily="66" charset="0"/>
              </a:rPr>
              <a:t>’.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Present tense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272087" y="350043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>
                <a:latin typeface="Comic Sans MS" pitchFamily="66" charset="0"/>
              </a:rPr>
              <a:t>Describe your feelings.</a:t>
            </a:r>
          </a:p>
          <a:p>
            <a:pPr algn="ctr"/>
            <a:r>
              <a:rPr lang="en-GB" sz="1800">
                <a:latin typeface="Comic Sans MS" pitchFamily="66" charset="0"/>
              </a:rPr>
              <a:t>You must use </a:t>
            </a:r>
            <a:r>
              <a:rPr lang="en-GB" sz="1800" b="1">
                <a:latin typeface="Comic Sans MS" pitchFamily="66" charset="0"/>
              </a:rPr>
              <a:t>at least</a:t>
            </a:r>
            <a:r>
              <a:rPr lang="en-GB" sz="18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5</a:t>
            </a:r>
            <a:r>
              <a:rPr lang="en-GB" sz="18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different </a:t>
            </a:r>
          </a:p>
          <a:p>
            <a:pPr algn="ctr"/>
            <a:r>
              <a:rPr lang="en-GB" sz="1800" b="1">
                <a:latin typeface="Comic Sans MS" pitchFamily="66" charset="0"/>
              </a:rPr>
              <a:t>feelings and emotions</a:t>
            </a:r>
            <a:r>
              <a:rPr lang="en-GB" sz="1800">
                <a:latin typeface="Comic Sans MS" pitchFamily="66" charset="0"/>
              </a:rPr>
              <a:t>.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272087" y="2500306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>
                <a:latin typeface="Comic Sans MS" pitchFamily="66" charset="0"/>
              </a:rPr>
              <a:t>Explain what has </a:t>
            </a:r>
            <a:r>
              <a:rPr lang="en-GB" sz="2000" b="1" dirty="0">
                <a:latin typeface="Comic Sans MS" pitchFamily="66" charset="0"/>
              </a:rPr>
              <a:t>just </a:t>
            </a:r>
          </a:p>
          <a:p>
            <a:pPr algn="ctr"/>
            <a:r>
              <a:rPr lang="en-GB" sz="2000" b="1" dirty="0">
                <a:latin typeface="Comic Sans MS" pitchFamily="66" charset="0"/>
              </a:rPr>
              <a:t>happened</a:t>
            </a:r>
            <a:r>
              <a:rPr lang="en-GB" sz="2000" dirty="0">
                <a:latin typeface="Comic Sans MS" pitchFamily="66" charset="0"/>
              </a:rPr>
              <a:t> to you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Time (day, hour)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272087" y="457200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 dirty="0">
                <a:latin typeface="Comic Sans MS" pitchFamily="66" charset="0"/>
              </a:rPr>
              <a:t>Try to explain how you think </a:t>
            </a:r>
          </a:p>
          <a:p>
            <a:pPr algn="ctr"/>
            <a:r>
              <a:rPr lang="en-GB" sz="1800" dirty="0">
                <a:latin typeface="Comic Sans MS" pitchFamily="66" charset="0"/>
              </a:rPr>
              <a:t>the </a:t>
            </a:r>
            <a:r>
              <a:rPr lang="en-GB" sz="1800" b="1" dirty="0">
                <a:latin typeface="Comic Sans MS" pitchFamily="66" charset="0"/>
              </a:rPr>
              <a:t>other characters</a:t>
            </a:r>
            <a:r>
              <a:rPr lang="en-GB" sz="1800" dirty="0">
                <a:latin typeface="Comic Sans MS" pitchFamily="66" charset="0"/>
              </a:rPr>
              <a:t> might be </a:t>
            </a:r>
          </a:p>
          <a:p>
            <a:pPr algn="ctr"/>
            <a:r>
              <a:rPr lang="en-GB" sz="1800" b="1" dirty="0">
                <a:latin typeface="Comic Sans MS" pitchFamily="66" charset="0"/>
              </a:rPr>
              <a:t>feeling at this point</a:t>
            </a:r>
            <a:r>
              <a:rPr lang="en-GB" sz="1800" dirty="0">
                <a:latin typeface="Comic Sans MS" pitchFamily="66" charset="0"/>
              </a:rPr>
              <a:t> in the play.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5272087" y="564357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Future plans, hopes, dreams.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85786" y="0"/>
            <a:ext cx="835821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 dirty="0">
                <a:latin typeface="Comic Sans MS" pitchFamily="66" charset="0"/>
              </a:rPr>
              <a:t>Feelings and Emotions </a:t>
            </a:r>
            <a:endParaRPr lang="en-GB" sz="2600" b="1" i="1" u="sng" dirty="0">
              <a:latin typeface="Comic Sans MS" pitchFamily="66" charset="0"/>
            </a:endParaRP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642910" y="1285860"/>
            <a:ext cx="3776658" cy="178595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600" b="1" dirty="0">
                <a:latin typeface="Comic Sans MS" pitchFamily="66" charset="0"/>
              </a:rPr>
              <a:t>What do we need </a:t>
            </a:r>
          </a:p>
          <a:p>
            <a:pPr algn="ctr"/>
            <a:r>
              <a:rPr lang="en-GB" sz="2600" b="1" dirty="0">
                <a:latin typeface="Comic Sans MS" pitchFamily="66" charset="0"/>
              </a:rPr>
              <a:t>to include </a:t>
            </a:r>
          </a:p>
          <a:p>
            <a:pPr algn="ctr"/>
            <a:r>
              <a:rPr lang="en-GB" sz="2600" b="1" dirty="0">
                <a:latin typeface="Comic Sans MS" pitchFamily="66" charset="0"/>
              </a:rPr>
              <a:t>in a diary entry?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10" y="4500570"/>
            <a:ext cx="4301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Include a message to </a:t>
            </a:r>
            <a:r>
              <a:rPr lang="en-GB" sz="2400" dirty="0" err="1" smtClean="0">
                <a:solidFill>
                  <a:srgbClr val="0070C0"/>
                </a:solidFill>
              </a:rPr>
              <a:t>Egeus</a:t>
            </a:r>
            <a:r>
              <a:rPr lang="en-GB" sz="24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your father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564357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Varied and accurate: Vocabulary, Sentence structure, spelling, punctuation and grammar.</a:t>
            </a:r>
            <a:endParaRPr lang="en-GB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Writing task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>
                <a:latin typeface="Comic Sans MS" pitchFamily="66" charset="0"/>
              </a:rPr>
              <a:t>Sentence Starters</a:t>
            </a:r>
            <a:endParaRPr lang="en-GB" sz="2600" b="1" i="1" u="sng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42910" y="560388"/>
            <a:ext cx="2971800" cy="629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In Athens…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Earlier…</a:t>
            </a:r>
          </a:p>
          <a:p>
            <a:pPr>
              <a:spcBef>
                <a:spcPct val="50000"/>
              </a:spcBef>
            </a:pPr>
            <a:r>
              <a:rPr lang="en-GB" sz="2200" b="1" dirty="0" err="1">
                <a:latin typeface="Comic Sans MS" pitchFamily="66" charset="0"/>
              </a:rPr>
              <a:t>Theseus</a:t>
            </a:r>
            <a:r>
              <a:rPr lang="en-GB" sz="2200" b="1" dirty="0">
                <a:latin typeface="Comic Sans MS" pitchFamily="66" charset="0"/>
              </a:rPr>
              <a:t> told us…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not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can’t be happening…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It is unfair that…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have heard…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don’t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However…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situation is…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follow…</a:t>
            </a:r>
          </a:p>
          <a:p>
            <a:pPr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28992" y="512762"/>
            <a:ext cx="29718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 am feeling…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only I could…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heart…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On this night…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Soon…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They don’t know what they are doing…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When I…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We are…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Egeus knew…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next move is…</a:t>
            </a:r>
          </a:p>
          <a:p>
            <a:pPr>
              <a:spcBef>
                <a:spcPct val="50000"/>
              </a:spcBef>
            </a:pPr>
            <a:endParaRPr lang="en-GB" sz="2100" b="1" dirty="0">
              <a:latin typeface="Comic Sans MS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29718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only hope…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Tonight is the night…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not rest until…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My imagination runs wild…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The conclusion to this night will be…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Eventually they will…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want…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wish…</a:t>
            </a:r>
          </a:p>
          <a:p>
            <a:pPr algn="ctr"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Wrting</a:t>
            </a: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support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u="sng">
                <a:latin typeface="Comic Sans MS" pitchFamily="66" charset="0"/>
              </a:rPr>
              <a:t>The Main Characters in the Play</a:t>
            </a:r>
            <a:endParaRPr lang="en-GB" sz="2800">
              <a:latin typeface="Comic Sans MS" pitchFamily="66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857224" y="3286124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Demetrius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85786" y="5143512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Helena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785786" y="2071678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Hermia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785786" y="4357694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Lysander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785786" y="1000108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dirty="0">
                <a:latin typeface="Comic Sans MS" pitchFamily="66" charset="0"/>
              </a:rPr>
              <a:t>Egeus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60032" y="1124744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Comic Sans MS" pitchFamily="66" charset="0"/>
              </a:rPr>
              <a:t>Starter Task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Write down the following character’s names.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Next to the names, explain who they are.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3D43ED8-81EB-48E8-836A-93D44D9764C7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2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>
                <a:latin typeface="Comic Sans MS" pitchFamily="66" charset="0"/>
              </a:rPr>
              <a:t>Sentence Starters</a:t>
            </a:r>
            <a:endParaRPr lang="en-GB" sz="2600" b="1" i="1" u="sng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560388"/>
            <a:ext cx="2971800" cy="629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In Athens…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Earlier…</a:t>
            </a:r>
          </a:p>
          <a:p>
            <a:pPr>
              <a:spcBef>
                <a:spcPct val="50000"/>
              </a:spcBef>
            </a:pPr>
            <a:r>
              <a:rPr lang="en-GB" sz="2200" b="1" dirty="0" err="1">
                <a:latin typeface="Comic Sans MS" pitchFamily="66" charset="0"/>
              </a:rPr>
              <a:t>Theseus</a:t>
            </a:r>
            <a:r>
              <a:rPr lang="en-GB" sz="2200" b="1" dirty="0">
                <a:latin typeface="Comic Sans MS" pitchFamily="66" charset="0"/>
              </a:rPr>
              <a:t> told us…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not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can’t be happening…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It is unfair that…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have heard…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don’t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However…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situation is…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follow…</a:t>
            </a:r>
          </a:p>
          <a:p>
            <a:pPr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76600" y="609600"/>
            <a:ext cx="29718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 am feeling…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only I could…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heart…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On this night…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Soon…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They don’t know what they are doing…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When I…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We are…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Egeus knew…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next move is…</a:t>
            </a:r>
          </a:p>
          <a:p>
            <a:pPr>
              <a:spcBef>
                <a:spcPct val="50000"/>
              </a:spcBef>
            </a:pPr>
            <a:endParaRPr lang="en-GB" sz="2100" b="1" dirty="0">
              <a:latin typeface="Comic Sans MS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29718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only hope…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Tonight is the night…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not rest until…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My imagination runs wild…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The conclusion to this night will be…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Eventually they will…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want…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wish…</a:t>
            </a:r>
          </a:p>
          <a:p>
            <a:pPr algn="ctr"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Plenary: Self assessment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428736"/>
            <a:ext cx="76867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Read over your </a:t>
            </a:r>
            <a:r>
              <a:rPr lang="en-GB" sz="2400" u="sng" dirty="0" smtClean="0">
                <a:latin typeface="Comic Sans MS" pitchFamily="66" charset="0"/>
              </a:rPr>
              <a:t>own</a:t>
            </a:r>
            <a:r>
              <a:rPr lang="en-GB" sz="2400" dirty="0" smtClean="0">
                <a:latin typeface="Comic Sans MS" pitchFamily="66" charset="0"/>
              </a:rPr>
              <a:t> work and check you have done the following things: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I have written in full, clear sentences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I have spelt the key words correctly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I have used the correct layout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I have written in an appropriate style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It needs to be OBVIOUS it is </a:t>
            </a:r>
            <a:r>
              <a:rPr lang="en-GB" sz="2400" dirty="0" err="1" smtClean="0">
                <a:latin typeface="Comic Sans MS" pitchFamily="66" charset="0"/>
              </a:rPr>
              <a:t>Hermia’s</a:t>
            </a:r>
            <a:r>
              <a:rPr lang="en-GB" sz="2400" dirty="0" smtClean="0">
                <a:latin typeface="Comic Sans MS" pitchFamily="66" charset="0"/>
              </a:rPr>
              <a:t> diary.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Homework: complete and illustrate your diary.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Plenary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u="sng">
                <a:latin typeface="Comic Sans MS" pitchFamily="66" charset="0"/>
              </a:rPr>
              <a:t>The Main Characters in the Play</a:t>
            </a:r>
            <a:endParaRPr lang="en-GB" sz="2800">
              <a:latin typeface="Comic Sans MS" pitchFamily="66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09600" y="32004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Demetrius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1148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Helena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590800" y="22860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Hermia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724400" y="32004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Lysander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667000" y="13716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dirty="0">
                <a:latin typeface="Comic Sans MS" pitchFamily="66" charset="0"/>
              </a:rPr>
              <a:t>Egeus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676400" y="533400"/>
            <a:ext cx="5334000" cy="762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The Duke of Athens - Theseus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57200" y="5943600"/>
            <a:ext cx="3581400" cy="762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rgbClr val="99CCFF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Puck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876800" y="5943600"/>
            <a:ext cx="3581400" cy="762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rgbClr val="CCECFF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Oberon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590800" y="50292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>
                <a:latin typeface="Comic Sans MS" pitchFamily="66" charset="0"/>
              </a:rPr>
              <a:t>Nick Bottom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6658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0"/>
            <a:ext cx="8378104" cy="428628"/>
          </a:xfrm>
        </p:spPr>
        <p:txBody>
          <a:bodyPr>
            <a:noAutofit/>
          </a:bodyPr>
          <a:lstStyle/>
          <a:p>
            <a:r>
              <a:rPr lang="en-GB" sz="3200" dirty="0" smtClean="0"/>
              <a:t>Task: Correctly </a:t>
            </a:r>
            <a:r>
              <a:rPr lang="en-GB" sz="3200" dirty="0" smtClean="0"/>
              <a:t>punctuate-use green pen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28604"/>
            <a:ext cx="8143932" cy="6429396"/>
          </a:xfrm>
        </p:spPr>
        <p:txBody>
          <a:bodyPr>
            <a:noAutofit/>
          </a:bodyPr>
          <a:lstStyle/>
          <a:p>
            <a:pPr lvl="0" algn="l"/>
            <a:r>
              <a:rPr lang="en-GB" sz="1800" dirty="0" smtClean="0"/>
              <a:t>1.shakespeare portrays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as having dark hair being shorter than her friend </a:t>
            </a:r>
            <a:r>
              <a:rPr lang="en-GB" sz="1800" dirty="0" err="1" smtClean="0"/>
              <a:t>helena</a:t>
            </a:r>
            <a:r>
              <a:rPr lang="en-GB" sz="1800" dirty="0" smtClean="0"/>
              <a:t> and  being beautiful</a:t>
            </a:r>
          </a:p>
          <a:p>
            <a:pPr lvl="0" algn="l"/>
            <a:r>
              <a:rPr lang="en-GB" sz="1800" dirty="0" smtClean="0"/>
              <a:t>2. </a:t>
            </a:r>
            <a:r>
              <a:rPr lang="en-GB" sz="1800" dirty="0" err="1" smtClean="0"/>
              <a:t>egeus</a:t>
            </a:r>
            <a:r>
              <a:rPr lang="en-GB" sz="1800" dirty="0" smtClean="0"/>
              <a:t> her father sees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as being wilful disobedient and stubborn</a:t>
            </a:r>
          </a:p>
          <a:p>
            <a:pPr lvl="0" algn="l"/>
            <a:r>
              <a:rPr lang="en-GB" sz="1800" dirty="0" smtClean="0"/>
              <a:t>many people today can sympathize with her disobedience and her decision to run away from </a:t>
            </a:r>
            <a:r>
              <a:rPr lang="en-GB" sz="1800" dirty="0" err="1" smtClean="0"/>
              <a:t>athens</a:t>
            </a:r>
            <a:r>
              <a:rPr lang="en-GB" sz="1800" dirty="0" smtClean="0"/>
              <a:t> in order to marry </a:t>
            </a:r>
            <a:r>
              <a:rPr lang="en-GB" sz="1800" dirty="0" err="1" smtClean="0"/>
              <a:t>lysander</a:t>
            </a:r>
            <a:endParaRPr lang="en-GB" sz="1800" dirty="0" smtClean="0"/>
          </a:p>
          <a:p>
            <a:pPr lvl="0" algn="l"/>
            <a:r>
              <a:rPr lang="en-GB" sz="1800" dirty="0" smtClean="0"/>
              <a:t>to the </a:t>
            </a:r>
            <a:r>
              <a:rPr lang="en-GB" sz="1800" dirty="0" err="1" smtClean="0"/>
              <a:t>elizabethans</a:t>
            </a:r>
            <a:r>
              <a:rPr lang="en-GB" sz="1800" dirty="0" smtClean="0"/>
              <a:t> however this disobedient and reckless behaviour would have been a cause for great disapproval</a:t>
            </a:r>
          </a:p>
          <a:p>
            <a:pPr lvl="0" algn="l"/>
            <a:r>
              <a:rPr lang="en-GB" sz="1800" dirty="0" smtClean="0"/>
              <a:t>when </a:t>
            </a:r>
            <a:r>
              <a:rPr lang="en-GB" sz="1800" dirty="0" err="1" smtClean="0"/>
              <a:t>egeus</a:t>
            </a:r>
            <a:r>
              <a:rPr lang="en-GB" sz="1800" dirty="0" smtClean="0"/>
              <a:t> describes how </a:t>
            </a:r>
            <a:r>
              <a:rPr lang="en-GB" sz="1800" dirty="0" err="1" smtClean="0"/>
              <a:t>lysander</a:t>
            </a:r>
            <a:r>
              <a:rPr lang="en-GB" sz="1800" dirty="0" smtClean="0"/>
              <a:t> has ‘stolen’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we see that </a:t>
            </a:r>
            <a:r>
              <a:rPr lang="en-GB" sz="1800" dirty="0" err="1" smtClean="0"/>
              <a:t>lysander</a:t>
            </a:r>
            <a:r>
              <a:rPr lang="en-GB" sz="1800" dirty="0" smtClean="0"/>
              <a:t> is very romantic sensitive and determined</a:t>
            </a:r>
          </a:p>
          <a:p>
            <a:pPr lvl="0" algn="l"/>
            <a:r>
              <a:rPr lang="en-GB" sz="1800" dirty="0" err="1" smtClean="0"/>
              <a:t>lysander</a:t>
            </a:r>
            <a:r>
              <a:rPr lang="en-GB" sz="1800" dirty="0" smtClean="0"/>
              <a:t> is a wealthy young man who is used to being at court and shows no fear of </a:t>
            </a:r>
            <a:r>
              <a:rPr lang="en-GB" sz="1800" dirty="0" err="1" smtClean="0"/>
              <a:t>egeus</a:t>
            </a:r>
            <a:r>
              <a:rPr lang="en-GB" sz="1800" dirty="0" smtClean="0"/>
              <a:t> or </a:t>
            </a:r>
            <a:r>
              <a:rPr lang="en-GB" sz="1800" dirty="0" err="1" smtClean="0"/>
              <a:t>theseus</a:t>
            </a:r>
            <a:endParaRPr lang="en-GB" sz="1800" dirty="0" smtClean="0"/>
          </a:p>
          <a:p>
            <a:pPr algn="l"/>
            <a:r>
              <a:rPr lang="en-GB" sz="1800" b="1" u="sng" dirty="0" smtClean="0"/>
              <a:t>Extension</a:t>
            </a:r>
          </a:p>
          <a:p>
            <a:pPr lvl="0" algn="l"/>
            <a:r>
              <a:rPr lang="en-GB" sz="1800" dirty="0" smtClean="0"/>
              <a:t>he shows his contempt for </a:t>
            </a:r>
            <a:r>
              <a:rPr lang="en-GB" sz="1800" dirty="0" err="1" smtClean="0"/>
              <a:t>demetrius</a:t>
            </a:r>
            <a:r>
              <a:rPr lang="en-GB" sz="1800" dirty="0" smtClean="0"/>
              <a:t> by making fun of him telling him to marry </a:t>
            </a:r>
            <a:r>
              <a:rPr lang="en-GB" sz="1800" dirty="0" err="1" smtClean="0"/>
              <a:t>egeus</a:t>
            </a:r>
            <a:r>
              <a:rPr lang="en-GB" sz="1800" dirty="0" smtClean="0"/>
              <a:t> instead of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as he has </a:t>
            </a:r>
            <a:r>
              <a:rPr lang="en-GB" sz="1800" dirty="0" err="1" smtClean="0"/>
              <a:t>egeus</a:t>
            </a:r>
            <a:r>
              <a:rPr lang="en-GB" sz="1800" dirty="0" smtClean="0"/>
              <a:t>’ love</a:t>
            </a:r>
          </a:p>
          <a:p>
            <a:pPr lvl="0" algn="l"/>
            <a:r>
              <a:rPr lang="en-GB" sz="1800" dirty="0" smtClean="0"/>
              <a:t>when he is under the influence of the love-juice his hateful behaviour towards </a:t>
            </a:r>
            <a:r>
              <a:rPr lang="en-GB" sz="1800" dirty="0" err="1" smtClean="0"/>
              <a:t>hermia</a:t>
            </a:r>
            <a:r>
              <a:rPr lang="en-GB" sz="1800" dirty="0" smtClean="0"/>
              <a:t> seems cruel</a:t>
            </a:r>
          </a:p>
          <a:p>
            <a:pPr lvl="0" algn="l"/>
            <a:r>
              <a:rPr lang="en-GB" sz="1800" dirty="0" err="1" smtClean="0"/>
              <a:t>egeus</a:t>
            </a:r>
            <a:r>
              <a:rPr lang="en-GB" sz="1800" dirty="0" smtClean="0"/>
              <a:t> is rather narrow-minded authoritarian and has little sympathy with his daughter</a:t>
            </a:r>
          </a:p>
          <a:p>
            <a:pPr lvl="0" algn="l"/>
            <a:r>
              <a:rPr lang="en-GB" sz="1800" dirty="0" err="1" smtClean="0"/>
              <a:t>egeus</a:t>
            </a:r>
            <a:r>
              <a:rPr lang="en-GB" sz="1800" dirty="0" smtClean="0"/>
              <a:t>’ decision forces his daughter to elope which then leads to the events in the forest</a:t>
            </a:r>
          </a:p>
          <a:p>
            <a:pPr algn="l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Do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Now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60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676456" cy="42862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Self Assess with green pen: Correct </a:t>
            </a:r>
            <a:r>
              <a:rPr lang="en-GB" sz="2800" dirty="0" smtClean="0">
                <a:solidFill>
                  <a:srgbClr val="FF0000"/>
                </a:solidFill>
              </a:rPr>
              <a:t>punctuation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428604"/>
            <a:ext cx="7858180" cy="6429396"/>
          </a:xfrm>
        </p:spPr>
        <p:txBody>
          <a:bodyPr>
            <a:noAutofit/>
          </a:bodyPr>
          <a:lstStyle/>
          <a:p>
            <a:pPr lvl="0" algn="l"/>
            <a:r>
              <a:rPr lang="en-GB" sz="1800" u="sng" dirty="0" smtClean="0"/>
              <a:t>1.S</a:t>
            </a:r>
            <a:r>
              <a:rPr lang="en-GB" sz="1800" dirty="0" smtClean="0"/>
              <a:t>hakespeare portrays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dirty="0" smtClean="0"/>
              <a:t> as having dark hair</a:t>
            </a:r>
            <a:r>
              <a:rPr lang="en-GB" sz="1800" u="sng" dirty="0" smtClean="0"/>
              <a:t>,</a:t>
            </a:r>
            <a:r>
              <a:rPr lang="en-GB" sz="1800" dirty="0" smtClean="0"/>
              <a:t> being shorter than her friend </a:t>
            </a:r>
            <a:r>
              <a:rPr lang="en-GB" sz="1800" u="sng" dirty="0" smtClean="0"/>
              <a:t>H</a:t>
            </a:r>
            <a:r>
              <a:rPr lang="en-GB" sz="1800" dirty="0" smtClean="0"/>
              <a:t>elena and being beautiful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2.E</a:t>
            </a:r>
            <a:r>
              <a:rPr lang="en-GB" sz="1800" dirty="0" smtClean="0"/>
              <a:t>geus</a:t>
            </a:r>
            <a:r>
              <a:rPr lang="en-GB" sz="1800" u="sng" dirty="0" smtClean="0"/>
              <a:t>,</a:t>
            </a:r>
            <a:r>
              <a:rPr lang="en-GB" sz="1800" dirty="0" smtClean="0"/>
              <a:t> her father</a:t>
            </a:r>
            <a:r>
              <a:rPr lang="en-GB" sz="1800" u="sng" dirty="0" smtClean="0"/>
              <a:t>,</a:t>
            </a:r>
            <a:r>
              <a:rPr lang="en-GB" sz="1800" dirty="0" smtClean="0"/>
              <a:t> sees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dirty="0" smtClean="0"/>
              <a:t> as being wilful</a:t>
            </a:r>
            <a:r>
              <a:rPr lang="en-GB" sz="1800" u="sng" dirty="0" smtClean="0"/>
              <a:t>,</a:t>
            </a:r>
            <a:r>
              <a:rPr lang="en-GB" sz="1800" dirty="0" smtClean="0"/>
              <a:t> disobedient and stubborn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3. M</a:t>
            </a:r>
            <a:r>
              <a:rPr lang="en-GB" sz="1800" dirty="0" smtClean="0"/>
              <a:t>any people today can sympathize with her disobedience and her decision to run away from </a:t>
            </a:r>
            <a:r>
              <a:rPr lang="en-GB" sz="1800" u="sng" dirty="0" smtClean="0"/>
              <a:t>A</a:t>
            </a:r>
            <a:r>
              <a:rPr lang="en-GB" sz="1800" dirty="0" smtClean="0"/>
              <a:t>thens in order to marry </a:t>
            </a:r>
            <a:r>
              <a:rPr lang="en-GB" sz="1800" u="sng" dirty="0" smtClean="0"/>
              <a:t>L</a:t>
            </a:r>
            <a:r>
              <a:rPr lang="en-GB" sz="1800" dirty="0" smtClean="0"/>
              <a:t>ysander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4.T</a:t>
            </a:r>
            <a:r>
              <a:rPr lang="en-GB" sz="1800" dirty="0" smtClean="0"/>
              <a:t>o the </a:t>
            </a:r>
            <a:r>
              <a:rPr lang="en-GB" sz="1800" u="sng" dirty="0" smtClean="0"/>
              <a:t>E</a:t>
            </a:r>
            <a:r>
              <a:rPr lang="en-GB" sz="1800" dirty="0" smtClean="0"/>
              <a:t>lizabethans</a:t>
            </a:r>
            <a:r>
              <a:rPr lang="en-GB" sz="1800" u="sng" dirty="0" smtClean="0"/>
              <a:t>,</a:t>
            </a:r>
            <a:r>
              <a:rPr lang="en-GB" sz="1800" dirty="0" smtClean="0"/>
              <a:t> however</a:t>
            </a:r>
            <a:r>
              <a:rPr lang="en-GB" sz="1800" u="sng" dirty="0" smtClean="0"/>
              <a:t>,</a:t>
            </a:r>
            <a:r>
              <a:rPr lang="en-GB" sz="1800" dirty="0" smtClean="0"/>
              <a:t> this disobedient and reckless behaviour would have been a cause for great disapproval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5. W</a:t>
            </a:r>
            <a:r>
              <a:rPr lang="en-GB" sz="1800" dirty="0" smtClean="0"/>
              <a:t>hen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 describes how </a:t>
            </a:r>
            <a:r>
              <a:rPr lang="en-GB" sz="1800" u="sng" dirty="0" smtClean="0"/>
              <a:t>L</a:t>
            </a:r>
            <a:r>
              <a:rPr lang="en-GB" sz="1800" dirty="0" smtClean="0"/>
              <a:t>ysander has ‘stolen’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u="sng" dirty="0" smtClean="0"/>
              <a:t>,</a:t>
            </a:r>
            <a:r>
              <a:rPr lang="en-GB" sz="1800" dirty="0" smtClean="0"/>
              <a:t> we see that </a:t>
            </a:r>
            <a:r>
              <a:rPr lang="en-GB" sz="1800" u="sng" dirty="0" smtClean="0"/>
              <a:t>L</a:t>
            </a:r>
            <a:r>
              <a:rPr lang="en-GB" sz="1800" dirty="0" smtClean="0"/>
              <a:t>ysander is very romantic</a:t>
            </a:r>
            <a:r>
              <a:rPr lang="en-GB" sz="1800" u="sng" dirty="0" smtClean="0"/>
              <a:t>,</a:t>
            </a:r>
            <a:r>
              <a:rPr lang="en-GB" sz="1800" dirty="0" smtClean="0"/>
              <a:t> sensitive and determined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lvl="0" algn="l"/>
            <a:r>
              <a:rPr lang="en-GB" sz="1800" u="sng" dirty="0" smtClean="0"/>
              <a:t>6. L</a:t>
            </a:r>
            <a:r>
              <a:rPr lang="en-GB" sz="1800" dirty="0" smtClean="0"/>
              <a:t>ysander is a wealthy young man</a:t>
            </a:r>
            <a:r>
              <a:rPr lang="en-GB" sz="1800" u="sng" dirty="0" smtClean="0"/>
              <a:t>,</a:t>
            </a:r>
            <a:r>
              <a:rPr lang="en-GB" sz="1800" dirty="0" smtClean="0"/>
              <a:t> who is used to being at court and shows no fear of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 or </a:t>
            </a:r>
            <a:r>
              <a:rPr lang="en-GB" sz="1800" u="sng" dirty="0" err="1" smtClean="0"/>
              <a:t>T</a:t>
            </a:r>
            <a:r>
              <a:rPr lang="en-GB" sz="1800" dirty="0" err="1" smtClean="0"/>
              <a:t>heseus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r>
              <a:rPr lang="en-GB" sz="1800" u="sng" dirty="0" smtClean="0"/>
              <a:t>Extension</a:t>
            </a:r>
            <a:endParaRPr lang="en-GB" sz="1800" dirty="0" smtClean="0"/>
          </a:p>
          <a:p>
            <a:pPr algn="l"/>
            <a:r>
              <a:rPr lang="en-GB" sz="1800" dirty="0" smtClean="0"/>
              <a:t>7. </a:t>
            </a:r>
            <a:r>
              <a:rPr lang="en-GB" sz="1800" u="sng" dirty="0" smtClean="0"/>
              <a:t>H</a:t>
            </a:r>
            <a:r>
              <a:rPr lang="en-GB" sz="1800" dirty="0" smtClean="0"/>
              <a:t>e shows his contempt for </a:t>
            </a:r>
            <a:r>
              <a:rPr lang="en-GB" sz="1800" u="sng" dirty="0" smtClean="0"/>
              <a:t>D</a:t>
            </a:r>
            <a:r>
              <a:rPr lang="en-GB" sz="1800" dirty="0" smtClean="0"/>
              <a:t>emetrius by making fun of him</a:t>
            </a:r>
            <a:r>
              <a:rPr lang="en-GB" sz="1800" u="sng" dirty="0" smtClean="0"/>
              <a:t>,</a:t>
            </a:r>
            <a:r>
              <a:rPr lang="en-GB" sz="1800" dirty="0" smtClean="0"/>
              <a:t> telling him to marry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 instead of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dirty="0" smtClean="0"/>
              <a:t>, as he has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’ love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r>
              <a:rPr lang="en-GB" sz="1800" dirty="0" smtClean="0"/>
              <a:t>8. </a:t>
            </a:r>
            <a:r>
              <a:rPr lang="en-GB" sz="1800" u="sng" dirty="0" smtClean="0"/>
              <a:t>W</a:t>
            </a:r>
            <a:r>
              <a:rPr lang="en-GB" sz="1800" dirty="0" smtClean="0"/>
              <a:t>hen he is under the influence of the love-juice</a:t>
            </a:r>
            <a:r>
              <a:rPr lang="en-GB" sz="1800" u="sng" dirty="0" smtClean="0"/>
              <a:t>,</a:t>
            </a:r>
            <a:r>
              <a:rPr lang="en-GB" sz="1800" dirty="0" smtClean="0"/>
              <a:t> his hateful behaviour towards </a:t>
            </a:r>
            <a:r>
              <a:rPr lang="en-GB" sz="1800" u="sng" dirty="0" err="1" smtClean="0"/>
              <a:t>H</a:t>
            </a:r>
            <a:r>
              <a:rPr lang="en-GB" sz="1800" dirty="0" err="1" smtClean="0"/>
              <a:t>ermia</a:t>
            </a:r>
            <a:r>
              <a:rPr lang="en-GB" sz="1800" dirty="0" smtClean="0"/>
              <a:t> seems cruel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r>
              <a:rPr lang="en-GB" sz="1800" dirty="0" smtClean="0"/>
              <a:t>9.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 is rather narrow-minded</a:t>
            </a:r>
            <a:r>
              <a:rPr lang="en-GB" sz="1800" u="sng" dirty="0" smtClean="0"/>
              <a:t>,</a:t>
            </a:r>
            <a:r>
              <a:rPr lang="en-GB" sz="1800" dirty="0" smtClean="0"/>
              <a:t> authoritarian and has little sympathy with his daughter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r>
              <a:rPr lang="en-GB" sz="1800" dirty="0" smtClean="0"/>
              <a:t>10. </a:t>
            </a:r>
            <a:r>
              <a:rPr lang="en-GB" sz="1800" u="sng" dirty="0" err="1" smtClean="0"/>
              <a:t>E</a:t>
            </a:r>
            <a:r>
              <a:rPr lang="en-GB" sz="1800" dirty="0" err="1" smtClean="0"/>
              <a:t>geus</a:t>
            </a:r>
            <a:r>
              <a:rPr lang="en-GB" sz="1800" dirty="0" smtClean="0"/>
              <a:t>’ decision forces his daughter to elope</a:t>
            </a:r>
            <a:r>
              <a:rPr lang="en-GB" sz="1800" u="sng" dirty="0" smtClean="0"/>
              <a:t>,</a:t>
            </a:r>
            <a:r>
              <a:rPr lang="en-GB" sz="1800" dirty="0" smtClean="0"/>
              <a:t> which then leads to the events in the forest</a:t>
            </a:r>
            <a:r>
              <a:rPr lang="en-GB" sz="1800" u="sng" dirty="0" smtClean="0"/>
              <a:t>.</a:t>
            </a:r>
            <a:endParaRPr lang="en-GB" sz="1800" dirty="0" smtClean="0"/>
          </a:p>
          <a:p>
            <a:pPr algn="l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Do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Now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60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187450" y="476250"/>
            <a:ext cx="7488238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dirty="0">
                <a:solidFill>
                  <a:srgbClr val="FF0000"/>
                </a:solidFill>
              </a:rPr>
              <a:t>Who loves who?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8313" y="1601788"/>
            <a:ext cx="8589962" cy="5040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1643063" y="1857375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Hermia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6072188" y="4357688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Helena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1357313" y="4286250"/>
            <a:ext cx="2214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Demetrius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5715000" y="185737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Lysander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1465263" y="3321050"/>
            <a:ext cx="17859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5787231" y="3356769"/>
            <a:ext cx="18573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57563" y="20716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3643313" y="44291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3286125" y="22860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Heart 44"/>
          <p:cNvSpPr/>
          <p:nvPr/>
        </p:nvSpPr>
        <p:spPr>
          <a:xfrm>
            <a:off x="4071938" y="1928813"/>
            <a:ext cx="714375" cy="57150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Heart 45"/>
          <p:cNvSpPr/>
          <p:nvPr/>
        </p:nvSpPr>
        <p:spPr>
          <a:xfrm>
            <a:off x="4572000" y="4286250"/>
            <a:ext cx="357188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643313" y="4786313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Heart 47"/>
          <p:cNvSpPr/>
          <p:nvPr/>
        </p:nvSpPr>
        <p:spPr>
          <a:xfrm>
            <a:off x="4572000" y="4643438"/>
            <a:ext cx="357188" cy="285750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Heart 48"/>
          <p:cNvSpPr/>
          <p:nvPr/>
        </p:nvSpPr>
        <p:spPr>
          <a:xfrm>
            <a:off x="6572250" y="3143250"/>
            <a:ext cx="357188" cy="285750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Heart 49"/>
          <p:cNvSpPr/>
          <p:nvPr/>
        </p:nvSpPr>
        <p:spPr>
          <a:xfrm>
            <a:off x="2214563" y="3214688"/>
            <a:ext cx="357187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Heart 50"/>
          <p:cNvSpPr/>
          <p:nvPr/>
        </p:nvSpPr>
        <p:spPr>
          <a:xfrm>
            <a:off x="285750" y="5929313"/>
            <a:ext cx="357188" cy="285750"/>
          </a:xfrm>
          <a:prstGeom prst="hear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2548" name="TextBox 34"/>
          <p:cNvSpPr txBox="1">
            <a:spLocks noChangeArrowheads="1"/>
          </p:cNvSpPr>
          <p:nvPr/>
        </p:nvSpPr>
        <p:spPr bwMode="auto">
          <a:xfrm>
            <a:off x="571500" y="5857875"/>
            <a:ext cx="200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= Real love</a:t>
            </a:r>
          </a:p>
        </p:txBody>
      </p:sp>
      <p:sp>
        <p:nvSpPr>
          <p:cNvPr id="22549" name="TextBox 35"/>
          <p:cNvSpPr txBox="1">
            <a:spLocks noChangeArrowheads="1"/>
          </p:cNvSpPr>
          <p:nvPr/>
        </p:nvSpPr>
        <p:spPr bwMode="auto">
          <a:xfrm>
            <a:off x="2857500" y="5857875"/>
            <a:ext cx="3214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  = Magic Potion love</a:t>
            </a:r>
          </a:p>
        </p:txBody>
      </p:sp>
      <p:sp>
        <p:nvSpPr>
          <p:cNvPr id="54" name="Heart 53"/>
          <p:cNvSpPr/>
          <p:nvPr/>
        </p:nvSpPr>
        <p:spPr>
          <a:xfrm>
            <a:off x="2714625" y="5929313"/>
            <a:ext cx="357188" cy="285750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2551" name="TextBox 38"/>
          <p:cNvSpPr txBox="1">
            <a:spLocks noChangeArrowheads="1"/>
          </p:cNvSpPr>
          <p:nvPr/>
        </p:nvSpPr>
        <p:spPr bwMode="auto">
          <a:xfrm>
            <a:off x="6143625" y="5786438"/>
            <a:ext cx="2786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b="1">
                <a:latin typeface="Comic Sans MS" pitchFamily="66" charset="0"/>
              </a:rPr>
              <a:t>X</a:t>
            </a:r>
            <a:r>
              <a:rPr lang="en-GB" sz="2400">
                <a:latin typeface="Comic Sans MS" pitchFamily="66" charset="0"/>
              </a:rPr>
              <a:t> = Cancelled out</a:t>
            </a:r>
          </a:p>
        </p:txBody>
      </p:sp>
      <p:sp>
        <p:nvSpPr>
          <p:cNvPr id="22552" name="TextBox 40"/>
          <p:cNvSpPr txBox="1">
            <a:spLocks noChangeArrowheads="1"/>
          </p:cNvSpPr>
          <p:nvPr/>
        </p:nvSpPr>
        <p:spPr bwMode="auto">
          <a:xfrm>
            <a:off x="7000875" y="3000375"/>
            <a:ext cx="571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b="1">
                <a:latin typeface="Comic Sans MS" pitchFamily="66" charset="0"/>
              </a:rPr>
              <a:t>X</a:t>
            </a:r>
            <a:endParaRPr lang="en-GB" sz="3600">
              <a:latin typeface="Times New Roman" pitchFamily="18" charset="0"/>
            </a:endParaRPr>
          </a:p>
        </p:txBody>
      </p:sp>
      <p:sp>
        <p:nvSpPr>
          <p:cNvPr id="22553" name="TextBox 41"/>
          <p:cNvSpPr txBox="1">
            <a:spLocks noChangeArrowheads="1"/>
          </p:cNvSpPr>
          <p:nvPr/>
        </p:nvSpPr>
        <p:spPr bwMode="auto">
          <a:xfrm>
            <a:off x="1571625" y="3000375"/>
            <a:ext cx="571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b="1">
                <a:latin typeface="Comic Sans MS" pitchFamily="66" charset="0"/>
              </a:rPr>
              <a:t>X</a:t>
            </a:r>
            <a:endParaRPr lang="en-GB" sz="3600">
              <a:latin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9157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-4914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u="sng" dirty="0">
                <a:latin typeface="Comic Sans MS" pitchFamily="66" charset="0"/>
              </a:rPr>
              <a:t>Thinking About Act I</a:t>
            </a:r>
            <a:r>
              <a:rPr lang="en-GB" sz="1600" b="1" u="sng" dirty="0" smtClean="0">
                <a:latin typeface="Comic Sans MS" pitchFamily="66" charset="0"/>
              </a:rPr>
              <a:t>, Scene I</a:t>
            </a:r>
          </a:p>
          <a:p>
            <a:pPr algn="ctr">
              <a:spcBef>
                <a:spcPct val="50000"/>
              </a:spcBef>
            </a:pPr>
            <a:r>
              <a:rPr lang="en-GB" sz="1600" b="1" u="sng" dirty="0" smtClean="0">
                <a:latin typeface="Comic Sans MS" pitchFamily="66" charset="0"/>
              </a:rPr>
              <a:t>Answer Task: answer the questions</a:t>
            </a:r>
            <a:endParaRPr lang="en-GB" sz="1600" b="1" u="sng" dirty="0">
              <a:latin typeface="Comic Sans MS" pitchFamily="66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81000" y="6096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latin typeface="Comic Sans MS" pitchFamily="66" charset="0"/>
              </a:rPr>
              <a:t>(1) What dilemma does faces Hermia? Who is involved?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57200" y="17526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(2) What are Egeus’ reasons behind his instructions?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57200" y="28956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(3) What are Hermia’s options?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57200" y="41148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(4) What would you do if you were in Hermia’s place </a:t>
            </a:r>
          </a:p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during the 1500s?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533400" y="5410200"/>
            <a:ext cx="8305800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(5) What would you do in </a:t>
            </a:r>
            <a:r>
              <a:rPr lang="en-GB" dirty="0" err="1">
                <a:latin typeface="Comic Sans MS" pitchFamily="66" charset="0"/>
              </a:rPr>
              <a:t>Hermia’s</a:t>
            </a:r>
            <a:r>
              <a:rPr lang="en-GB">
                <a:latin typeface="Comic Sans MS" pitchFamily="66" charset="0"/>
              </a:rPr>
              <a:t> place during </a:t>
            </a:r>
            <a:r>
              <a:rPr lang="en-GB" smtClean="0">
                <a:latin typeface="Comic Sans MS" pitchFamily="66" charset="0"/>
              </a:rPr>
              <a:t>2020</a:t>
            </a:r>
            <a:r>
              <a:rPr lang="en-GB">
                <a:latin typeface="Comic Sans MS" pitchFamily="66" charset="0"/>
              </a:rPr>
              <a:t>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100" y="1659088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</p:txBody>
      </p:sp>
      <p:pic>
        <p:nvPicPr>
          <p:cNvPr id="11275" name="Picture 11" descr="http://www.dla.mil/do/online/eeo/images/questionmar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2362200"/>
            <a:ext cx="117475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9" name="Picture 15" descr="http://www.clker.com/cliparts/3/d/9/1/11949847661568287344heart_jon_phillips_01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 descr="http://www.clker.com/cliparts/3/d/9/1/11949847661568287344heart_jon_phillips_01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  <p:extLst>
      <p:ext uri="{BB962C8B-B14F-4D97-AF65-F5344CB8AC3E}">
        <p14:creationId xmlns:p14="http://schemas.microsoft.com/office/powerpoint/2010/main" val="37672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0" y="0"/>
            <a:ext cx="9144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>
                <a:latin typeface="Comic Sans MS" pitchFamily="66" charset="0"/>
              </a:rPr>
              <a:t>Love and Conflict</a:t>
            </a:r>
          </a:p>
          <a:p>
            <a:pPr algn="ctr">
              <a:spcBef>
                <a:spcPct val="50000"/>
              </a:spcBef>
            </a:pPr>
            <a:endParaRPr lang="en-GB" sz="3200" b="1" u="sng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 sz="3200" b="1" u="sng">
              <a:latin typeface="Comic Sans MS" pitchFamily="66" charset="0"/>
            </a:endParaRPr>
          </a:p>
        </p:txBody>
      </p:sp>
      <p:sp>
        <p:nvSpPr>
          <p:cNvPr id="15364" name="AutoShape 1028"/>
          <p:cNvSpPr>
            <a:spLocks noChangeArrowheads="1"/>
          </p:cNvSpPr>
          <p:nvPr/>
        </p:nvSpPr>
        <p:spPr bwMode="auto">
          <a:xfrm>
            <a:off x="381000" y="685800"/>
            <a:ext cx="84582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The characters </a:t>
            </a:r>
            <a:r>
              <a:rPr lang="en-GB" sz="2000" dirty="0">
                <a:latin typeface="Comic Sans MS" pitchFamily="66" charset="0"/>
              </a:rPr>
              <a:t>are subject to the</a:t>
            </a:r>
          </a:p>
          <a:p>
            <a:pPr algn="ctr"/>
            <a:r>
              <a:rPr lang="en-GB" sz="2000" dirty="0">
                <a:latin typeface="Comic Sans MS" pitchFamily="66" charset="0"/>
              </a:rPr>
              <a:t>difficulties between ‘</a:t>
            </a:r>
            <a:r>
              <a:rPr lang="en-GB" sz="2000" b="1" dirty="0">
                <a:latin typeface="Comic Sans MS" pitchFamily="66" charset="0"/>
              </a:rPr>
              <a:t>love</a:t>
            </a:r>
            <a:r>
              <a:rPr lang="en-GB" sz="2000" dirty="0">
                <a:latin typeface="Comic Sans MS" pitchFamily="66" charset="0"/>
              </a:rPr>
              <a:t>’ and ‘</a:t>
            </a:r>
            <a:r>
              <a:rPr lang="en-GB" sz="2000" b="1" dirty="0">
                <a:latin typeface="Comic Sans MS" pitchFamily="66" charset="0"/>
              </a:rPr>
              <a:t>conflict</a:t>
            </a:r>
            <a:r>
              <a:rPr lang="en-GB" sz="2000" dirty="0" smtClean="0">
                <a:latin typeface="Comic Sans MS" pitchFamily="66" charset="0"/>
              </a:rPr>
              <a:t>’.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Task: answer the questions below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15366" name="Picture 1030" descr="11949847661568287344heart_jon_phillips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1031" descr="11949847661568287344heart_jon_phillips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7" name="Picture 1051" descr="love-carto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143116"/>
            <a:ext cx="24384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0" name="Picture 105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38400"/>
            <a:ext cx="22860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91" name="AutoShape 1055"/>
          <p:cNvSpPr>
            <a:spLocks noChangeArrowheads="1"/>
          </p:cNvSpPr>
          <p:nvPr/>
        </p:nvSpPr>
        <p:spPr bwMode="auto">
          <a:xfrm>
            <a:off x="2500298" y="1500174"/>
            <a:ext cx="2438400" cy="1143000"/>
          </a:xfrm>
          <a:prstGeom prst="wedgeRoundRectCallout">
            <a:avLst>
              <a:gd name="adj1" fmla="val -39843"/>
              <a:gd name="adj2" fmla="val 75833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“Explain </a:t>
            </a:r>
            <a:r>
              <a:rPr lang="en-GB" sz="1600" b="1" dirty="0">
                <a:latin typeface="Comic Sans MS" pitchFamily="66" charset="0"/>
              </a:rPr>
              <a:t>who is in love</a:t>
            </a:r>
            <a:r>
              <a:rPr lang="en-GB" sz="1600" dirty="0">
                <a:latin typeface="Comic Sans MS" pitchFamily="66" charset="0"/>
              </a:rPr>
              <a:t> in Act 1, Scene 1 of </a:t>
            </a:r>
            <a:r>
              <a:rPr lang="en-GB" sz="1600" b="1" i="1" dirty="0">
                <a:latin typeface="Comic Sans MS" pitchFamily="66" charset="0"/>
              </a:rPr>
              <a:t>A Midsummer Night’s Dream</a:t>
            </a:r>
            <a:r>
              <a:rPr lang="en-GB" sz="1600" dirty="0">
                <a:latin typeface="Comic Sans MS" pitchFamily="66" charset="0"/>
              </a:rPr>
              <a:t>.”</a:t>
            </a:r>
          </a:p>
        </p:txBody>
      </p:sp>
      <p:sp>
        <p:nvSpPr>
          <p:cNvPr id="15393" name="AutoShape 1057"/>
          <p:cNvSpPr>
            <a:spLocks noChangeArrowheads="1"/>
          </p:cNvSpPr>
          <p:nvPr/>
        </p:nvSpPr>
        <p:spPr bwMode="auto">
          <a:xfrm>
            <a:off x="642910" y="4292600"/>
            <a:ext cx="8250265" cy="24018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GB" sz="1800" b="1" dirty="0" smtClean="0">
                <a:latin typeface="Comic Sans MS" pitchFamily="66" charset="0"/>
              </a:rPr>
              <a:t>Task: answer the question:</a:t>
            </a:r>
          </a:p>
          <a:p>
            <a:pPr>
              <a:spcBef>
                <a:spcPct val="50000"/>
              </a:spcBef>
            </a:pPr>
            <a:r>
              <a:rPr lang="en-GB" sz="1800" b="1" dirty="0" smtClean="0">
                <a:latin typeface="Comic Sans MS" pitchFamily="66" charset="0"/>
              </a:rPr>
              <a:t>Why</a:t>
            </a:r>
            <a:r>
              <a:rPr lang="en-GB" sz="1800" dirty="0" smtClean="0">
                <a:latin typeface="Comic Sans MS" pitchFamily="66" charset="0"/>
              </a:rPr>
              <a:t> </a:t>
            </a:r>
            <a:r>
              <a:rPr lang="en-GB" sz="1800" dirty="0">
                <a:latin typeface="Comic Sans MS" pitchFamily="66" charset="0"/>
              </a:rPr>
              <a:t>do young people in </a:t>
            </a:r>
            <a:r>
              <a:rPr lang="en-GB" sz="1800" b="1" dirty="0">
                <a:latin typeface="Comic Sans MS" pitchFamily="66" charset="0"/>
              </a:rPr>
              <a:t>love</a:t>
            </a:r>
            <a:r>
              <a:rPr lang="en-GB" sz="1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	sometimes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       experience </a:t>
            </a:r>
            <a:r>
              <a:rPr lang="en-GB" sz="1800" b="1" dirty="0">
                <a:latin typeface="Comic Sans MS" pitchFamily="66" charset="0"/>
              </a:rPr>
              <a:t>conflict</a:t>
            </a:r>
            <a:r>
              <a:rPr lang="en-GB" sz="1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with their parents or guardians?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5394" name="Picture 1058" descr="Dad%20&amp;%20kid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365625"/>
            <a:ext cx="1798638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96" name="AutoShape 1060"/>
          <p:cNvSpPr>
            <a:spLocks noChangeArrowheads="1"/>
          </p:cNvSpPr>
          <p:nvPr/>
        </p:nvSpPr>
        <p:spPr bwMode="auto">
          <a:xfrm>
            <a:off x="6477000" y="1600200"/>
            <a:ext cx="2438400" cy="1143000"/>
          </a:xfrm>
          <a:prstGeom prst="wedgeRoundRectCallout">
            <a:avLst>
              <a:gd name="adj1" fmla="val -51565"/>
              <a:gd name="adj2" fmla="val 84167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“Explain </a:t>
            </a:r>
            <a:r>
              <a:rPr lang="en-GB" sz="1600" b="1">
                <a:latin typeface="Comic Sans MS" pitchFamily="66" charset="0"/>
              </a:rPr>
              <a:t>the conflict</a:t>
            </a:r>
            <a:r>
              <a:rPr lang="en-GB" sz="1600">
                <a:latin typeface="Comic Sans MS" pitchFamily="66" charset="0"/>
              </a:rPr>
              <a:t> in Act 1, Scene 1 of the play.”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T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hinking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&amp; discussing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119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214422"/>
            <a:ext cx="7243786" cy="22346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Task: Why </a:t>
            </a:r>
            <a:r>
              <a:rPr lang="en-GB" dirty="0" smtClean="0"/>
              <a:t>was Hermia’s refusal to marry Demetrius so unusual? What risks was she taking?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would be the issues today?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T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hinking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&amp; discussing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72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1374</Words>
  <Application>Microsoft Office PowerPoint</Application>
  <PresentationFormat>On-screen Show (4:3)</PresentationFormat>
  <Paragraphs>225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Comic Sans MS</vt:lpstr>
      <vt:lpstr>Times New Roman</vt:lpstr>
      <vt:lpstr>Office Theme</vt:lpstr>
      <vt:lpstr>Bitmap Image</vt:lpstr>
      <vt:lpstr>PowerPoint Presentation</vt:lpstr>
      <vt:lpstr>PowerPoint Presentation</vt:lpstr>
      <vt:lpstr>PowerPoint Presentation</vt:lpstr>
      <vt:lpstr>Task: Correctly punctuate-use green pen</vt:lpstr>
      <vt:lpstr>Self Assess with green pen: Correct punctuation</vt:lpstr>
      <vt:lpstr>PowerPoint Presentation</vt:lpstr>
      <vt:lpstr>PowerPoint Presentation</vt:lpstr>
      <vt:lpstr>PowerPoint Presentation</vt:lpstr>
      <vt:lpstr>Task: Why was Hermia’s refusal to marry Demetrius so unusual? What risks was she taking?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Plenary: Self assessment</vt:lpstr>
    </vt:vector>
  </TitlesOfParts>
  <Company>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AMSND S.O.W</dc:title>
  <dc:creator>Pupil Monitor</dc:creator>
  <cp:lastModifiedBy>gav</cp:lastModifiedBy>
  <cp:revision>56</cp:revision>
  <dcterms:created xsi:type="dcterms:W3CDTF">2012-10-08T07:45:29Z</dcterms:created>
  <dcterms:modified xsi:type="dcterms:W3CDTF">2020-12-06T18:50:22Z</dcterms:modified>
</cp:coreProperties>
</file>